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3" r:id="rId16"/>
    <p:sldId id="274" r:id="rId17"/>
    <p:sldId id="275" r:id="rId18"/>
    <p:sldId id="276" r:id="rId19"/>
    <p:sldId id="277" r:id="rId20"/>
    <p:sldId id="285" r:id="rId21"/>
    <p:sldId id="278" r:id="rId22"/>
    <p:sldId id="279" r:id="rId23"/>
    <p:sldId id="280" r:id="rId24"/>
    <p:sldId id="281" r:id="rId25"/>
    <p:sldId id="282" r:id="rId26"/>
    <p:sldId id="283" r:id="rId27"/>
    <p:sldId id="305" r:id="rId28"/>
    <p:sldId id="289" r:id="rId29"/>
    <p:sldId id="306" r:id="rId30"/>
    <p:sldId id="307" r:id="rId31"/>
    <p:sldId id="291" r:id="rId32"/>
    <p:sldId id="290" r:id="rId33"/>
    <p:sldId id="301" r:id="rId34"/>
    <p:sldId id="294" r:id="rId35"/>
    <p:sldId id="295" r:id="rId36"/>
    <p:sldId id="296" r:id="rId37"/>
    <p:sldId id="297" r:id="rId38"/>
    <p:sldId id="298" r:id="rId39"/>
    <p:sldId id="302" r:id="rId40"/>
    <p:sldId id="303" r:id="rId41"/>
    <p:sldId id="310" r:id="rId42"/>
    <p:sldId id="311" r:id="rId43"/>
    <p:sldId id="312" r:id="rId44"/>
    <p:sldId id="313" r:id="rId45"/>
    <p:sldId id="314" r:id="rId46"/>
    <p:sldId id="315" r:id="rId47"/>
    <p:sldId id="308" r:id="rId48"/>
    <p:sldId id="481" r:id="rId49"/>
    <p:sldId id="321" r:id="rId50"/>
    <p:sldId id="322" r:id="rId51"/>
    <p:sldId id="323" r:id="rId52"/>
    <p:sldId id="324" r:id="rId53"/>
    <p:sldId id="325" r:id="rId54"/>
    <p:sldId id="326" r:id="rId55"/>
    <p:sldId id="327" r:id="rId56"/>
    <p:sldId id="328" r:id="rId57"/>
    <p:sldId id="329" r:id="rId58"/>
    <p:sldId id="330" r:id="rId59"/>
    <p:sldId id="331" r:id="rId60"/>
    <p:sldId id="332" r:id="rId61"/>
    <p:sldId id="333" r:id="rId62"/>
    <p:sldId id="334" r:id="rId63"/>
    <p:sldId id="336" r:id="rId64"/>
    <p:sldId id="337" r:id="rId65"/>
    <p:sldId id="484" r:id="rId66"/>
    <p:sldId id="340" r:id="rId67"/>
    <p:sldId id="341" r:id="rId68"/>
    <p:sldId id="344" r:id="rId69"/>
    <p:sldId id="345" r:id="rId70"/>
    <p:sldId id="346" r:id="rId71"/>
    <p:sldId id="347" r:id="rId72"/>
    <p:sldId id="348" r:id="rId73"/>
    <p:sldId id="349" r:id="rId74"/>
    <p:sldId id="350" r:id="rId75"/>
    <p:sldId id="351" r:id="rId76"/>
    <p:sldId id="352" r:id="rId77"/>
    <p:sldId id="353" r:id="rId78"/>
    <p:sldId id="354" r:id="rId79"/>
    <p:sldId id="358" r:id="rId80"/>
    <p:sldId id="359" r:id="rId81"/>
    <p:sldId id="360" r:id="rId82"/>
    <p:sldId id="361" r:id="rId83"/>
    <p:sldId id="362" r:id="rId84"/>
    <p:sldId id="363" r:id="rId85"/>
    <p:sldId id="364" r:id="rId86"/>
    <p:sldId id="365" r:id="rId87"/>
    <p:sldId id="366" r:id="rId88"/>
    <p:sldId id="367" r:id="rId89"/>
    <p:sldId id="368" r:id="rId90"/>
    <p:sldId id="369" r:id="rId91"/>
    <p:sldId id="370" r:id="rId92"/>
    <p:sldId id="371" r:id="rId93"/>
    <p:sldId id="372" r:id="rId94"/>
    <p:sldId id="373" r:id="rId95"/>
    <p:sldId id="374" r:id="rId96"/>
    <p:sldId id="375" r:id="rId97"/>
    <p:sldId id="376" r:id="rId98"/>
    <p:sldId id="379" r:id="rId99"/>
    <p:sldId id="387" r:id="rId100"/>
    <p:sldId id="388" r:id="rId101"/>
    <p:sldId id="389" r:id="rId102"/>
    <p:sldId id="390" r:id="rId103"/>
    <p:sldId id="391" r:id="rId104"/>
    <p:sldId id="392" r:id="rId105"/>
    <p:sldId id="393" r:id="rId106"/>
    <p:sldId id="394" r:id="rId107"/>
    <p:sldId id="395" r:id="rId108"/>
    <p:sldId id="396" r:id="rId109"/>
    <p:sldId id="397" r:id="rId110"/>
    <p:sldId id="398" r:id="rId111"/>
    <p:sldId id="399" r:id="rId112"/>
    <p:sldId id="400" r:id="rId113"/>
    <p:sldId id="402" r:id="rId114"/>
    <p:sldId id="403" r:id="rId115"/>
    <p:sldId id="404" r:id="rId116"/>
    <p:sldId id="405" r:id="rId117"/>
    <p:sldId id="406" r:id="rId118"/>
    <p:sldId id="407" r:id="rId119"/>
    <p:sldId id="408" r:id="rId120"/>
    <p:sldId id="409" r:id="rId121"/>
    <p:sldId id="410" r:id="rId122"/>
    <p:sldId id="411" r:id="rId123"/>
    <p:sldId id="412" r:id="rId124"/>
    <p:sldId id="413" r:id="rId125"/>
    <p:sldId id="415" r:id="rId126"/>
    <p:sldId id="417" r:id="rId127"/>
    <p:sldId id="418" r:id="rId128"/>
    <p:sldId id="419" r:id="rId129"/>
    <p:sldId id="420" r:id="rId130"/>
    <p:sldId id="421" r:id="rId131"/>
    <p:sldId id="422" r:id="rId132"/>
    <p:sldId id="423" r:id="rId133"/>
    <p:sldId id="424" r:id="rId134"/>
    <p:sldId id="425" r:id="rId135"/>
    <p:sldId id="426" r:id="rId136"/>
    <p:sldId id="427" r:id="rId137"/>
    <p:sldId id="428" r:id="rId138"/>
    <p:sldId id="429" r:id="rId139"/>
    <p:sldId id="431" r:id="rId140"/>
    <p:sldId id="432" r:id="rId141"/>
    <p:sldId id="433" r:id="rId142"/>
    <p:sldId id="434" r:id="rId143"/>
    <p:sldId id="436" r:id="rId144"/>
    <p:sldId id="437" r:id="rId145"/>
    <p:sldId id="438" r:id="rId146"/>
    <p:sldId id="439" r:id="rId147"/>
    <p:sldId id="440" r:id="rId148"/>
    <p:sldId id="441" r:id="rId149"/>
    <p:sldId id="442" r:id="rId150"/>
    <p:sldId id="443" r:id="rId151"/>
    <p:sldId id="444" r:id="rId152"/>
    <p:sldId id="445" r:id="rId153"/>
    <p:sldId id="446" r:id="rId154"/>
    <p:sldId id="447" r:id="rId155"/>
    <p:sldId id="448" r:id="rId156"/>
    <p:sldId id="449" r:id="rId157"/>
    <p:sldId id="450" r:id="rId158"/>
    <p:sldId id="451" r:id="rId159"/>
    <p:sldId id="452" r:id="rId160"/>
    <p:sldId id="453" r:id="rId161"/>
    <p:sldId id="454" r:id="rId162"/>
    <p:sldId id="456" r:id="rId163"/>
    <p:sldId id="457" r:id="rId164"/>
    <p:sldId id="458" r:id="rId165"/>
    <p:sldId id="459" r:id="rId166"/>
    <p:sldId id="460" r:id="rId167"/>
    <p:sldId id="461" r:id="rId168"/>
    <p:sldId id="462" r:id="rId169"/>
    <p:sldId id="463" r:id="rId170"/>
    <p:sldId id="464" r:id="rId171"/>
    <p:sldId id="465" r:id="rId172"/>
    <p:sldId id="466" r:id="rId173"/>
    <p:sldId id="467" r:id="rId174"/>
    <p:sldId id="468" r:id="rId175"/>
    <p:sldId id="469" r:id="rId176"/>
    <p:sldId id="470" r:id="rId177"/>
    <p:sldId id="471" r:id="rId178"/>
    <p:sldId id="472" r:id="rId179"/>
    <p:sldId id="473" r:id="rId180"/>
    <p:sldId id="474" r:id="rId181"/>
    <p:sldId id="475" r:id="rId182"/>
    <p:sldId id="476" r:id="rId183"/>
    <p:sldId id="477" r:id="rId184"/>
    <p:sldId id="478" r:id="rId185"/>
    <p:sldId id="479" r:id="rId186"/>
    <p:sldId id="480" r:id="rId187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90"/>
  </p:normalViewPr>
  <p:slideViewPr>
    <p:cSldViewPr>
      <p:cViewPr varScale="1">
        <p:scale>
          <a:sx n="135" d="100"/>
          <a:sy n="135" d="100"/>
        </p:scale>
        <p:origin x="296" y="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tableStyles" Target="tableStyles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slide" Target="slides/slide18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viewProps" Target="viewProp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0" Type="http://schemas.openxmlformats.org/officeDocument/2006/relationships/theme" Target="theme/theme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682E-6362-46DE-ADB8-21A71D3832DE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6C028-6964-4CFE-8F82-81BE3D9524A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68324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682E-6362-46DE-ADB8-21A71D3832DE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6C028-6964-4CFE-8F82-81BE3D9524A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611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682E-6362-46DE-ADB8-21A71D3832DE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6C028-6964-4CFE-8F82-81BE3D9524A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328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682E-6362-46DE-ADB8-21A71D3832DE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6C028-6964-4CFE-8F82-81BE3D9524A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5778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682E-6362-46DE-ADB8-21A71D3832DE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6C028-6964-4CFE-8F82-81BE3D9524A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51011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682E-6362-46DE-ADB8-21A71D3832DE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6C028-6964-4CFE-8F82-81BE3D9524A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49031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682E-6362-46DE-ADB8-21A71D3832DE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6C028-6964-4CFE-8F82-81BE3D9524A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88859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682E-6362-46DE-ADB8-21A71D3832DE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6C028-6964-4CFE-8F82-81BE3D9524A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2922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682E-6362-46DE-ADB8-21A71D3832DE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6C028-6964-4CFE-8F82-81BE3D9524A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72376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682E-6362-46DE-ADB8-21A71D3832DE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6C028-6964-4CFE-8F82-81BE3D9524A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03674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682E-6362-46DE-ADB8-21A71D3832DE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6C028-6964-4CFE-8F82-81BE3D9524A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4670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0682E-6362-46DE-ADB8-21A71D3832DE}" type="datetimeFigureOut">
              <a:rPr lang="x-none" smtClean="0"/>
              <a:pPr/>
              <a:t>9/12/19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6C028-6964-4CFE-8F82-81BE3D9524A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07931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09800"/>
            <a:ext cx="9067800" cy="2308225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en-US" b="1" dirty="0" err="1">
                <a:latin typeface="Palatino Linotype" pitchFamily="18" charset="0"/>
                <a:cs typeface="Arial" pitchFamily="34" charset="0"/>
              </a:rPr>
              <a:t>Интегрисане</a:t>
            </a:r>
            <a:r>
              <a:rPr lang="en-US" b="1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en-US" b="1" dirty="0" err="1">
                <a:latin typeface="Palatino Linotype" pitchFamily="18" charset="0"/>
                <a:cs typeface="Arial" pitchFamily="34" charset="0"/>
              </a:rPr>
              <a:t>академске</a:t>
            </a:r>
            <a:r>
              <a:rPr lang="en-US" b="1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en-US" b="1" dirty="0" err="1">
                <a:latin typeface="Palatino Linotype" pitchFamily="18" charset="0"/>
                <a:cs typeface="Arial" pitchFamily="34" charset="0"/>
              </a:rPr>
              <a:t>студије</a:t>
            </a:r>
            <a:r>
              <a:rPr lang="en-US" b="1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en-US" b="1" dirty="0" err="1">
                <a:latin typeface="Palatino Linotype" pitchFamily="18" charset="0"/>
                <a:cs typeface="Arial" pitchFamily="34" charset="0"/>
              </a:rPr>
              <a:t>медицине</a:t>
            </a:r>
            <a:br>
              <a:rPr lang="sr-Latn-CS" b="1" dirty="0">
                <a:latin typeface="Palatino Linotype" pitchFamily="18" charset="0"/>
                <a:cs typeface="Arial" pitchFamily="34" charset="0"/>
              </a:rPr>
            </a:br>
            <a:r>
              <a:rPr lang="sr-Cyrl-CS" b="1" dirty="0">
                <a:latin typeface="Palatino Linotype" pitchFamily="18" charset="0"/>
                <a:cs typeface="Arial" pitchFamily="34" charset="0"/>
              </a:rPr>
              <a:t>Наставна јединица 17</a:t>
            </a:r>
            <a:br>
              <a:rPr lang="x-none" dirty="0">
                <a:latin typeface="Palatino Linotype" pitchFamily="18" charset="0"/>
              </a:rPr>
            </a:br>
            <a:endParaRPr lang="x-none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1087" y="4876800"/>
            <a:ext cx="6400800" cy="914400"/>
          </a:xfrm>
        </p:spPr>
        <p:txBody>
          <a:bodyPr/>
          <a:lstStyle/>
          <a:p>
            <a:r>
              <a:rPr lang="sr-Cyrl-RS" b="1">
                <a:solidFill>
                  <a:schemeClr val="tx1"/>
                </a:solidFill>
                <a:latin typeface="Palatino Linotype" pitchFamily="18" charset="0"/>
              </a:rPr>
              <a:t>Проф</a:t>
            </a:r>
            <a:r>
              <a:rPr lang="x-none" b="1">
                <a:solidFill>
                  <a:schemeClr val="tx1"/>
                </a:solidFill>
                <a:latin typeface="Palatino Linotype" pitchFamily="18" charset="0"/>
              </a:rPr>
              <a:t>. 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др Наташа Здравковић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1404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752600"/>
            <a:ext cx="9144000" cy="1470025"/>
          </a:xfrm>
        </p:spPr>
        <p:txBody>
          <a:bodyPr>
            <a:normAutofit/>
          </a:bodyPr>
          <a:lstStyle/>
          <a:p>
            <a:r>
              <a:rPr lang="x-none" sz="3200" b="1" dirty="0">
                <a:latin typeface="Palatino Linotype" pitchFamily="18" charset="0"/>
              </a:rPr>
              <a:t>Наследне </a:t>
            </a:r>
            <a:r>
              <a:rPr lang="x-none" sz="3200" b="1" dirty="0" err="1">
                <a:latin typeface="Palatino Linotype" pitchFamily="18" charset="0"/>
              </a:rPr>
              <a:t>метаболичке</a:t>
            </a:r>
            <a:r>
              <a:rPr lang="x-none" sz="3200" b="1" dirty="0">
                <a:latin typeface="Palatino Linotype" pitchFamily="18" charset="0"/>
              </a:rPr>
              <a:t> болести јетре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2971800"/>
            <a:ext cx="9067800" cy="2743200"/>
          </a:xfrm>
        </p:spPr>
        <p:txBody>
          <a:bodyPr>
            <a:normAutofit lnSpcReduction="10000"/>
          </a:bodyPr>
          <a:lstStyle/>
          <a:p>
            <a:r>
              <a:rPr lang="x-none" sz="2800" b="1" dirty="0" err="1">
                <a:solidFill>
                  <a:schemeClr val="tx1"/>
                </a:solidFill>
                <a:latin typeface="Palatino Linotype" pitchFamily="18" charset="0"/>
              </a:rPr>
              <a:t>Хепатолентикулска</a:t>
            </a:r>
            <a:r>
              <a:rPr lang="x-none" sz="2800" b="1" dirty="0">
                <a:solidFill>
                  <a:schemeClr val="tx1"/>
                </a:solidFill>
                <a:latin typeface="Palatino Linotype" pitchFamily="18" charset="0"/>
              </a:rPr>
              <a:t> дегенерација, </a:t>
            </a:r>
            <a:r>
              <a:rPr lang="x-none" sz="2800" b="1" dirty="0" err="1">
                <a:solidFill>
                  <a:schemeClr val="tx1"/>
                </a:solidFill>
                <a:latin typeface="Palatino Linotype" pitchFamily="18" charset="0"/>
              </a:rPr>
              <a:t>Wilsonova</a:t>
            </a:r>
            <a:r>
              <a:rPr lang="x-none" sz="2800" b="1" dirty="0">
                <a:solidFill>
                  <a:schemeClr val="tx1"/>
                </a:solidFill>
                <a:latin typeface="Palatino Linotype" pitchFamily="18" charset="0"/>
              </a:rPr>
              <a:t> болест (</a:t>
            </a:r>
            <a:r>
              <a:rPr lang="x-none" sz="2800" b="1" dirty="0" err="1">
                <a:solidFill>
                  <a:schemeClr val="tx1"/>
                </a:solidFill>
                <a:latin typeface="Palatino Linotype" pitchFamily="18" charset="0"/>
              </a:rPr>
              <a:t>Degeneratio</a:t>
            </a:r>
            <a:r>
              <a:rPr lang="x-none" sz="28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x-none" sz="2800" b="1" dirty="0" err="1">
                <a:solidFill>
                  <a:schemeClr val="tx1"/>
                </a:solidFill>
                <a:latin typeface="Palatino Linotype" pitchFamily="18" charset="0"/>
              </a:rPr>
              <a:t>hepatolenticularis</a:t>
            </a:r>
            <a:r>
              <a:rPr lang="x-none" sz="2800" b="1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r>
              <a:rPr lang="x-none" sz="2800" b="1" dirty="0" err="1">
                <a:solidFill>
                  <a:schemeClr val="tx1"/>
                </a:solidFill>
                <a:latin typeface="Palatino Linotype" pitchFamily="18" charset="0"/>
              </a:rPr>
              <a:t>Хемохроматоза</a:t>
            </a:r>
            <a:r>
              <a:rPr lang="en-US" sz="28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x-none" sz="2800" b="1" dirty="0">
                <a:solidFill>
                  <a:schemeClr val="tx1"/>
                </a:solidFill>
                <a:latin typeface="Palatino Linotype" pitchFamily="18" charset="0"/>
              </a:rPr>
              <a:t>(</a:t>
            </a:r>
            <a:r>
              <a:rPr lang="x-none" sz="2800" b="1" dirty="0" err="1">
                <a:solidFill>
                  <a:schemeClr val="tx1"/>
                </a:solidFill>
                <a:latin typeface="Palatino Linotype" pitchFamily="18" charset="0"/>
              </a:rPr>
              <a:t>Haemocromatosis</a:t>
            </a:r>
            <a:r>
              <a:rPr lang="x-none" sz="28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x-none" sz="2800" b="1" dirty="0" err="1">
                <a:solidFill>
                  <a:schemeClr val="tx1"/>
                </a:solidFill>
                <a:latin typeface="Palatino Linotype" pitchFamily="18" charset="0"/>
              </a:rPr>
              <a:t>hepatis</a:t>
            </a:r>
            <a:r>
              <a:rPr lang="x-none" sz="2800" b="1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  <a:p>
            <a:r>
              <a:rPr lang="x-none" sz="2800" b="1" dirty="0">
                <a:solidFill>
                  <a:schemeClr val="tx1"/>
                </a:solidFill>
                <a:latin typeface="Palatino Linotype" pitchFamily="18" charset="0"/>
              </a:rPr>
              <a:t>Недостатак алфа-1-</a:t>
            </a:r>
            <a:r>
              <a:rPr lang="x-none" sz="2800" b="1" dirty="0" err="1">
                <a:solidFill>
                  <a:schemeClr val="tx1"/>
                </a:solidFill>
                <a:latin typeface="Palatino Linotype" pitchFamily="18" charset="0"/>
              </a:rPr>
              <a:t>антитрипсина</a:t>
            </a:r>
            <a:endParaRPr lang="en-US" sz="2800" b="1" dirty="0">
              <a:solidFill>
                <a:schemeClr val="tx1"/>
              </a:solidFill>
              <a:latin typeface="Palatino Linotype" pitchFamily="18" charset="0"/>
            </a:endParaRPr>
          </a:p>
          <a:p>
            <a:endParaRPr lang="en-US" sz="2800" b="1" dirty="0">
              <a:solidFill>
                <a:schemeClr val="tx1"/>
              </a:solidFill>
              <a:latin typeface="Palatino Linotype" pitchFamily="18" charset="0"/>
            </a:endParaRPr>
          </a:p>
          <a:p>
            <a:r>
              <a:rPr lang="x-none" sz="2800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sz="2800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sz="2800" b="1" dirty="0">
              <a:solidFill>
                <a:schemeClr val="tx1"/>
              </a:solidFill>
              <a:latin typeface="Palatino Linotype" pitchFamily="18" charset="0"/>
            </a:endParaRPr>
          </a:p>
          <a:p>
            <a:endParaRPr lang="x-none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767885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АЛКОХОЛНИ ХЕПАТИТИС</a:t>
            </a:r>
          </a:p>
          <a:p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Озбиљна прогноза и висок морталитет код тежих облика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Код тешких алкохоличара који конзумирају 40 до 70 јединица алкохола недељно током више година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Слабост, </a:t>
            </a:r>
            <a:r>
              <a:rPr lang="x-none" dirty="0" err="1">
                <a:latin typeface="Palatino Linotype" pitchFamily="18" charset="0"/>
              </a:rPr>
              <a:t>анорексија</a:t>
            </a:r>
            <a:r>
              <a:rPr lang="x-none" dirty="0">
                <a:latin typeface="Palatino Linotype" pitchFamily="18" charset="0"/>
              </a:rPr>
              <a:t>, мучнина, повраћање, пролив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Иктерус</a:t>
            </a:r>
            <a:r>
              <a:rPr lang="x-none" dirty="0">
                <a:latin typeface="Palatino Linotype" pitchFamily="18" charset="0"/>
              </a:rPr>
              <a:t> након акутног </a:t>
            </a:r>
            <a:r>
              <a:rPr lang="x-none" dirty="0" err="1">
                <a:latin typeface="Palatino Linotype" pitchFamily="18" charset="0"/>
              </a:rPr>
              <a:t>абузуса</a:t>
            </a:r>
            <a:r>
              <a:rPr lang="x-none" dirty="0">
                <a:latin typeface="Palatino Linotype" pitchFamily="18" charset="0"/>
              </a:rPr>
              <a:t> алкохола код хроничних алкохоличара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Температура-често није последица инфекције већ је узрокована повећаном продукцијом </a:t>
            </a:r>
            <a:r>
              <a:rPr lang="x-none" dirty="0" err="1">
                <a:latin typeface="Palatino Linotype" pitchFamily="18" charset="0"/>
              </a:rPr>
              <a:t>цитокина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Spider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nevusi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фацијалне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телеангиектазије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асцитес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енцефалопатија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Тежина болести се процењује на основу степена </a:t>
            </a:r>
            <a:r>
              <a:rPr lang="x-none" dirty="0" err="1">
                <a:latin typeface="Palatino Linotype" pitchFamily="18" charset="0"/>
              </a:rPr>
              <a:t>хипербилирубинемије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коагулопатије</a:t>
            </a:r>
            <a:r>
              <a:rPr lang="x-none" dirty="0">
                <a:latin typeface="Palatino Linotype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26670749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457200"/>
            <a:ext cx="9067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ЦИРОЗА ЈЕТРЕ</a:t>
            </a: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Не разликује се од цироза друге етиологије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Код </a:t>
            </a:r>
            <a:r>
              <a:rPr lang="x-none" dirty="0" err="1">
                <a:latin typeface="Palatino Linotype" pitchFamily="18" charset="0"/>
              </a:rPr>
              <a:t>узнапредовале</a:t>
            </a:r>
            <a:r>
              <a:rPr lang="x-none" dirty="0">
                <a:latin typeface="Palatino Linotype" pitchFamily="18" charset="0"/>
              </a:rPr>
              <a:t> болести уз апстиненцију може доћи до знатног побољшања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   До</a:t>
            </a:r>
            <a:r>
              <a:rPr lang="en-US" dirty="0">
                <a:latin typeface="Palatino Linotype" pitchFamily="18" charset="0"/>
              </a:rPr>
              <a:t> 15% </a:t>
            </a:r>
            <a:r>
              <a:rPr lang="x-none" dirty="0">
                <a:latin typeface="Palatino Linotype" pitchFamily="18" charset="0"/>
              </a:rPr>
              <a:t>тешких алкохоличара добије цирозу</a:t>
            </a:r>
            <a:endParaRPr lang="en-U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   </a:t>
            </a:r>
            <a:r>
              <a:rPr lang="x-none" dirty="0" err="1">
                <a:latin typeface="Palatino Linotype" pitchFamily="18" charset="0"/>
              </a:rPr>
              <a:t>Микронодуларна</a:t>
            </a:r>
            <a:endParaRPr lang="en-U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   Касније </a:t>
            </a:r>
            <a:r>
              <a:rPr lang="x-none" dirty="0" err="1">
                <a:latin typeface="Palatino Linotype" pitchFamily="18" charset="0"/>
              </a:rPr>
              <a:t>макронодуларна</a:t>
            </a:r>
            <a:endParaRPr lang="en-U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989882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381000"/>
            <a:ext cx="8839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 err="1">
                <a:latin typeface="Palatino Linotype" pitchFamily="18" charset="0"/>
              </a:rPr>
              <a:t>Екстрахепатичне</a:t>
            </a:r>
            <a:r>
              <a:rPr lang="x-none" b="1" dirty="0">
                <a:latin typeface="Palatino Linotype" pitchFamily="18" charset="0"/>
              </a:rPr>
              <a:t> манифестације алкохолизма</a:t>
            </a:r>
          </a:p>
          <a:p>
            <a:endParaRPr lang="x-none" b="1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Гастроентеролошки поремећаји</a:t>
            </a:r>
          </a:p>
          <a:p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Слузничка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моторичка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дисфункција</a:t>
            </a:r>
            <a:r>
              <a:rPr lang="x-none" dirty="0">
                <a:latin typeface="Palatino Linotype" pitchFamily="18" charset="0"/>
              </a:rPr>
              <a:t> ГИТ-а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Езофагитис</a:t>
            </a:r>
            <a:r>
              <a:rPr lang="x-none" dirty="0">
                <a:latin typeface="Palatino Linotype" pitchFamily="18" charset="0"/>
              </a:rPr>
              <a:t>, гастритис, </a:t>
            </a:r>
            <a:r>
              <a:rPr lang="x-none" dirty="0" err="1">
                <a:latin typeface="Palatino Linotype" pitchFamily="18" charset="0"/>
              </a:rPr>
              <a:t>Malory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Weissov</a:t>
            </a:r>
            <a:r>
              <a:rPr lang="x-none" dirty="0">
                <a:latin typeface="Palatino Linotype" pitchFamily="18" charset="0"/>
              </a:rPr>
              <a:t> синдром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Смањење притиска доњег </a:t>
            </a:r>
            <a:r>
              <a:rPr lang="x-none" dirty="0" err="1">
                <a:latin typeface="Palatino Linotype" pitchFamily="18" charset="0"/>
              </a:rPr>
              <a:t>езофагеалног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сфинктера</a:t>
            </a:r>
            <a:r>
              <a:rPr lang="x-none" dirty="0">
                <a:latin typeface="Palatino Linotype" pitchFamily="18" charset="0"/>
              </a:rPr>
              <a:t> и смањена </a:t>
            </a:r>
            <a:r>
              <a:rPr lang="x-none" dirty="0" err="1">
                <a:latin typeface="Palatino Linotype" pitchFamily="18" charset="0"/>
              </a:rPr>
              <a:t>перисталтика</a:t>
            </a:r>
            <a:r>
              <a:rPr lang="x-none" dirty="0">
                <a:latin typeface="Palatino Linotype" pitchFamily="18" charset="0"/>
              </a:rPr>
              <a:t> једњака (алкохолна неуропатија)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Варикозитети</a:t>
            </a:r>
            <a:r>
              <a:rPr lang="x-none" dirty="0">
                <a:latin typeface="Palatino Linotype" pitchFamily="18" charset="0"/>
              </a:rPr>
              <a:t> (</a:t>
            </a:r>
            <a:r>
              <a:rPr lang="x-none" dirty="0" err="1">
                <a:latin typeface="Palatino Linotype" pitchFamily="18" charset="0"/>
              </a:rPr>
              <a:t>портна</a:t>
            </a:r>
            <a:r>
              <a:rPr lang="x-none" dirty="0">
                <a:latin typeface="Palatino Linotype" pitchFamily="18" charset="0"/>
              </a:rPr>
              <a:t> хипертензија)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Апсорпција </a:t>
            </a:r>
            <a:r>
              <a:rPr lang="x-none" dirty="0" err="1">
                <a:latin typeface="Palatino Linotype" pitchFamily="18" charset="0"/>
              </a:rPr>
              <a:t>етанола</a:t>
            </a:r>
            <a:r>
              <a:rPr lang="x-none" dirty="0">
                <a:latin typeface="Palatino Linotype" pitchFamily="18" charset="0"/>
              </a:rPr>
              <a:t> у </a:t>
            </a:r>
            <a:r>
              <a:rPr lang="x-none" dirty="0" err="1">
                <a:latin typeface="Palatino Linotype" pitchFamily="18" charset="0"/>
              </a:rPr>
              <a:t>проксималним</a:t>
            </a:r>
            <a:r>
              <a:rPr lang="x-none" dirty="0">
                <a:latin typeface="Palatino Linotype" pitchFamily="18" charset="0"/>
              </a:rPr>
              <a:t> партијама танкога црева </a:t>
            </a:r>
            <a:r>
              <a:rPr lang="x-none" dirty="0" err="1">
                <a:latin typeface="Palatino Linotype" pitchFamily="18" charset="0"/>
              </a:rPr>
              <a:t>интерферира</a:t>
            </a:r>
            <a:r>
              <a:rPr lang="x-none" dirty="0">
                <a:latin typeface="Palatino Linotype" pitchFamily="18" charset="0"/>
              </a:rPr>
              <a:t> са апсорпцијом витамина Б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Малапсцорпција</a:t>
            </a:r>
            <a:r>
              <a:rPr lang="x-none" dirty="0">
                <a:latin typeface="Palatino Linotype" pitchFamily="18" charset="0"/>
              </a:rPr>
              <a:t> настаје због оштећења цревних ресица и убрзаног </a:t>
            </a:r>
            <a:r>
              <a:rPr lang="x-none" dirty="0" err="1">
                <a:latin typeface="Palatino Linotype" pitchFamily="18" charset="0"/>
              </a:rPr>
              <a:t>мотилитета</a:t>
            </a:r>
            <a:r>
              <a:rPr lang="x-none" dirty="0">
                <a:latin typeface="Palatino Linotype" pitchFamily="18" charset="0"/>
              </a:rPr>
              <a:t> танкога црева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Хронични проливи (хронични </a:t>
            </a:r>
            <a:r>
              <a:rPr lang="x-none" dirty="0" err="1">
                <a:latin typeface="Palatino Linotype" pitchFamily="18" charset="0"/>
              </a:rPr>
              <a:t>панкреатитис</a:t>
            </a:r>
            <a:r>
              <a:rPr lang="x-none" dirty="0">
                <a:latin typeface="Palatino Linotype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7285791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1" y="381000"/>
            <a:ext cx="8763000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 err="1">
                <a:latin typeface="Palatino Linotype" pitchFamily="18" charset="0"/>
              </a:rPr>
              <a:t>Кардиоваскуларне</a:t>
            </a:r>
            <a:r>
              <a:rPr lang="x-none" b="1" dirty="0">
                <a:latin typeface="Palatino Linotype" pitchFamily="18" charset="0"/>
              </a:rPr>
              <a:t> манифестације</a:t>
            </a:r>
          </a:p>
          <a:p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Етанол у малим концетрацијама узрокује периферну </a:t>
            </a:r>
            <a:r>
              <a:rPr lang="x-none" dirty="0" err="1">
                <a:latin typeface="Palatino Linotype" pitchFamily="18" charset="0"/>
              </a:rPr>
              <a:t>вазодилатацију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Свакодневно конзумирање већих количина-хипертензију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Конгестивна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кардиомиопатија</a:t>
            </a:r>
            <a:r>
              <a:rPr lang="x-none" dirty="0">
                <a:latin typeface="Palatino Linotype" pitchFamily="18" charset="0"/>
              </a:rPr>
              <a:t> (</a:t>
            </a:r>
            <a:r>
              <a:rPr lang="x-none" dirty="0" err="1">
                <a:latin typeface="Palatino Linotype" pitchFamily="18" charset="0"/>
              </a:rPr>
              <a:t>хипоконтрактилност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миокарда</a:t>
            </a:r>
            <a:r>
              <a:rPr lang="x-none" dirty="0">
                <a:latin typeface="Palatino Linotype" pitchFamily="18" charset="0"/>
              </a:rPr>
              <a:t>, аритмије, </a:t>
            </a:r>
            <a:r>
              <a:rPr lang="x-none" dirty="0" err="1">
                <a:latin typeface="Palatino Linotype" pitchFamily="18" charset="0"/>
              </a:rPr>
              <a:t>дилатацијом</a:t>
            </a:r>
            <a:r>
              <a:rPr lang="x-none" dirty="0">
                <a:latin typeface="Palatino Linotype" pitchFamily="18" charset="0"/>
              </a:rPr>
              <a:t> свих преткомора и комора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Пулмоналне манифестације</a:t>
            </a: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Хипоксија</a:t>
            </a:r>
            <a:r>
              <a:rPr lang="x-none" dirty="0">
                <a:latin typeface="Palatino Linotype" pitchFamily="18" charset="0"/>
              </a:rPr>
              <a:t> (</a:t>
            </a:r>
            <a:r>
              <a:rPr lang="x-none" dirty="0" err="1">
                <a:latin typeface="Palatino Linotype" pitchFamily="18" charset="0"/>
              </a:rPr>
              <a:t>интрапулмонални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артерио</a:t>
            </a:r>
            <a:r>
              <a:rPr lang="x-none" dirty="0">
                <a:latin typeface="Palatino Linotype" pitchFamily="18" charset="0"/>
              </a:rPr>
              <a:t>-венски </a:t>
            </a:r>
            <a:r>
              <a:rPr lang="x-none" dirty="0" err="1">
                <a:latin typeface="Palatino Linotype" pitchFamily="18" charset="0"/>
              </a:rPr>
              <a:t>шантови</a:t>
            </a:r>
            <a:r>
              <a:rPr lang="x-none" dirty="0">
                <a:latin typeface="Palatino Linotype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16327757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457200"/>
            <a:ext cx="8839200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Мишићна болест</a:t>
            </a: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Акутни унос већих количина алкохола код </a:t>
            </a:r>
            <a:r>
              <a:rPr lang="x-none" dirty="0" err="1">
                <a:latin typeface="Palatino Linotype" pitchFamily="18" charset="0"/>
              </a:rPr>
              <a:t>хроничнх</a:t>
            </a:r>
            <a:r>
              <a:rPr lang="x-none" dirty="0">
                <a:latin typeface="Palatino Linotype" pitchFamily="18" charset="0"/>
              </a:rPr>
              <a:t> алкохоличара …акутно мишићно оштећење од благог транзиторног повишења мишићних ензима до </a:t>
            </a:r>
            <a:r>
              <a:rPr lang="x-none" dirty="0" err="1">
                <a:latin typeface="Palatino Linotype" pitchFamily="18" charset="0"/>
              </a:rPr>
              <a:t>рабдомиолизе</a:t>
            </a:r>
            <a:r>
              <a:rPr lang="x-none" dirty="0">
                <a:latin typeface="Palatino Linotype" pitchFamily="18" charset="0"/>
              </a:rPr>
              <a:t> са </a:t>
            </a:r>
            <a:r>
              <a:rPr lang="x-none" dirty="0" err="1">
                <a:latin typeface="Palatino Linotype" pitchFamily="18" charset="0"/>
              </a:rPr>
              <a:t>миоглобинуријом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Прогресивна атрофија и слабост мишића нарочито </a:t>
            </a:r>
            <a:r>
              <a:rPr lang="x-none" dirty="0" err="1">
                <a:latin typeface="Palatino Linotype" pitchFamily="18" charset="0"/>
              </a:rPr>
              <a:t>проксималних</a:t>
            </a:r>
            <a:r>
              <a:rPr lang="x-none" dirty="0">
                <a:latin typeface="Palatino Linotype" pitchFamily="18" charset="0"/>
              </a:rPr>
              <a:t> мишића ногу, удруженом са периферном неуропатијом</a:t>
            </a:r>
          </a:p>
        </p:txBody>
      </p:sp>
    </p:spTree>
    <p:extLst>
      <p:ext uri="{BB962C8B-B14F-4D97-AF65-F5344CB8AC3E}">
        <p14:creationId xmlns:p14="http://schemas.microsoft.com/office/powerpoint/2010/main" val="3141777399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52400"/>
            <a:ext cx="8763000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ЦНС и психичке функције</a:t>
            </a: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Кортикална</a:t>
            </a:r>
            <a:r>
              <a:rPr lang="x-none" dirty="0">
                <a:latin typeface="Palatino Linotype" pitchFamily="18" charset="0"/>
              </a:rPr>
              <a:t> атрофија и </a:t>
            </a:r>
            <a:r>
              <a:rPr lang="x-none" dirty="0" err="1">
                <a:latin typeface="Palatino Linotype" pitchFamily="18" charset="0"/>
              </a:rPr>
              <a:t>деменција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Дефицит </a:t>
            </a:r>
            <a:r>
              <a:rPr lang="x-none" dirty="0" err="1">
                <a:latin typeface="Palatino Linotype" pitchFamily="18" charset="0"/>
              </a:rPr>
              <a:t>тиамина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Wernicke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Korsakovljev</a:t>
            </a:r>
            <a:r>
              <a:rPr lang="x-none" dirty="0">
                <a:latin typeface="Palatino Linotype" pitchFamily="18" charset="0"/>
              </a:rPr>
              <a:t> синдром који се карактерише </a:t>
            </a:r>
            <a:r>
              <a:rPr lang="x-none" dirty="0" err="1">
                <a:latin typeface="Palatino Linotype" pitchFamily="18" charset="0"/>
              </a:rPr>
              <a:t>окуломоторним</a:t>
            </a:r>
            <a:r>
              <a:rPr lang="x-none" dirty="0">
                <a:latin typeface="Palatino Linotype" pitchFamily="18" charset="0"/>
              </a:rPr>
              <a:t> поремећајима (</a:t>
            </a:r>
            <a:r>
              <a:rPr lang="x-none" dirty="0" err="1">
                <a:latin typeface="Palatino Linotype" pitchFamily="18" charset="0"/>
              </a:rPr>
              <a:t>нистагмус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офталмоплегија</a:t>
            </a:r>
            <a:r>
              <a:rPr lang="x-none" dirty="0">
                <a:latin typeface="Palatino Linotype" pitchFamily="18" charset="0"/>
              </a:rPr>
              <a:t>), церебралном </a:t>
            </a:r>
            <a:r>
              <a:rPr lang="x-none" dirty="0" err="1">
                <a:latin typeface="Palatino Linotype" pitchFamily="18" charset="0"/>
              </a:rPr>
              <a:t>атаксијом</a:t>
            </a:r>
            <a:r>
              <a:rPr lang="x-none" dirty="0">
                <a:latin typeface="Palatino Linotype" pitchFamily="18" charset="0"/>
              </a:rPr>
              <a:t> и конфузним стањем са развојем </a:t>
            </a:r>
            <a:r>
              <a:rPr lang="x-none" dirty="0" err="1">
                <a:latin typeface="Palatino Linotype" pitchFamily="18" charset="0"/>
              </a:rPr>
              <a:t>ступора</a:t>
            </a:r>
            <a:r>
              <a:rPr lang="x-none" dirty="0">
                <a:latin typeface="Palatino Linotype" pitchFamily="18" charset="0"/>
              </a:rPr>
              <a:t> и коме (</a:t>
            </a:r>
            <a:r>
              <a:rPr lang="x-none" dirty="0" err="1">
                <a:latin typeface="Palatino Linotype" pitchFamily="18" charset="0"/>
              </a:rPr>
              <a:t>Korsakovljev</a:t>
            </a:r>
            <a:r>
              <a:rPr lang="x-none" dirty="0">
                <a:latin typeface="Palatino Linotype" pitchFamily="18" charset="0"/>
              </a:rPr>
              <a:t>а психоза) која се карактерише </a:t>
            </a:r>
            <a:r>
              <a:rPr lang="x-none" dirty="0" err="1">
                <a:latin typeface="Palatino Linotype" pitchFamily="18" charset="0"/>
              </a:rPr>
              <a:t>антероградном</a:t>
            </a:r>
            <a:r>
              <a:rPr lang="x-none" dirty="0">
                <a:latin typeface="Palatino Linotype" pitchFamily="18" charset="0"/>
              </a:rPr>
              <a:t> и ретроградном амнезијом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Marciafava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Bignanije</a:t>
            </a:r>
            <a:r>
              <a:rPr lang="x-none" dirty="0">
                <a:latin typeface="Palatino Linotype" pitchFamily="18" charset="0"/>
              </a:rPr>
              <a:t> синдром појављује се искључиво код алкохоличара и карактерише се </a:t>
            </a:r>
            <a:r>
              <a:rPr lang="x-none" dirty="0" err="1">
                <a:latin typeface="Palatino Linotype" pitchFamily="18" charset="0"/>
              </a:rPr>
              <a:t>демијелинизацијом</a:t>
            </a:r>
            <a:r>
              <a:rPr lang="x-none" dirty="0">
                <a:latin typeface="Palatino Linotype" pitchFamily="18" charset="0"/>
              </a:rPr>
              <a:t> корпус </a:t>
            </a:r>
            <a:r>
              <a:rPr lang="x-none" dirty="0" err="1">
                <a:latin typeface="Palatino Linotype" pitchFamily="18" charset="0"/>
              </a:rPr>
              <a:t>калозума</a:t>
            </a:r>
            <a:r>
              <a:rPr lang="x-none" dirty="0">
                <a:latin typeface="Palatino Linotype" pitchFamily="18" charset="0"/>
              </a:rPr>
              <a:t> са фронталним и </a:t>
            </a:r>
            <a:r>
              <a:rPr lang="x-none" dirty="0" err="1">
                <a:latin typeface="Palatino Linotype" pitchFamily="18" charset="0"/>
              </a:rPr>
              <a:t>хемисферним</a:t>
            </a:r>
            <a:r>
              <a:rPr lang="x-none" dirty="0">
                <a:latin typeface="Palatino Linotype" pitchFamily="18" charset="0"/>
              </a:rPr>
              <a:t> оштећењем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Периферна неуропатија, удружена са </a:t>
            </a:r>
            <a:r>
              <a:rPr lang="x-none" dirty="0" err="1">
                <a:latin typeface="Palatino Linotype" pitchFamily="18" charset="0"/>
              </a:rPr>
              <a:t>малнутрицијом</a:t>
            </a:r>
            <a:r>
              <a:rPr lang="x-none" dirty="0">
                <a:latin typeface="Palatino Linotype" pitchFamily="18" charset="0"/>
              </a:rPr>
              <a:t>-губитак осећаја (</a:t>
            </a:r>
            <a:r>
              <a:rPr lang="x-none" dirty="0" err="1">
                <a:latin typeface="Palatino Linotype" pitchFamily="18" charset="0"/>
              </a:rPr>
              <a:t>перестезије</a:t>
            </a:r>
            <a:r>
              <a:rPr lang="x-none" dirty="0">
                <a:latin typeface="Palatino Linotype" pitchFamily="18" charset="0"/>
              </a:rPr>
              <a:t> стопала, ноћно жарење табана, појачано знојење, </a:t>
            </a:r>
            <a:r>
              <a:rPr lang="x-none" dirty="0" err="1">
                <a:latin typeface="Palatino Linotype" pitchFamily="18" charset="0"/>
              </a:rPr>
              <a:t>хипоестезија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хипоалгезија</a:t>
            </a:r>
            <a:r>
              <a:rPr lang="x-none" dirty="0">
                <a:latin typeface="Palatino Linotype" pitchFamily="18" charset="0"/>
              </a:rPr>
              <a:t>), </a:t>
            </a:r>
            <a:r>
              <a:rPr lang="x-none" dirty="0" err="1">
                <a:latin typeface="Palatino Linotype" pitchFamily="18" charset="0"/>
              </a:rPr>
              <a:t>трофички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улкуси</a:t>
            </a:r>
            <a:r>
              <a:rPr lang="x-none" dirty="0">
                <a:latin typeface="Palatino Linotype" pitchFamily="18" charset="0"/>
              </a:rPr>
              <a:t> на месту највећег притиска, оштећење дубоког сензибилитета са </a:t>
            </a:r>
            <a:r>
              <a:rPr lang="x-none" dirty="0" err="1">
                <a:latin typeface="Palatino Linotype" pitchFamily="18" charset="0"/>
              </a:rPr>
              <a:t>сензорном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атаксијом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Моторни дефицит је мање изражен, углавном на мишићима стопала</a:t>
            </a:r>
          </a:p>
        </p:txBody>
      </p:sp>
    </p:spTree>
    <p:extLst>
      <p:ext uri="{BB962C8B-B14F-4D97-AF65-F5344CB8AC3E}">
        <p14:creationId xmlns:p14="http://schemas.microsoft.com/office/powerpoint/2010/main" val="363335828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763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Ендокрини поремећаји</a:t>
            </a:r>
          </a:p>
          <a:p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Алкохол смањује </a:t>
            </a:r>
            <a:r>
              <a:rPr lang="x-none" dirty="0" err="1">
                <a:latin typeface="Palatino Linotype" pitchFamily="18" charset="0"/>
              </a:rPr>
              <a:t>еректилни</a:t>
            </a:r>
            <a:r>
              <a:rPr lang="x-none" dirty="0">
                <a:latin typeface="Palatino Linotype" pitchFamily="18" charset="0"/>
              </a:rPr>
              <a:t> капацитет и доводи до </a:t>
            </a:r>
            <a:r>
              <a:rPr lang="x-none" dirty="0" err="1">
                <a:latin typeface="Palatino Linotype" pitchFamily="18" charset="0"/>
              </a:rPr>
              <a:t>тестикуларне</a:t>
            </a:r>
            <a:r>
              <a:rPr lang="x-none" dirty="0">
                <a:latin typeface="Palatino Linotype" pitchFamily="18" charset="0"/>
              </a:rPr>
              <a:t> атрофије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Код жена-</a:t>
            </a:r>
            <a:r>
              <a:rPr lang="x-none" dirty="0" err="1">
                <a:latin typeface="Palatino Linotype" pitchFamily="18" charset="0"/>
              </a:rPr>
              <a:t>аменореја</a:t>
            </a:r>
            <a:r>
              <a:rPr lang="x-none" dirty="0">
                <a:latin typeface="Palatino Linotype" pitchFamily="18" charset="0"/>
              </a:rPr>
              <a:t>, атрофија </a:t>
            </a:r>
            <a:r>
              <a:rPr lang="x-none" dirty="0" err="1">
                <a:latin typeface="Palatino Linotype" pitchFamily="18" charset="0"/>
              </a:rPr>
              <a:t>оваријума</a:t>
            </a:r>
            <a:r>
              <a:rPr lang="x-none" dirty="0">
                <a:latin typeface="Palatino Linotype" pitchFamily="18" charset="0"/>
              </a:rPr>
              <a:t>, губитак жутог тела са </a:t>
            </a:r>
            <a:r>
              <a:rPr lang="x-none" dirty="0" err="1">
                <a:latin typeface="Palatino Linotype" pitchFamily="18" charset="0"/>
              </a:rPr>
              <a:t>стерилношћу</a:t>
            </a:r>
            <a:r>
              <a:rPr lang="x-none" dirty="0">
                <a:latin typeface="Palatino Linotype" pitchFamily="18" charset="0"/>
              </a:rPr>
              <a:t> и спонтаним побачајима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Континуирано конзумирање алкохола током трудноће-</a:t>
            </a:r>
            <a:r>
              <a:rPr lang="x-none" dirty="0" err="1">
                <a:latin typeface="Palatino Linotype" pitchFamily="18" charset="0"/>
              </a:rPr>
              <a:t>фетални</a:t>
            </a:r>
            <a:r>
              <a:rPr lang="x-none" dirty="0">
                <a:latin typeface="Palatino Linotype" pitchFamily="18" charset="0"/>
              </a:rPr>
              <a:t> алкохолни синдром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Ниски </a:t>
            </a:r>
            <a:r>
              <a:rPr lang="x-none" dirty="0" err="1">
                <a:latin typeface="Palatino Linotype" pitchFamily="18" charset="0"/>
              </a:rPr>
              <a:t>гонадални</a:t>
            </a:r>
            <a:r>
              <a:rPr lang="x-none" dirty="0">
                <a:latin typeface="Palatino Linotype" pitchFamily="18" charset="0"/>
              </a:rPr>
              <a:t> хормони у плазми са </a:t>
            </a:r>
            <a:r>
              <a:rPr lang="x-none" dirty="0" err="1">
                <a:latin typeface="Palatino Linotype" pitchFamily="18" charset="0"/>
              </a:rPr>
              <a:t>хиперстрогенизацијом</a:t>
            </a:r>
            <a:r>
              <a:rPr lang="x-none" dirty="0">
                <a:latin typeface="Palatino Linotype" pitchFamily="18" charset="0"/>
              </a:rPr>
              <a:t> коју прате </a:t>
            </a:r>
            <a:r>
              <a:rPr lang="x-none" dirty="0" err="1">
                <a:latin typeface="Palatino Linotype" pitchFamily="18" charset="0"/>
              </a:rPr>
              <a:t>кутане</a:t>
            </a:r>
            <a:r>
              <a:rPr lang="x-none" dirty="0">
                <a:latin typeface="Palatino Linotype" pitchFamily="18" charset="0"/>
              </a:rPr>
              <a:t>, васкуларне промене и </a:t>
            </a:r>
            <a:r>
              <a:rPr lang="x-none" dirty="0" err="1">
                <a:latin typeface="Palatino Linotype" pitchFamily="18" charset="0"/>
              </a:rPr>
              <a:t>гинекомастија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Деловањем алкохола на ACTH секрецију-псеудо </a:t>
            </a:r>
            <a:r>
              <a:rPr lang="x-none" dirty="0" err="1">
                <a:latin typeface="Palatino Linotype" pitchFamily="18" charset="0"/>
              </a:rPr>
              <a:t>Cushingov</a:t>
            </a:r>
            <a:r>
              <a:rPr lang="x-none" dirty="0">
                <a:latin typeface="Palatino Linotype" pitchFamily="18" charset="0"/>
              </a:rPr>
              <a:t> синдром, идентичан правом синдрому, апстиненцијом нестаје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Хипогликемија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Алкохолна </a:t>
            </a:r>
            <a:r>
              <a:rPr lang="x-none" dirty="0" err="1">
                <a:latin typeface="Palatino Linotype" pitchFamily="18" charset="0"/>
              </a:rPr>
              <a:t>кетоацидоза</a:t>
            </a:r>
            <a:r>
              <a:rPr lang="x-none" dirty="0">
                <a:latin typeface="Palatino Linotype" pitchFamily="18" charset="0"/>
              </a:rPr>
              <a:t> као </a:t>
            </a:r>
            <a:r>
              <a:rPr lang="x-none" dirty="0" err="1">
                <a:latin typeface="Palatino Linotype" pitchFamily="18" charset="0"/>
              </a:rPr>
              <a:t>комплкација</a:t>
            </a:r>
            <a:r>
              <a:rPr lang="x-none" dirty="0">
                <a:latin typeface="Palatino Linotype" pitchFamily="18" charset="0"/>
              </a:rPr>
              <a:t> синдрома акутног </a:t>
            </a:r>
            <a:r>
              <a:rPr lang="x-none" dirty="0" err="1">
                <a:latin typeface="Palatino Linotype" pitchFamily="18" charset="0"/>
              </a:rPr>
              <a:t>удзржавања</a:t>
            </a:r>
            <a:r>
              <a:rPr lang="x-none" dirty="0">
                <a:latin typeface="Palatino Linotype" pitchFamily="18" charset="0"/>
              </a:rPr>
              <a:t> од алкохола</a:t>
            </a:r>
          </a:p>
        </p:txBody>
      </p:sp>
    </p:spTree>
    <p:extLst>
      <p:ext uri="{BB962C8B-B14F-4D97-AF65-F5344CB8AC3E}">
        <p14:creationId xmlns:p14="http://schemas.microsoft.com/office/powerpoint/2010/main" val="402174879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76200"/>
            <a:ext cx="86106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ЛАБОРАТОРИЈСКЕ АНАЛИЗЕ</a:t>
            </a: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Повишење АСТ-умерено код свих облика алкохолних болести јетре, код тешког алкохолног хепатитиса не прелази повишење од 2 до 5 пута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АЛТ обично нижи од АСТ, повишене 2 до 3 пута и код тешког алкохолног хепатитиса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Однос АСТ/АЛТ већи од 2 је карактеристичан, а већи од 3 готово </a:t>
            </a:r>
            <a:r>
              <a:rPr lang="x-none" dirty="0" err="1">
                <a:latin typeface="Palatino Linotype" pitchFamily="18" charset="0"/>
              </a:rPr>
              <a:t>дијагностичан</a:t>
            </a:r>
            <a:r>
              <a:rPr lang="x-none" dirty="0">
                <a:latin typeface="Palatino Linotype" pitchFamily="18" charset="0"/>
              </a:rPr>
              <a:t> за алкохолну болест јетре (</a:t>
            </a:r>
            <a:r>
              <a:rPr lang="x-none" dirty="0" err="1">
                <a:latin typeface="Palatino Linotype" pitchFamily="18" charset="0"/>
              </a:rPr>
              <a:t>митохондријално</a:t>
            </a:r>
            <a:r>
              <a:rPr lang="x-none" dirty="0">
                <a:latin typeface="Palatino Linotype" pitchFamily="18" charset="0"/>
              </a:rPr>
              <a:t> оштећење и мишићне </a:t>
            </a:r>
            <a:r>
              <a:rPr lang="x-none" dirty="0" err="1">
                <a:latin typeface="Palatino Linotype" pitchFamily="18" charset="0"/>
              </a:rPr>
              <a:t>лезије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АЛП обично нормална или благо повишена код масне јетре, код алкохолног хепатитиса и цирозе 2-4 пута изнад нормале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ГГТ увек повишен код свих алкохоличара, независно на присутности болести јетре, нормализује се након неколико недеља апстиненције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Хипебилирубинемија</a:t>
            </a:r>
            <a:r>
              <a:rPr lang="x-none" dirty="0">
                <a:latin typeface="Palatino Linotype" pitchFamily="18" charset="0"/>
              </a:rPr>
              <a:t>-код тешких облика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Хипертриглицеридемија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хиперурикемија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273254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1" y="609600"/>
            <a:ext cx="86868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Хипонатријемија</a:t>
            </a:r>
            <a:r>
              <a:rPr lang="x-none" dirty="0">
                <a:latin typeface="Palatino Linotype" pitchFamily="18" charset="0"/>
              </a:rPr>
              <a:t>-код </a:t>
            </a:r>
            <a:r>
              <a:rPr lang="x-none" dirty="0" err="1">
                <a:latin typeface="Palatino Linotype" pitchFamily="18" charset="0"/>
              </a:rPr>
              <a:t>узнапредовале</a:t>
            </a:r>
            <a:r>
              <a:rPr lang="x-none" dirty="0">
                <a:latin typeface="Palatino Linotype" pitchFamily="18" charset="0"/>
              </a:rPr>
              <a:t> цирозе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Леукоцитоза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неутрофилија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аменија</a:t>
            </a:r>
            <a:r>
              <a:rPr lang="x-none" dirty="0">
                <a:latin typeface="Palatino Linotype" pitchFamily="18" charset="0"/>
              </a:rPr>
              <a:t> (акутно и хронично губљење крви, дефицита </a:t>
            </a:r>
            <a:r>
              <a:rPr lang="x-none" dirty="0" err="1">
                <a:latin typeface="Palatino Linotype" pitchFamily="18" charset="0"/>
              </a:rPr>
              <a:t>фолне</a:t>
            </a:r>
            <a:r>
              <a:rPr lang="x-none" dirty="0">
                <a:latin typeface="Palatino Linotype" pitchFamily="18" charset="0"/>
              </a:rPr>
              <a:t> киселине и витамина Б12, </a:t>
            </a:r>
            <a:r>
              <a:rPr lang="x-none" dirty="0" err="1">
                <a:latin typeface="Palatino Linotype" pitchFamily="18" charset="0"/>
              </a:rPr>
              <a:t>хиперспленизам</a:t>
            </a:r>
            <a:r>
              <a:rPr lang="x-none" dirty="0">
                <a:latin typeface="Palatino Linotype" pitchFamily="18" charset="0"/>
              </a:rPr>
              <a:t> и директно </a:t>
            </a:r>
            <a:r>
              <a:rPr lang="x-none" dirty="0" err="1">
                <a:latin typeface="Palatino Linotype" pitchFamily="18" charset="0"/>
              </a:rPr>
              <a:t>супресивно</a:t>
            </a:r>
            <a:r>
              <a:rPr lang="x-none" dirty="0">
                <a:latin typeface="Palatino Linotype" pitchFamily="18" charset="0"/>
              </a:rPr>
              <a:t> деловање алкохола на коштану срж), </a:t>
            </a:r>
            <a:r>
              <a:rPr lang="x-none" dirty="0" err="1">
                <a:latin typeface="Palatino Linotype" pitchFamily="18" charset="0"/>
              </a:rPr>
              <a:t>макроцитоза</a:t>
            </a:r>
            <a:r>
              <a:rPr lang="x-none" dirty="0">
                <a:latin typeface="Palatino Linotype" pitchFamily="18" charset="0"/>
              </a:rPr>
              <a:t> (високе </a:t>
            </a:r>
            <a:r>
              <a:rPr lang="x-none" dirty="0" err="1">
                <a:latin typeface="Palatino Linotype" pitchFamily="18" charset="0"/>
              </a:rPr>
              <a:t>ведности</a:t>
            </a:r>
            <a:r>
              <a:rPr lang="x-none" dirty="0">
                <a:latin typeface="Palatino Linotype" pitchFamily="18" charset="0"/>
              </a:rPr>
              <a:t> МЦВ)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Продужетак </a:t>
            </a:r>
            <a:r>
              <a:rPr lang="x-none" dirty="0" err="1">
                <a:latin typeface="Palatino Linotype" pitchFamily="18" charset="0"/>
              </a:rPr>
              <a:t>протромбинског</a:t>
            </a:r>
            <a:r>
              <a:rPr lang="x-none" dirty="0">
                <a:latin typeface="Palatino Linotype" pitchFamily="18" charset="0"/>
              </a:rPr>
              <a:t> времена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Снижење албумина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Хипергамаглобулинемија</a:t>
            </a:r>
            <a:r>
              <a:rPr lang="x-none" dirty="0">
                <a:latin typeface="Palatino Linotype" pitchFamily="18" charset="0"/>
              </a:rPr>
              <a:t>, повишење </a:t>
            </a:r>
            <a:r>
              <a:rPr lang="x-none" dirty="0" err="1">
                <a:latin typeface="Palatino Linotype" pitchFamily="18" charset="0"/>
              </a:rPr>
              <a:t>ИгА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Повишење </a:t>
            </a:r>
            <a:r>
              <a:rPr lang="x-none" dirty="0" err="1">
                <a:latin typeface="Palatino Linotype" pitchFamily="18" charset="0"/>
              </a:rPr>
              <a:t>феритина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b="1" dirty="0">
                <a:latin typeface="Palatino Linotype" pitchFamily="18" charset="0"/>
              </a:rPr>
              <a:t>↑ГГТ,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b="1" dirty="0">
                <a:latin typeface="Palatino Linotype" pitchFamily="18" charset="0"/>
              </a:rPr>
              <a:t>↑МЦВ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b="1" dirty="0">
                <a:latin typeface="Palatino Linotype" pitchFamily="18" charset="0"/>
              </a:rPr>
              <a:t>АСТ/АЛТ</a:t>
            </a:r>
            <a:r>
              <a:rPr lang="en-US" b="1" dirty="0">
                <a:latin typeface="Palatino Linotype" pitchFamily="18" charset="0"/>
              </a:rPr>
              <a:t>&gt;2</a:t>
            </a:r>
            <a:endParaRPr lang="x-none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129433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3913251" cy="189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ДИЈАГНОЗА</a:t>
            </a:r>
          </a:p>
          <a:p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ЕХО абдомена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Компјутеризована </a:t>
            </a:r>
            <a:r>
              <a:rPr lang="x-none" dirty="0" err="1">
                <a:latin typeface="Palatino Linotype" pitchFamily="18" charset="0"/>
              </a:rPr>
              <a:t>томографија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Биопсија јетре </a:t>
            </a:r>
          </a:p>
        </p:txBody>
      </p:sp>
    </p:spTree>
    <p:extLst>
      <p:ext uri="{BB962C8B-B14F-4D97-AF65-F5344CB8AC3E}">
        <p14:creationId xmlns:p14="http://schemas.microsoft.com/office/powerpoint/2010/main" val="3323281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x-none" sz="3600" b="1" dirty="0" err="1">
                <a:solidFill>
                  <a:schemeClr val="tx1"/>
                </a:solidFill>
                <a:latin typeface="Palatino Linotype" pitchFamily="18" charset="0"/>
              </a:rPr>
              <a:t>Хепатолентикулска</a:t>
            </a:r>
            <a:r>
              <a:rPr lang="x-none" sz="3600" b="1" dirty="0">
                <a:solidFill>
                  <a:schemeClr val="tx1"/>
                </a:solidFill>
                <a:latin typeface="Palatino Linotype" pitchFamily="18" charset="0"/>
              </a:rPr>
              <a:t> дегенерација, </a:t>
            </a:r>
            <a:r>
              <a:rPr lang="x-none" sz="3600" b="1" dirty="0" err="1">
                <a:solidFill>
                  <a:schemeClr val="tx1"/>
                </a:solidFill>
                <a:latin typeface="Palatino Linotype" pitchFamily="18" charset="0"/>
              </a:rPr>
              <a:t>Wilsonova</a:t>
            </a:r>
            <a:r>
              <a:rPr lang="x-none" sz="3600" b="1" dirty="0">
                <a:solidFill>
                  <a:schemeClr val="tx1"/>
                </a:solidFill>
                <a:latin typeface="Palatino Linotype" pitchFamily="18" charset="0"/>
              </a:rPr>
              <a:t> болест (</a:t>
            </a:r>
            <a:r>
              <a:rPr lang="x-none" sz="3600" b="1" dirty="0" err="1">
                <a:solidFill>
                  <a:schemeClr val="tx1"/>
                </a:solidFill>
                <a:latin typeface="Palatino Linotype" pitchFamily="18" charset="0"/>
              </a:rPr>
              <a:t>Degeneratio</a:t>
            </a:r>
            <a:r>
              <a:rPr lang="x-none" sz="3600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x-none" sz="3600" b="1" dirty="0" err="1">
                <a:solidFill>
                  <a:schemeClr val="tx1"/>
                </a:solidFill>
                <a:latin typeface="Palatino Linotype" pitchFamily="18" charset="0"/>
              </a:rPr>
              <a:t>hepatolenticularis</a:t>
            </a:r>
            <a:r>
              <a:rPr lang="x-none" sz="3600" b="1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9816889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84582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ТЕРАПИЈА</a:t>
            </a:r>
          </a:p>
          <a:p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Опште мере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Трајна апстиненција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Адекватна исхрана</a:t>
            </a:r>
          </a:p>
          <a:p>
            <a:endParaRPr lang="x-none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МАСНА ЈЕТРА</a:t>
            </a: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Апстиненција и адекватна дијета са редукованим уносом масти</a:t>
            </a:r>
          </a:p>
          <a:p>
            <a:endParaRPr lang="x-none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АЛКОХОЛНИ ХЕПАТИТИС</a:t>
            </a:r>
          </a:p>
          <a:p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b="1" dirty="0" err="1">
                <a:latin typeface="Palatino Linotype" pitchFamily="18" charset="0"/>
              </a:rPr>
              <a:t>Кортикостероиди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антиинфламаторно</a:t>
            </a:r>
            <a:r>
              <a:rPr lang="x-none" dirty="0">
                <a:latin typeface="Palatino Linotype" pitchFamily="18" charset="0"/>
              </a:rPr>
              <a:t> дејство, смањују </a:t>
            </a:r>
            <a:r>
              <a:rPr lang="x-none" dirty="0" err="1">
                <a:latin typeface="Palatino Linotype" pitchFamily="18" charset="0"/>
              </a:rPr>
              <a:t>фиброзу</a:t>
            </a:r>
            <a:r>
              <a:rPr lang="x-none" dirty="0">
                <a:latin typeface="Palatino Linotype" pitchFamily="18" charset="0"/>
              </a:rPr>
              <a:t>, повећавају синтезу албумина, побољшавају апетит, </a:t>
            </a:r>
            <a:r>
              <a:rPr lang="x-none" dirty="0" err="1">
                <a:latin typeface="Palatino Linotype" pitchFamily="18" charset="0"/>
              </a:rPr>
              <a:t>преднисон</a:t>
            </a:r>
            <a:r>
              <a:rPr lang="x-none" dirty="0">
                <a:latin typeface="Palatino Linotype" pitchFamily="18" charset="0"/>
              </a:rPr>
              <a:t> или </a:t>
            </a:r>
            <a:r>
              <a:rPr lang="x-none" dirty="0" err="1">
                <a:latin typeface="Palatino Linotype" pitchFamily="18" charset="0"/>
              </a:rPr>
              <a:t>преднисолон</a:t>
            </a:r>
            <a:r>
              <a:rPr lang="x-none" dirty="0">
                <a:latin typeface="Palatino Linotype" pitchFamily="18" charset="0"/>
              </a:rPr>
              <a:t> 40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/дневно 4 недеље, затим се доза смањује на 20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/дневно недељу дана, а затим 10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/дневно недељу дана</a:t>
            </a:r>
          </a:p>
        </p:txBody>
      </p:sp>
    </p:spTree>
    <p:extLst>
      <p:ext uri="{BB962C8B-B14F-4D97-AF65-F5344CB8AC3E}">
        <p14:creationId xmlns:p14="http://schemas.microsoft.com/office/powerpoint/2010/main" val="1349651562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1" y="609600"/>
            <a:ext cx="8534400" cy="3789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Андрогени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анаболички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стероиди</a:t>
            </a:r>
            <a:r>
              <a:rPr lang="x-none" dirty="0">
                <a:latin typeface="Palatino Linotype" pitchFamily="18" charset="0"/>
              </a:rPr>
              <a:t>-стимулишу </a:t>
            </a:r>
            <a:r>
              <a:rPr lang="x-none" dirty="0" err="1">
                <a:latin typeface="Palatino Linotype" pitchFamily="18" charset="0"/>
              </a:rPr>
              <a:t>анаболизам</a:t>
            </a:r>
            <a:r>
              <a:rPr lang="x-none" dirty="0">
                <a:latin typeface="Palatino Linotype" pitchFamily="18" charset="0"/>
              </a:rPr>
              <a:t>, синтезу протеина и регенерацију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Пропилтиоурацил</a:t>
            </a:r>
            <a:r>
              <a:rPr lang="x-none" dirty="0">
                <a:latin typeface="Palatino Linotype" pitchFamily="18" charset="0"/>
              </a:rPr>
              <a:t>-присутно </a:t>
            </a:r>
            <a:r>
              <a:rPr lang="x-none" dirty="0" err="1">
                <a:latin typeface="Palatino Linotype" pitchFamily="18" charset="0"/>
              </a:rPr>
              <a:t>хиперметаболчино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катаболично</a:t>
            </a:r>
            <a:r>
              <a:rPr lang="x-none" dirty="0">
                <a:latin typeface="Palatino Linotype" pitchFamily="18" charset="0"/>
              </a:rPr>
              <a:t> стање уз значајну </a:t>
            </a:r>
            <a:r>
              <a:rPr lang="x-none" dirty="0" err="1">
                <a:latin typeface="Palatino Linotype" pitchFamily="18" charset="0"/>
              </a:rPr>
              <a:t>ткивну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хипоксију</a:t>
            </a:r>
            <a:r>
              <a:rPr lang="x-none" dirty="0">
                <a:latin typeface="Palatino Linotype" pitchFamily="18" charset="0"/>
              </a:rPr>
              <a:t>, при чему </a:t>
            </a:r>
            <a:r>
              <a:rPr lang="x-none" dirty="0" err="1">
                <a:latin typeface="Palatino Linotype" pitchFamily="18" charset="0"/>
              </a:rPr>
              <a:t>пропилтиоурацил</a:t>
            </a:r>
            <a:r>
              <a:rPr lang="x-none" dirty="0">
                <a:latin typeface="Palatino Linotype" pitchFamily="18" charset="0"/>
              </a:rPr>
              <a:t> има </a:t>
            </a:r>
            <a:r>
              <a:rPr lang="x-none" dirty="0" err="1">
                <a:latin typeface="Palatino Linotype" pitchFamily="18" charset="0"/>
              </a:rPr>
              <a:t>протективно</a:t>
            </a:r>
            <a:r>
              <a:rPr lang="x-none" dirty="0">
                <a:latin typeface="Palatino Linotype" pitchFamily="18" charset="0"/>
              </a:rPr>
              <a:t> деловање против </a:t>
            </a:r>
            <a:r>
              <a:rPr lang="x-none" dirty="0" err="1">
                <a:latin typeface="Palatino Linotype" pitchFamily="18" charset="0"/>
              </a:rPr>
              <a:t>хипоксичне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некрозе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r>
              <a:rPr lang="x-none" dirty="0">
                <a:latin typeface="Palatino Linotype" pitchFamily="18" charset="0"/>
              </a:rPr>
              <a:t>, користио се само </a:t>
            </a:r>
            <a:r>
              <a:rPr lang="x-none" dirty="0" err="1">
                <a:latin typeface="Palatino Linotype" pitchFamily="18" charset="0"/>
              </a:rPr>
              <a:t>експреиментално</a:t>
            </a:r>
            <a:r>
              <a:rPr lang="x-none" dirty="0">
                <a:latin typeface="Palatino Linotype" pitchFamily="18" charset="0"/>
              </a:rPr>
              <a:t> и није прихваћен као терапија алкохолног хепатитиса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Инсулин и </a:t>
            </a:r>
            <a:r>
              <a:rPr lang="x-none" dirty="0" err="1">
                <a:latin typeface="Palatino Linotype" pitchFamily="18" charset="0"/>
              </a:rPr>
              <a:t>глукагон</a:t>
            </a:r>
            <a:r>
              <a:rPr lang="x-none" dirty="0">
                <a:latin typeface="Palatino Linotype" pitchFamily="18" charset="0"/>
              </a:rPr>
              <a:t>-стимулишу регенерацију јетре код парцијалне </a:t>
            </a:r>
            <a:r>
              <a:rPr lang="x-none" dirty="0" err="1">
                <a:latin typeface="Palatino Linotype" pitchFamily="18" charset="0"/>
              </a:rPr>
              <a:t>хепатектомије</a:t>
            </a:r>
            <a:r>
              <a:rPr lang="x-none" dirty="0">
                <a:latin typeface="Palatino Linotype" pitchFamily="18" charset="0"/>
              </a:rPr>
              <a:t> код експерименталних животиња, није прихваћен за рутинску клиничку употребу</a:t>
            </a:r>
          </a:p>
        </p:txBody>
      </p:sp>
    </p:spTree>
    <p:extLst>
      <p:ext uri="{BB962C8B-B14F-4D97-AF65-F5344CB8AC3E}">
        <p14:creationId xmlns:p14="http://schemas.microsoft.com/office/powerpoint/2010/main" val="2842652738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9916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КОМПЛИКАЦИЈЕ</a:t>
            </a: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Варикозно</a:t>
            </a:r>
            <a:r>
              <a:rPr lang="x-none" dirty="0">
                <a:latin typeface="Palatino Linotype" pitchFamily="18" charset="0"/>
              </a:rPr>
              <a:t> крварење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Инфекције-</a:t>
            </a:r>
            <a:r>
              <a:rPr lang="x-none" dirty="0" err="1">
                <a:latin typeface="Palatino Linotype" pitchFamily="18" charset="0"/>
              </a:rPr>
              <a:t>бактеријске</a:t>
            </a:r>
            <a:r>
              <a:rPr lang="x-none" dirty="0">
                <a:latin typeface="Palatino Linotype" pitchFamily="18" charset="0"/>
              </a:rPr>
              <a:t> и гљивичне због </a:t>
            </a:r>
            <a:r>
              <a:rPr lang="x-none" dirty="0" err="1">
                <a:latin typeface="Palatino Linotype" pitchFamily="18" charset="0"/>
              </a:rPr>
              <a:t>имунокомпромитованости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антибиотска</a:t>
            </a:r>
            <a:r>
              <a:rPr lang="x-none" dirty="0">
                <a:latin typeface="Palatino Linotype" pitchFamily="18" charset="0"/>
              </a:rPr>
              <a:t> профилакса није препоручљива, у случају </a:t>
            </a:r>
            <a:r>
              <a:rPr lang="x-none" dirty="0" err="1">
                <a:latin typeface="Palatino Linotype" pitchFamily="18" charset="0"/>
              </a:rPr>
              <a:t>манифестне</a:t>
            </a:r>
            <a:r>
              <a:rPr lang="x-none" dirty="0">
                <a:latin typeface="Palatino Linotype" pitchFamily="18" charset="0"/>
              </a:rPr>
              <a:t> инфекције укључити </a:t>
            </a:r>
            <a:r>
              <a:rPr lang="x-none" b="1" dirty="0">
                <a:latin typeface="Palatino Linotype" pitchFamily="18" charset="0"/>
              </a:rPr>
              <a:t>антибиотике…САМ АЛКОХОЛНИ ХЕПАТИТИС ЧЕСТО ИМИТИРА ИНФЕКЦИЈУ СА ЛЕУКОЦИТОЗОМ, НЕУТРОФИЛИЈОМ, ТЕМПЕРАТУРОМ ЦИТОКИНСКОГ ПОРЕКЛА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Реналне</a:t>
            </a:r>
            <a:r>
              <a:rPr lang="x-none" dirty="0">
                <a:latin typeface="Palatino Linotype" pitchFamily="18" charset="0"/>
              </a:rPr>
              <a:t> компликације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Асцитес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Енцефалопатија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ТРАНСПЛАНТАЦИЈА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Болесници са цирозом који уз апстиненцију дужу од 6 месеци имају </a:t>
            </a:r>
            <a:r>
              <a:rPr lang="x-none" dirty="0" err="1">
                <a:latin typeface="Palatino Linotype" pitchFamily="18" charset="0"/>
              </a:rPr>
              <a:t>асцит</a:t>
            </a:r>
            <a:r>
              <a:rPr lang="x-none" dirty="0">
                <a:latin typeface="Palatino Linotype" pitchFamily="18" charset="0"/>
              </a:rPr>
              <a:t> резистентан на </a:t>
            </a:r>
            <a:r>
              <a:rPr lang="x-none" dirty="0" err="1">
                <a:latin typeface="Palatino Linotype" pitchFamily="18" charset="0"/>
              </a:rPr>
              <a:t>диуретике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иктерус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енцефалопатију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Период апсолутне </a:t>
            </a:r>
            <a:r>
              <a:rPr lang="x-none" dirty="0" err="1">
                <a:latin typeface="Palatino Linotype" pitchFamily="18" charset="0"/>
              </a:rPr>
              <a:t>апстиненцје</a:t>
            </a:r>
            <a:r>
              <a:rPr lang="x-none" dirty="0">
                <a:latin typeface="Palatino Linotype" pitchFamily="18" charset="0"/>
              </a:rPr>
              <a:t> од алкохола мора бити најмање 6 месеци</a:t>
            </a:r>
          </a:p>
        </p:txBody>
      </p:sp>
    </p:spTree>
    <p:extLst>
      <p:ext uri="{BB962C8B-B14F-4D97-AF65-F5344CB8AC3E}">
        <p14:creationId xmlns:p14="http://schemas.microsoft.com/office/powerpoint/2010/main" val="192464951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x-none" b="1" dirty="0">
                <a:latin typeface="Palatino Linotype" pitchFamily="18" charset="0"/>
              </a:rPr>
              <a:t>МАСНА ЈЕТРА</a:t>
            </a:r>
            <a:br>
              <a:rPr lang="x-none" b="1" dirty="0">
                <a:latin typeface="Palatino Linotype" pitchFamily="18" charset="0"/>
              </a:rPr>
            </a:br>
            <a:r>
              <a:rPr lang="x-none" b="1" dirty="0">
                <a:latin typeface="Palatino Linotype" pitchFamily="18" charset="0"/>
              </a:rPr>
              <a:t>НЕАЛКОХОЛНИ СТЕАТОХЕПАТИТИС</a:t>
            </a:r>
            <a:endParaRPr lang="en-US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4787707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1" y="381000"/>
            <a:ext cx="8915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МАСНА ЈЕТРА (Steatosis hepatis)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Резултат акумулације масти у јетри, која прелази 5% тежине ткива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Маст се примарно акумулира као триглицерид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Узрокују је бројни урођени и стечени поремећаји метаболизма масти који доводе до гомилања масти у хепатоцитима до количина које постају видљиве светлосним микроскопом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 зависности од величине масних капљица у хепатоцитима разликујемо:  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МАКРОВЕЗИКУЛАРНА</a:t>
            </a:r>
            <a:br>
              <a:rPr lang="x-none" dirty="0">
                <a:latin typeface="Palatino Linotype" pitchFamily="18" charset="0"/>
              </a:rPr>
            </a:br>
            <a:r>
              <a:rPr lang="x-none" dirty="0">
                <a:latin typeface="Palatino Linotype" pitchFamily="18" charset="0"/>
              </a:rPr>
              <a:t>МИКРОВЕЗИКУЛАРНА</a:t>
            </a:r>
            <a:br>
              <a:rPr lang="x-none" dirty="0">
                <a:latin typeface="Palatino Linotype" pitchFamily="18" charset="0"/>
              </a:rPr>
            </a:br>
            <a:r>
              <a:rPr lang="x-none" dirty="0">
                <a:latin typeface="Palatino Linotype" pitchFamily="18" charset="0"/>
              </a:rPr>
              <a:t>МЕШОВИТА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ЕТИОЛОГИЈА: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Дебљина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Алкохолизам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Шећерна болест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561629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04800"/>
            <a:ext cx="88392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Макровезукарна стеатоза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Болест гомилања триглицерида у хепатоцитима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Узроци: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Дебљина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Алкохол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Шећерна болест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Механизам: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Висок унос масти храном, повећана мобилизација масти из масног ткива, повећана хепатична синтеза масних киселина, повећана естерификација масних киселина у триглицериде и/или смањена екскреција триглицерида из хепатоцита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Ћелијске промене узрокују повећање липидне пероксидације, што доводи до већих оштећења хепатоцита, па и до њихове некрозе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Бубрење ћелија узрокује сужење синусоида, чак и до 53% нормалног промера, промене у крвном протоку...портна хипертензија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Снижена је синтеза ДНА...слабија регенерација јетре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210015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89154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ПАТИХИСТОЛОГИЈА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Велике масне капљице које ћелијско језгро потискују на периферију хепатоцита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Дифузна захваћеност јетриног паренхима, ретко фокална стеатоза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Перицентрална локализација стеатозе (зона 3)-алкохолно оштећење јетре, шећерна болест, оштећење кортикостероидима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Перипортално нагомилавање масноће (зона 1)-тотална парентерална исхрана, протеинска малнутриција код болесника са сидом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Руптуром хепатоцита услед акумулације масти-запаљенска реакција са фокалном акумулацијом леукоцита и макрофага...липогрануломи...фокална фиброза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Фокална стеатоза, бенигна промена јетре, макровезикуларна стеатоза у паренхиму јетре је добро ограничена према осталом паренхиму, масноћа је акумулирана у хепатицитима, лобуларна грађа, централна вена и портна поља су интактни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451259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228600"/>
            <a:ext cx="8991599" cy="4620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МИКРОВЕЗИКУЛАРНА СТЕАТОЗА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Болест гомилања триглицерида и слободних неестерификованих масних киселина у јетри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Последица тежег оштећења </a:t>
            </a:r>
            <a:r>
              <a:rPr lang="x-none" dirty="0" err="1">
                <a:latin typeface="Palatino Linotype" pitchFamily="18" charset="0"/>
              </a:rPr>
              <a:t>митохондријске</a:t>
            </a:r>
            <a:r>
              <a:rPr lang="x-none" dirty="0">
                <a:latin typeface="Palatino Linotype" pitchFamily="18" charset="0"/>
              </a:rPr>
              <a:t> бета оксидације масних киселина и/или састава оксидативне фосфорилације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 крајњем степену болест узрокује прекид фукнкције кисеоничног ланца и доводи до смрти болесника са сликом тешке лактичне ацидозе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ПАТОХИСТОЛОГИЈА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Ситне капљице масти које се гомилају у цитоплазми хепатоцита око централно смештених једара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416679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753798"/>
              </p:ext>
            </p:extLst>
          </p:nvPr>
        </p:nvGraphicFramePr>
        <p:xfrm>
          <a:off x="228600" y="1295400"/>
          <a:ext cx="8458200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4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34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Лекови и токсини</a:t>
                      </a:r>
                      <a:endParaRPr lang="en-U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Алкохол, КС, цитостатици,  естрогени, фосфор</a:t>
                      </a:r>
                      <a:endParaRPr lang="en-U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Нутрицијски</a:t>
                      </a:r>
                      <a:endParaRPr lang="en-U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DM, дебљина, гладовање, болести панкреаса, хиперлипидемије, TPN, IBD</a:t>
                      </a:r>
                      <a:endParaRPr lang="en-U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Хередитарне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болести метаболизма</a:t>
                      </a:r>
                      <a:endParaRPr lang="en-U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Цистична фоброза, галактоземија, тирозинемија, гликогеноза, Wilosonova болест</a:t>
                      </a:r>
                      <a:endParaRPr lang="en-U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Вируси</a:t>
                      </a:r>
                      <a:endParaRPr lang="en-U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Хепатитис C</a:t>
                      </a:r>
                      <a:endParaRPr lang="en-U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000" y="304800"/>
            <a:ext cx="4301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Узроци макровезикуларне стеатозе</a:t>
            </a:r>
            <a:endParaRPr lang="en-US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176819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445070"/>
              </p:ext>
            </p:extLst>
          </p:nvPr>
        </p:nvGraphicFramePr>
        <p:xfrm>
          <a:off x="1524000" y="1397000"/>
          <a:ext cx="6096000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Алкохол</a:t>
                      </a:r>
                      <a:endParaRPr lang="en-U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Акутна стеатоза и трудноћа</a:t>
                      </a:r>
                      <a:endParaRPr lang="en-U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Reyeov синдром</a:t>
                      </a:r>
                      <a:endParaRPr lang="en-U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Лекови-салицилати, тетрациклини, валпроична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киселина</a:t>
                      </a:r>
                      <a:endParaRPr lang="en-U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Конгенитални дефект циклуса уреје</a:t>
                      </a:r>
                      <a:endParaRPr lang="en-U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Хередитарни поремећај метаболизма масних киселина</a:t>
                      </a:r>
                      <a:endParaRPr lang="en-U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Хередитарни поремећај оксидативне фосфорилације</a:t>
                      </a:r>
                      <a:endParaRPr lang="en-U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0" y="457200"/>
            <a:ext cx="4331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Узроци микровезикуларне стеатозе</a:t>
            </a:r>
            <a:endParaRPr lang="en-US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950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x-none" sz="2800" b="1" dirty="0">
                <a:latin typeface="Palatino Linotype" pitchFamily="18" charset="0"/>
              </a:rPr>
              <a:t>Дефиниција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" y="1371600"/>
            <a:ext cx="89154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Представља аутозомно рецесивни наследни поремећај метаболизма бакра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Карактерише се смањеним излучивањем бакра уз нормалну цревну апсорпцију, што има за последицу накупљање бакра у токсичним концетрацијама у јетри, мозгу, бубрезима, рожњачи и другим органима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Акумулација бакра је последица дефекта у </a:t>
            </a:r>
            <a:r>
              <a:rPr lang="x-none" sz="1800" dirty="0" err="1">
                <a:latin typeface="Palatino Linotype" pitchFamily="18" charset="0"/>
              </a:rPr>
              <a:t>билијарној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x-none" sz="1800" dirty="0" err="1">
                <a:latin typeface="Palatino Linotype" pitchFamily="18" charset="0"/>
              </a:rPr>
              <a:t>екскрецији</a:t>
            </a:r>
            <a:r>
              <a:rPr lang="x-none" sz="1800" dirty="0">
                <a:latin typeface="Palatino Linotype" pitchFamily="18" charset="0"/>
              </a:rPr>
              <a:t> овог метала, због смањења у плазми </a:t>
            </a:r>
            <a:r>
              <a:rPr lang="x-none" sz="1800" dirty="0" err="1">
                <a:latin typeface="Palatino Linotype" pitchFamily="18" charset="0"/>
              </a:rPr>
              <a:t>церуроплазмина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Ген за Вилсонову болест налази се на хромозому 13, а кодира протеин АТ</a:t>
            </a:r>
            <a:r>
              <a:rPr lang="en-US" sz="1800" dirty="0">
                <a:latin typeface="Palatino Linotype" pitchFamily="18" charset="0"/>
              </a:rPr>
              <a:t>P</a:t>
            </a:r>
            <a:r>
              <a:rPr lang="x-none" sz="1800" dirty="0">
                <a:latin typeface="Palatino Linotype" pitchFamily="18" charset="0"/>
              </a:rPr>
              <a:t>7</a:t>
            </a:r>
            <a:r>
              <a:rPr lang="en-US" sz="1800" dirty="0">
                <a:latin typeface="Palatino Linotype" pitchFamily="18" charset="0"/>
              </a:rPr>
              <a:t>B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До данас је откривено око 100 мутација гена за </a:t>
            </a:r>
            <a:r>
              <a:rPr lang="x-none" sz="1800" dirty="0" err="1">
                <a:latin typeface="Palatino Linotype" pitchFamily="18" charset="0"/>
              </a:rPr>
              <a:t>Вилсонову</a:t>
            </a:r>
            <a:r>
              <a:rPr lang="x-none" sz="1800" dirty="0">
                <a:latin typeface="Palatino Linotype" pitchFamily="18" charset="0"/>
              </a:rPr>
              <a:t> болест</a:t>
            </a:r>
          </a:p>
          <a:p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494800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1" y="304800"/>
            <a:ext cx="88392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 СЛИКА И ДИЈАГНОЗА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Већином асимптоматска или блага нелагодност испод ДРЛ због хепатомегалије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Палпаторно увећана и мека јетра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Око 60% болесника има шећерну болест и/или повећане вредности VLDL холестерола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Повећан ALT-3 до 4 пута изнад нормале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AST је увек нижи од ALT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Благо повишење GGT и ALP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ЕХО абдомена: повећана и дифузно хиперехогена јетра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Фокална стеатоза-лезије промера неколико cm-a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CT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Биопсија јетре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37296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6106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НЕАЛКОХОЛНИ СТЕАТОХЕПАТИТИС -НАСХ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Болест јетре која има хистолошке карактеристике алкохолне болести јетре, а појављује се код особа које не конзумирају знатне количине алкохола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Природни ток болести нејасан, преовладава мишљење да је често прогресивна болест и данас један од најважнијих узрока криптогене цирозе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РИЗИЧНИ ФАКТОРИ И ПАТОГЕНЕЗА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Лекови и токсини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Наследни и стечени поремећаји метаболизма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Мултифакторијална патогенеза са заједничком карактеристиком да се фаворизује липогенеза у односу на липолизу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Проинфламаторни цитокини???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658877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76200"/>
            <a:ext cx="88392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ПАТОХИСТОЛОГИЈА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Морфолошки подсећа на алкохолни стеато хепатитис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Стеатоза, запаљење паренхима, различити степени фиброзе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Стеатоза-макровезикуларна и дифузна, ретко микровезикуларна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Запаљење паренхима са неутрофилним инфилтратом и маллоријевим хијалином у цитоплазми хепатоцита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Перивенуларна и синусоидна фиброза (сличност са алкохолним оштећењем)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Фиброза може прогредирати у цирозу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След догађаја: стеатоза у раној фази...епизоде стеато хепатитиса...цироза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Морфолошке промене у јетри болесника са DM обухватају макровезикуларну статозу са гликогенском вакуолизацијом једара хепатоцита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 погледу интензитета и опсега промена паренхима, масна инфилтрација хепатоцита је минимална код DM типа 1, а врло присутна код DM типа 2, код болесника са типом 2 често се развија и стеатохепатитис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Морбидна дебљина-знатна макровезикуларна стеатоза јетре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0845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304800"/>
            <a:ext cx="86868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КЛИНИЧКА СЛИКА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 већини болесника асиптоматска, случајно се дијагностикује код систематских прегледа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Умор, малаксалост, блага бол испод ДРЛ, код 75% хепатомегалија, код 25% спленомегалија код првог прегледа</a:t>
            </a:r>
          </a:p>
          <a:p>
            <a:endParaRPr lang="x-none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ДИЈАГНОЗА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Умерено повишење трансаминаза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AST/ALT мањи од 1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Повишење GGT и ALP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Ретко: хипербилирубинемија, продужетак протромбинског времена и хипоалбуминемија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ИСКЉУЧИТИ АЛКОХОЛНУ БОЛЕСТ ЈЕТРЕ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Студијски: одређивање специфичних маркера алкохолизма-митохондријални изоензим аспартат аминотрансвераза (mAST) и десијализораног трансферна (dTf), однос dTf/укупни трансферин најбољи маркер хроничног конзумирања алкохола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ИСКЉУЧИТИ ВИРУСНЕ ИНФЕКЦИЈЕ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Код 25-75% болесника хипергликемија, хиперхолестеролемија, хипертриглицеридемија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CT и MR (најбоље корелира са хистолошким налазом)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Биопсија јетре-златни стандард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568462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86868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Специфична терапија не постоји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Контрола телесне тежине и поремећаја метаболизма угљених хидрата и масти уз избегавање потенцијално токсичних лекова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Урсодеоксихолна киселина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Метронидазол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Глутамин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Глукагон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Експериментално: блокада отпуштања запаљенских цитокина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980838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b="1" dirty="0">
                <a:latin typeface="Palatino Linotype" pitchFamily="18" charset="0"/>
              </a:rPr>
              <a:t>АУТОИМУНСКИ ХЕПАТИТИС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9795198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09600"/>
            <a:ext cx="8839201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Хронична, </a:t>
            </a:r>
            <a:r>
              <a:rPr lang="x-none" dirty="0" err="1">
                <a:latin typeface="Palatino Linotype" pitchFamily="18" charset="0"/>
              </a:rPr>
              <a:t>аутоимунска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запаљенска</a:t>
            </a:r>
            <a:r>
              <a:rPr lang="x-none" dirty="0">
                <a:latin typeface="Palatino Linotype" pitchFamily="18" charset="0"/>
              </a:rPr>
              <a:t> болест јетре са </a:t>
            </a:r>
            <a:r>
              <a:rPr lang="x-none" dirty="0" err="1">
                <a:latin typeface="Palatino Linotype" pitchFamily="18" charset="0"/>
              </a:rPr>
              <a:t>хепатоцитима</a:t>
            </a:r>
            <a:r>
              <a:rPr lang="x-none" dirty="0">
                <a:latin typeface="Palatino Linotype" pitchFamily="18" charset="0"/>
              </a:rPr>
              <a:t> као циљним ћелијама </a:t>
            </a:r>
            <a:r>
              <a:rPr lang="x-none" dirty="0" err="1">
                <a:latin typeface="Palatino Linotype" pitchFamily="18" charset="0"/>
              </a:rPr>
              <a:t>аутоимунске</a:t>
            </a:r>
            <a:r>
              <a:rPr lang="x-none" dirty="0">
                <a:latin typeface="Palatino Linotype" pitchFamily="18" charset="0"/>
              </a:rPr>
              <a:t> реакције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Чешћа код жена, са </a:t>
            </a:r>
            <a:r>
              <a:rPr lang="x-none" dirty="0" err="1">
                <a:latin typeface="Palatino Linotype" pitchFamily="18" charset="0"/>
              </a:rPr>
              <a:t>циркулишућим</a:t>
            </a:r>
            <a:r>
              <a:rPr lang="x-none" dirty="0">
                <a:latin typeface="Palatino Linotype" pitchFamily="18" charset="0"/>
              </a:rPr>
              <a:t> серумским </a:t>
            </a:r>
            <a:r>
              <a:rPr lang="x-none" dirty="0" err="1">
                <a:latin typeface="Palatino Linotype" pitchFamily="18" charset="0"/>
              </a:rPr>
              <a:t>аутоантителима</a:t>
            </a:r>
            <a:r>
              <a:rPr lang="x-none" dirty="0">
                <a:latin typeface="Palatino Linotype" pitchFamily="18" charset="0"/>
              </a:rPr>
              <a:t> и добром реакцијом на примену </a:t>
            </a:r>
            <a:r>
              <a:rPr lang="x-none" dirty="0" err="1">
                <a:latin typeface="Palatino Linotype" pitchFamily="18" charset="0"/>
              </a:rPr>
              <a:t>имуносупресива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Иницијално назван </a:t>
            </a:r>
            <a:r>
              <a:rPr lang="x-none" dirty="0" err="1">
                <a:latin typeface="Palatino Linotype" pitchFamily="18" charset="0"/>
              </a:rPr>
              <a:t>лупоидним</a:t>
            </a:r>
            <a:r>
              <a:rPr lang="x-none" dirty="0">
                <a:latin typeface="Palatino Linotype" pitchFamily="18" charset="0"/>
              </a:rPr>
              <a:t> хепатитисом због сличности са клиничком сликом SLE и присутности ANA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Ретка болест</a:t>
            </a:r>
          </a:p>
        </p:txBody>
      </p:sp>
    </p:spTree>
    <p:extLst>
      <p:ext uri="{BB962C8B-B14F-4D97-AF65-F5344CB8AC3E}">
        <p14:creationId xmlns:p14="http://schemas.microsoft.com/office/powerpoint/2010/main" val="213679148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57200"/>
            <a:ext cx="88392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>
                <a:latin typeface="Palatino Linotype" pitchFamily="18" charset="0"/>
              </a:rPr>
              <a:t>ИМУНОПАТОГЕНЕЗА</a:t>
            </a: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Нејасна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Циркулишућа</a:t>
            </a:r>
            <a:r>
              <a:rPr lang="x-none" dirty="0">
                <a:latin typeface="Palatino Linotype" pitchFamily="18" charset="0"/>
              </a:rPr>
              <a:t> серумска антитела-</a:t>
            </a:r>
            <a:r>
              <a:rPr lang="x-none" dirty="0" err="1">
                <a:latin typeface="Palatino Linotype" pitchFamily="18" charset="0"/>
              </a:rPr>
              <a:t>хуморална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аутоимуност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Вирусна</a:t>
            </a:r>
            <a:r>
              <a:rPr lang="x-none" dirty="0">
                <a:latin typeface="Palatino Linotype" pitchFamily="18" charset="0"/>
              </a:rPr>
              <a:t> етиологија (окидач </a:t>
            </a:r>
            <a:r>
              <a:rPr lang="x-none" dirty="0" err="1">
                <a:latin typeface="Palatino Linotype" pitchFamily="18" charset="0"/>
              </a:rPr>
              <a:t>аутоагресивне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имунске</a:t>
            </a:r>
            <a:r>
              <a:rPr lang="x-none" dirty="0">
                <a:latin typeface="Palatino Linotype" pitchFamily="18" charset="0"/>
              </a:rPr>
              <a:t> реакције или </a:t>
            </a:r>
            <a:r>
              <a:rPr lang="x-none" dirty="0" err="1">
                <a:latin typeface="Palatino Linotype" pitchFamily="18" charset="0"/>
              </a:rPr>
              <a:t>аутоимунска</a:t>
            </a:r>
            <a:r>
              <a:rPr lang="x-none" dirty="0">
                <a:latin typeface="Palatino Linotype" pitchFamily="18" charset="0"/>
              </a:rPr>
              <a:t> реакција индукована </a:t>
            </a:r>
            <a:r>
              <a:rPr lang="x-none" dirty="0" err="1">
                <a:latin typeface="Palatino Linotype" pitchFamily="18" charset="0"/>
              </a:rPr>
              <a:t>хепатотропним</a:t>
            </a:r>
            <a:r>
              <a:rPr lang="x-none" dirty="0">
                <a:latin typeface="Palatino Linotype" pitchFamily="18" charset="0"/>
              </a:rPr>
              <a:t> вирусима)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Дисрегулација</a:t>
            </a:r>
            <a:r>
              <a:rPr lang="x-none" dirty="0">
                <a:latin typeface="Palatino Linotype" pitchFamily="18" charset="0"/>
              </a:rPr>
              <a:t> целуларне имуности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Генетски фактори-</a:t>
            </a:r>
            <a:r>
              <a:rPr lang="x-none" dirty="0" err="1">
                <a:latin typeface="Palatino Linotype" pitchFamily="18" charset="0"/>
              </a:rPr>
              <a:t>преваленца</a:t>
            </a:r>
            <a:r>
              <a:rPr lang="x-none" dirty="0">
                <a:latin typeface="Palatino Linotype" pitchFamily="18" charset="0"/>
              </a:rPr>
              <a:t> одређених HLA </a:t>
            </a:r>
            <a:r>
              <a:rPr lang="x-none" dirty="0" err="1">
                <a:latin typeface="Palatino Linotype" pitchFamily="18" charset="0"/>
              </a:rPr>
              <a:t>алела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17785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228600"/>
            <a:ext cx="8915400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x-none" b="1" dirty="0">
                <a:latin typeface="Palatino Linotype" pitchFamily="18" charset="0"/>
              </a:rPr>
              <a:t>АУТОАНТИТЕЛА У АУТОМИНУСКОМ ХЕПАТИТИСУ</a:t>
            </a:r>
          </a:p>
          <a:p>
            <a:endParaRPr lang="x-none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b="1" dirty="0" err="1">
                <a:latin typeface="Palatino Linotype" pitchFamily="18" charset="0"/>
              </a:rPr>
              <a:t>Антинуклеарна</a:t>
            </a:r>
            <a:r>
              <a:rPr lang="x-none" b="1" dirty="0">
                <a:latin typeface="Palatino Linotype" pitchFamily="18" charset="0"/>
              </a:rPr>
              <a:t> антитела (</a:t>
            </a:r>
            <a:r>
              <a:rPr lang="x-none" b="1" dirty="0" err="1">
                <a:latin typeface="Palatino Linotype" pitchFamily="18" charset="0"/>
              </a:rPr>
              <a:t>antinuclear</a:t>
            </a:r>
            <a:r>
              <a:rPr lang="x-none" b="1" dirty="0">
                <a:latin typeface="Palatino Linotype" pitchFamily="18" charset="0"/>
              </a:rPr>
              <a:t>  </a:t>
            </a:r>
            <a:r>
              <a:rPr lang="x-none" b="1" dirty="0" err="1">
                <a:latin typeface="Palatino Linotype" pitchFamily="18" charset="0"/>
              </a:rPr>
              <a:t>antibodies</a:t>
            </a:r>
            <a:r>
              <a:rPr lang="x-none" b="1" dirty="0">
                <a:latin typeface="Palatino Linotype" pitchFamily="18" charset="0"/>
              </a:rPr>
              <a:t>, ANA)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Против функционалних и структурних компонената мембране и структурних и </a:t>
            </a:r>
            <a:r>
              <a:rPr lang="x-none" dirty="0" err="1">
                <a:latin typeface="Palatino Linotype" pitchFamily="18" charset="0"/>
              </a:rPr>
              <a:t>геномских</a:t>
            </a:r>
            <a:r>
              <a:rPr lang="x-none" dirty="0">
                <a:latin typeface="Palatino Linotype" pitchFamily="18" charset="0"/>
              </a:rPr>
              <a:t> компонената ћелијског језгра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Одређују се индиректном </a:t>
            </a:r>
            <a:r>
              <a:rPr lang="x-none" dirty="0" err="1">
                <a:latin typeface="Palatino Linotype" pitchFamily="18" charset="0"/>
              </a:rPr>
              <a:t>имунофлуоресценцијом</a:t>
            </a:r>
            <a:r>
              <a:rPr lang="x-none" dirty="0">
                <a:latin typeface="Palatino Linotype" pitchFamily="18" charset="0"/>
              </a:rPr>
              <a:t> (хомогени или тачкасти тип)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Најчешћа антитела код АИХ, у виском </a:t>
            </a:r>
            <a:r>
              <a:rPr lang="x-none" dirty="0" err="1">
                <a:latin typeface="Palatino Linotype" pitchFamily="18" charset="0"/>
              </a:rPr>
              <a:t>титру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en-US" dirty="0">
                <a:latin typeface="Palatino Linotype" pitchFamily="18" charset="0"/>
              </a:rPr>
              <a:t>&gt;</a:t>
            </a:r>
            <a:r>
              <a:rPr lang="x-none" dirty="0">
                <a:latin typeface="Palatino Linotype" pitchFamily="18" charset="0"/>
              </a:rPr>
              <a:t>1:160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2. Антитела на глатку мускулатуру (</a:t>
            </a:r>
            <a:r>
              <a:rPr lang="x-none" b="1" dirty="0" err="1">
                <a:latin typeface="Palatino Linotype" pitchFamily="18" charset="0"/>
              </a:rPr>
              <a:t>antismooth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muscle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antibodies</a:t>
            </a:r>
            <a:r>
              <a:rPr lang="x-none" b="1" dirty="0">
                <a:latin typeface="Palatino Linotype" pitchFamily="18" charset="0"/>
              </a:rPr>
              <a:t>, AGLM)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Против компоненти </a:t>
            </a:r>
            <a:r>
              <a:rPr lang="x-none" dirty="0" err="1">
                <a:latin typeface="Palatino Linotype" pitchFamily="18" charset="0"/>
              </a:rPr>
              <a:t>цитоскелета</a:t>
            </a:r>
            <a:r>
              <a:rPr lang="x-none" dirty="0">
                <a:latin typeface="Palatino Linotype" pitchFamily="18" charset="0"/>
              </a:rPr>
              <a:t> (</a:t>
            </a:r>
            <a:r>
              <a:rPr lang="x-none" dirty="0" err="1">
                <a:latin typeface="Palatino Linotype" pitchFamily="18" charset="0"/>
              </a:rPr>
              <a:t>актина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тропонима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тропомиозина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 високим </a:t>
            </a:r>
            <a:r>
              <a:rPr lang="x-none" dirty="0" err="1">
                <a:latin typeface="Palatino Linotype" pitchFamily="18" charset="0"/>
              </a:rPr>
              <a:t>титровима</a:t>
            </a:r>
            <a:r>
              <a:rPr lang="x-none" dirty="0">
                <a:latin typeface="Palatino Linotype" pitchFamily="18" charset="0"/>
              </a:rPr>
              <a:t> и обично удружена са ANA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Појављују се и у болестима јетре друге етиологије, у инфективним и </a:t>
            </a:r>
            <a:r>
              <a:rPr lang="x-none" dirty="0" err="1">
                <a:latin typeface="Palatino Linotype" pitchFamily="18" charset="0"/>
              </a:rPr>
              <a:t>реуматолошким</a:t>
            </a:r>
            <a:r>
              <a:rPr lang="x-none" dirty="0">
                <a:latin typeface="Palatino Linotype" pitchFamily="18" charset="0"/>
              </a:rPr>
              <a:t> болестима, у </a:t>
            </a:r>
            <a:r>
              <a:rPr lang="x-none" dirty="0" err="1">
                <a:latin typeface="Palatino Linotype" pitchFamily="18" charset="0"/>
              </a:rPr>
              <a:t>титровима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en-US" dirty="0">
                <a:latin typeface="Palatino Linotype" pitchFamily="18" charset="0"/>
              </a:rPr>
              <a:t>&lt;</a:t>
            </a:r>
            <a:r>
              <a:rPr lang="x-none" dirty="0">
                <a:latin typeface="Palatino Linotype" pitchFamily="18" charset="0"/>
              </a:rPr>
              <a:t>1:80</a:t>
            </a:r>
          </a:p>
        </p:txBody>
      </p:sp>
    </p:spTree>
    <p:extLst>
      <p:ext uri="{BB962C8B-B14F-4D97-AF65-F5344CB8AC3E}">
        <p14:creationId xmlns:p14="http://schemas.microsoft.com/office/powerpoint/2010/main" val="2769612319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81000"/>
            <a:ext cx="899160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3. Антитела на </a:t>
            </a:r>
            <a:r>
              <a:rPr lang="x-none" b="1" dirty="0" err="1">
                <a:latin typeface="Palatino Linotype" pitchFamily="18" charset="0"/>
              </a:rPr>
              <a:t>микрозоме</a:t>
            </a:r>
            <a:r>
              <a:rPr lang="x-none" b="1" dirty="0">
                <a:latin typeface="Palatino Linotype" pitchFamily="18" charset="0"/>
              </a:rPr>
              <a:t> јетре и бубрега (</a:t>
            </a:r>
            <a:r>
              <a:rPr lang="x-none" b="1" dirty="0" err="1">
                <a:latin typeface="Palatino Linotype" pitchFamily="18" charset="0"/>
              </a:rPr>
              <a:t>liver</a:t>
            </a:r>
            <a:r>
              <a:rPr lang="x-none" b="1" dirty="0">
                <a:latin typeface="Palatino Linotype" pitchFamily="18" charset="0"/>
              </a:rPr>
              <a:t>-</a:t>
            </a:r>
            <a:r>
              <a:rPr lang="x-none" b="1" dirty="0" err="1">
                <a:latin typeface="Palatino Linotype" pitchFamily="18" charset="0"/>
              </a:rPr>
              <a:t>kidney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microsomal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antibodies</a:t>
            </a:r>
            <a:r>
              <a:rPr lang="x-none" b="1" dirty="0">
                <a:latin typeface="Palatino Linotype" pitchFamily="18" charset="0"/>
              </a:rPr>
              <a:t>, LKM)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Против протеина </a:t>
            </a:r>
            <a:r>
              <a:rPr lang="x-none" dirty="0" err="1">
                <a:latin typeface="Palatino Linotype" pitchFamily="18" charset="0"/>
              </a:rPr>
              <a:t>ендоплазматског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ретикулума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микрозомалног</a:t>
            </a:r>
            <a:r>
              <a:rPr lang="x-none" dirty="0">
                <a:latin typeface="Palatino Linotype" pitchFamily="18" charset="0"/>
              </a:rPr>
              <a:t> протеина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b="1" dirty="0">
                <a:latin typeface="Palatino Linotype" pitchFamily="18" charset="0"/>
              </a:rPr>
              <a:t>LKM-1 антитела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Удружена са ANA негативним </a:t>
            </a:r>
            <a:r>
              <a:rPr lang="x-none" dirty="0" err="1">
                <a:latin typeface="Palatino Linotype" pitchFamily="18" charset="0"/>
              </a:rPr>
              <a:t>аутимунским</a:t>
            </a:r>
            <a:r>
              <a:rPr lang="x-none" dirty="0">
                <a:latin typeface="Palatino Linotype" pitchFamily="18" charset="0"/>
              </a:rPr>
              <a:t> хепатитисом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Антитела против </a:t>
            </a:r>
            <a:r>
              <a:rPr lang="x-none" dirty="0" err="1">
                <a:latin typeface="Palatino Linotype" pitchFamily="18" charset="0"/>
              </a:rPr>
              <a:t>микросомалних</a:t>
            </a:r>
            <a:r>
              <a:rPr lang="x-none" dirty="0">
                <a:latin typeface="Palatino Linotype" pitchFamily="18" charset="0"/>
              </a:rPr>
              <a:t> протеина чине хетерогену групу која се појављује у широком спектру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Од </a:t>
            </a:r>
            <a:r>
              <a:rPr lang="x-none" dirty="0" err="1">
                <a:latin typeface="Palatino Linotype" pitchFamily="18" charset="0"/>
              </a:rPr>
              <a:t>имунопосредованих</a:t>
            </a:r>
            <a:r>
              <a:rPr lang="x-none" dirty="0">
                <a:latin typeface="Palatino Linotype" pitchFamily="18" charset="0"/>
              </a:rPr>
              <a:t> болести, преко хепатитиса узрокованог лековима, вирусима C и D…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b="1" dirty="0">
                <a:latin typeface="Palatino Linotype" pitchFamily="18" charset="0"/>
              </a:rPr>
              <a:t>LKM-2 антитела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b="1" dirty="0">
                <a:latin typeface="Palatino Linotype" pitchFamily="18" charset="0"/>
              </a:rPr>
              <a:t>LKM-3 антитела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Код 6-10% болесника са хроничним хепатитисом</a:t>
            </a:r>
          </a:p>
        </p:txBody>
      </p:sp>
    </p:spTree>
    <p:extLst>
      <p:ext uri="{BB962C8B-B14F-4D97-AF65-F5344CB8AC3E}">
        <p14:creationId xmlns:p14="http://schemas.microsoft.com/office/powerpoint/2010/main" val="34942524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x-none" sz="3600" b="1" dirty="0">
                <a:latin typeface="Palatino Linotype" pitchFamily="18" charset="0"/>
              </a:rPr>
              <a:t>Патогенеза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953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Основни поремећај у Вилсоновој болести је смањена билијарна екскреција бакра, а то доводи до његовог накупљања у различитим органима</a:t>
            </a:r>
          </a:p>
          <a:p>
            <a:pPr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   </a:t>
            </a:r>
          </a:p>
          <a:p>
            <a:pPr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  </a:t>
            </a:r>
            <a:r>
              <a:rPr lang="x-none" sz="1800" u="sng" dirty="0">
                <a:latin typeface="Palatino Linotype" pitchFamily="18" charset="0"/>
              </a:rPr>
              <a:t>Метаболизам бакра у јетри и улога </a:t>
            </a:r>
            <a:r>
              <a:rPr lang="en-US" sz="1800" u="sng" dirty="0">
                <a:latin typeface="Palatino Linotype" pitchFamily="18" charset="0"/>
              </a:rPr>
              <a:t>ATP7B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Унос бакра храном увек превазилази дневне потребе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Бакар се активно транспортује у епителне ћелије проксималног дела танког црева, где важну улогу има протеин регулисан </a:t>
            </a:r>
            <a:r>
              <a:rPr lang="x-none" sz="1800" dirty="0" err="1">
                <a:latin typeface="Palatino Linotype" pitchFamily="18" charset="0"/>
              </a:rPr>
              <a:t>Менкеловим</a:t>
            </a:r>
            <a:r>
              <a:rPr lang="x-none" sz="1800" dirty="0">
                <a:latin typeface="Palatino Linotype" pitchFamily="18" charset="0"/>
              </a:rPr>
              <a:t> геном–</a:t>
            </a:r>
            <a:r>
              <a:rPr lang="en-US" sz="1800" dirty="0">
                <a:latin typeface="Palatino Linotype" pitchFamily="18" charset="0"/>
              </a:rPr>
              <a:t>ATP7A.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Део интраепителног бакра апсорбује се и транспортује портном циркулацијом везан за албумине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577364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41868"/>
            <a:ext cx="8763000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4</a:t>
            </a:r>
            <a:r>
              <a:rPr lang="x-none" dirty="0">
                <a:latin typeface="Palatino Linotype" pitchFamily="18" charset="0"/>
              </a:rPr>
              <a:t>. </a:t>
            </a:r>
            <a:r>
              <a:rPr lang="x-none" b="1" dirty="0">
                <a:latin typeface="Palatino Linotype" pitchFamily="18" charset="0"/>
              </a:rPr>
              <a:t>Антитела против </a:t>
            </a:r>
            <a:r>
              <a:rPr lang="x-none" b="1" dirty="0" err="1">
                <a:latin typeface="Palatino Linotype" pitchFamily="18" charset="0"/>
              </a:rPr>
              <a:t>солубилних</a:t>
            </a:r>
            <a:r>
              <a:rPr lang="x-none" b="1" dirty="0">
                <a:latin typeface="Palatino Linotype" pitchFamily="18" charset="0"/>
              </a:rPr>
              <a:t> јетриних </a:t>
            </a:r>
            <a:r>
              <a:rPr lang="x-none" b="1" dirty="0" err="1">
                <a:latin typeface="Palatino Linotype" pitchFamily="18" charset="0"/>
              </a:rPr>
              <a:t>антигена</a:t>
            </a:r>
            <a:r>
              <a:rPr lang="x-none" b="1" dirty="0">
                <a:latin typeface="Palatino Linotype" pitchFamily="18" charset="0"/>
              </a:rPr>
              <a:t> (</a:t>
            </a:r>
            <a:r>
              <a:rPr lang="x-none" b="1" dirty="0" err="1">
                <a:latin typeface="Palatino Linotype" pitchFamily="18" charset="0"/>
              </a:rPr>
              <a:t>antibodies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against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soluble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liver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antigens</a:t>
            </a:r>
            <a:r>
              <a:rPr lang="x-none" b="1" dirty="0">
                <a:latin typeface="Palatino Linotype" pitchFamily="18" charset="0"/>
              </a:rPr>
              <a:t>, SLA)</a:t>
            </a: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Код ANA негативних болесника са </a:t>
            </a:r>
            <a:r>
              <a:rPr lang="x-none" dirty="0" err="1">
                <a:latin typeface="Palatino Linotype" pitchFamily="18" charset="0"/>
              </a:rPr>
              <a:t>аутоимунским</a:t>
            </a:r>
            <a:r>
              <a:rPr lang="x-none" dirty="0">
                <a:latin typeface="Palatino Linotype" pitchFamily="18" charset="0"/>
              </a:rPr>
              <a:t> хепатитисом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Против </a:t>
            </a:r>
            <a:r>
              <a:rPr lang="x-none" dirty="0" err="1">
                <a:latin typeface="Palatino Linotype" pitchFamily="18" charset="0"/>
              </a:rPr>
              <a:t>цитокератина</a:t>
            </a:r>
            <a:r>
              <a:rPr lang="x-none" dirty="0">
                <a:latin typeface="Palatino Linotype" pitchFamily="18" charset="0"/>
              </a:rPr>
              <a:t> 8 и 18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Високо специфична за </a:t>
            </a:r>
            <a:r>
              <a:rPr lang="x-none" dirty="0" err="1">
                <a:latin typeface="Palatino Linotype" pitchFamily="18" charset="0"/>
              </a:rPr>
              <a:t>аутоимунски</a:t>
            </a:r>
            <a:r>
              <a:rPr lang="x-none" dirty="0">
                <a:latin typeface="Palatino Linotype" pitchFamily="18" charset="0"/>
              </a:rPr>
              <a:t> хепатитис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 75% са другим антителима, попут AGLM и AMHA</a:t>
            </a:r>
          </a:p>
          <a:p>
            <a:endParaRPr lang="x-none" dirty="0">
              <a:latin typeface="Palatino Linotype" pitchFamily="18" charset="0"/>
            </a:endParaRPr>
          </a:p>
          <a:p>
            <a:r>
              <a:rPr lang="x-none" dirty="0">
                <a:latin typeface="Palatino Linotype" pitchFamily="18" charset="0"/>
              </a:rPr>
              <a:t>5</a:t>
            </a:r>
            <a:r>
              <a:rPr lang="x-none" b="1" dirty="0">
                <a:latin typeface="Palatino Linotype" pitchFamily="18" charset="0"/>
              </a:rPr>
              <a:t>. Антитела против </a:t>
            </a:r>
            <a:r>
              <a:rPr lang="x-none" b="1" dirty="0" err="1">
                <a:latin typeface="Palatino Linotype" pitchFamily="18" charset="0"/>
              </a:rPr>
              <a:t>асијалогликопротеинског</a:t>
            </a:r>
            <a:r>
              <a:rPr lang="x-none" b="1" dirty="0">
                <a:latin typeface="Palatino Linotype" pitchFamily="18" charset="0"/>
              </a:rPr>
              <a:t> рецептора (</a:t>
            </a:r>
            <a:r>
              <a:rPr lang="x-none" b="1" dirty="0" err="1">
                <a:latin typeface="Palatino Linotype" pitchFamily="18" charset="0"/>
              </a:rPr>
              <a:t>autoantibodies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against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asialoglycoprorein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receptor</a:t>
            </a:r>
            <a:r>
              <a:rPr lang="x-none" b="1" dirty="0">
                <a:latin typeface="Palatino Linotype" pitchFamily="18" charset="0"/>
              </a:rPr>
              <a:t>, ASGPR)</a:t>
            </a:r>
          </a:p>
          <a:p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Асијалогликопротеин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гликопротеин</a:t>
            </a:r>
            <a:r>
              <a:rPr lang="x-none" dirty="0">
                <a:latin typeface="Palatino Linotype" pitchFamily="18" charset="0"/>
              </a:rPr>
              <a:t> специфичан за јетру и налази се на ћелијској мембрани ASGPR, позитивна код 90% болесника са </a:t>
            </a:r>
            <a:r>
              <a:rPr lang="x-none" dirty="0" err="1">
                <a:latin typeface="Palatino Linotype" pitchFamily="18" charset="0"/>
              </a:rPr>
              <a:t>аутоимунским</a:t>
            </a:r>
            <a:r>
              <a:rPr lang="x-none" dirty="0">
                <a:latin typeface="Palatino Linotype" pitchFamily="18" charset="0"/>
              </a:rPr>
              <a:t> хепатитисом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Присутан и код болесника са хроничним хепатитисом B и C, PBC, алкохолне болести јетре</a:t>
            </a:r>
          </a:p>
          <a:p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173102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457200"/>
            <a:ext cx="8763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6. Антитела против јетриног </a:t>
            </a:r>
            <a:r>
              <a:rPr lang="x-none" b="1" dirty="0" err="1">
                <a:latin typeface="Palatino Linotype" pitchFamily="18" charset="0"/>
              </a:rPr>
              <a:t>цитоплазматског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антигена</a:t>
            </a:r>
            <a:r>
              <a:rPr lang="x-none" b="1" dirty="0">
                <a:latin typeface="Palatino Linotype" pitchFamily="18" charset="0"/>
              </a:rPr>
              <a:t> (</a:t>
            </a:r>
            <a:r>
              <a:rPr lang="x-none" b="1" dirty="0" err="1">
                <a:latin typeface="Palatino Linotype" pitchFamily="18" charset="0"/>
              </a:rPr>
              <a:t>antibodies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against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liver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cytosolic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antigen</a:t>
            </a:r>
            <a:r>
              <a:rPr lang="x-none" b="1" dirty="0">
                <a:latin typeface="Palatino Linotype" pitchFamily="18" charset="0"/>
              </a:rPr>
              <a:t>, anti-LC-1 </a:t>
            </a:r>
            <a:r>
              <a:rPr lang="x-none" b="1" dirty="0" err="1">
                <a:latin typeface="Palatino Linotype" pitchFamily="18" charset="0"/>
              </a:rPr>
              <a:t>antibodies</a:t>
            </a:r>
            <a:r>
              <a:rPr lang="x-none" b="1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 комбинацији са ANA и AGLM код АИХ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 хроничном хепатитису C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7. Антитела против </a:t>
            </a:r>
            <a:r>
              <a:rPr lang="x-none" b="1" dirty="0" err="1">
                <a:latin typeface="Palatino Linotype" pitchFamily="18" charset="0"/>
              </a:rPr>
              <a:t>антигена</a:t>
            </a:r>
            <a:r>
              <a:rPr lang="x-none" b="1" dirty="0">
                <a:latin typeface="Palatino Linotype" pitchFamily="18" charset="0"/>
              </a:rPr>
              <a:t> јетре и панкреаса (</a:t>
            </a:r>
            <a:r>
              <a:rPr lang="x-none" b="1" dirty="0" err="1">
                <a:latin typeface="Palatino Linotype" pitchFamily="18" charset="0"/>
              </a:rPr>
              <a:t>liver</a:t>
            </a:r>
            <a:r>
              <a:rPr lang="x-none" b="1" dirty="0">
                <a:latin typeface="Palatino Linotype" pitchFamily="18" charset="0"/>
              </a:rPr>
              <a:t>-</a:t>
            </a:r>
            <a:r>
              <a:rPr lang="x-none" b="1" dirty="0" err="1">
                <a:latin typeface="Palatino Linotype" pitchFamily="18" charset="0"/>
              </a:rPr>
              <a:t>pancreas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antigen</a:t>
            </a:r>
            <a:r>
              <a:rPr lang="x-none" b="1" dirty="0">
                <a:latin typeface="Palatino Linotype" pitchFamily="18" charset="0"/>
              </a:rPr>
              <a:t>, LP)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Код трећине болесника са АИХ</a:t>
            </a:r>
          </a:p>
        </p:txBody>
      </p:sp>
    </p:spTree>
    <p:extLst>
      <p:ext uri="{BB962C8B-B14F-4D97-AF65-F5344CB8AC3E}">
        <p14:creationId xmlns:p14="http://schemas.microsoft.com/office/powerpoint/2010/main" val="3655256885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57200"/>
            <a:ext cx="89154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КЛИНИЧКЕ КАРАКТЕРИСТИКЕ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Хронична </a:t>
            </a:r>
            <a:r>
              <a:rPr lang="x-none" dirty="0" err="1">
                <a:latin typeface="Palatino Linotype" pitchFamily="18" charset="0"/>
              </a:rPr>
              <a:t>запаљенска</a:t>
            </a:r>
            <a:r>
              <a:rPr lang="x-none" dirty="0">
                <a:latin typeface="Palatino Linotype" pitchFamily="18" charset="0"/>
              </a:rPr>
              <a:t> болест јетре која траје најмање 6 месеци  уз повишене </a:t>
            </a:r>
            <a:r>
              <a:rPr lang="x-none" dirty="0" err="1">
                <a:latin typeface="Palatino Linotype" pitchFamily="18" charset="0"/>
              </a:rPr>
              <a:t>аминотрансферазе</a:t>
            </a:r>
            <a:r>
              <a:rPr lang="x-none" dirty="0">
                <a:latin typeface="Palatino Linotype" pitchFamily="18" charset="0"/>
              </a:rPr>
              <a:t>, најмање 1,5 пута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Умор, болови, </a:t>
            </a:r>
            <a:r>
              <a:rPr lang="x-none" dirty="0" err="1">
                <a:latin typeface="Palatino Linotype" pitchFamily="18" charset="0"/>
              </a:rPr>
              <a:t>иктерус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палмарни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еритем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spider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nevusi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 каснијем току знаци </a:t>
            </a:r>
            <a:r>
              <a:rPr lang="x-none" dirty="0" err="1">
                <a:latin typeface="Palatino Linotype" pitchFamily="18" charset="0"/>
              </a:rPr>
              <a:t>портне</a:t>
            </a:r>
            <a:r>
              <a:rPr lang="x-none" dirty="0">
                <a:latin typeface="Palatino Linotype" pitchFamily="18" charset="0"/>
              </a:rPr>
              <a:t> хипертензије са </a:t>
            </a:r>
            <a:r>
              <a:rPr lang="x-none" dirty="0" err="1">
                <a:latin typeface="Palatino Linotype" pitchFamily="18" charset="0"/>
              </a:rPr>
              <a:t>асцитесом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крварећим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езофагеалним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варикозитетима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енцефалопатијом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Удруженост</a:t>
            </a:r>
            <a:r>
              <a:rPr lang="x-none" dirty="0">
                <a:latin typeface="Palatino Linotype" pitchFamily="18" charset="0"/>
              </a:rPr>
              <a:t> са </a:t>
            </a:r>
            <a:r>
              <a:rPr lang="x-none" dirty="0" err="1">
                <a:latin typeface="Palatino Linotype" pitchFamily="18" charset="0"/>
              </a:rPr>
              <a:t>имунски</a:t>
            </a:r>
            <a:r>
              <a:rPr lang="x-none" dirty="0">
                <a:latin typeface="Palatino Linotype" pitchFamily="18" charset="0"/>
              </a:rPr>
              <a:t> посредованим </a:t>
            </a:r>
            <a:r>
              <a:rPr lang="x-none" dirty="0" err="1">
                <a:latin typeface="Palatino Linotype" pitchFamily="18" charset="0"/>
              </a:rPr>
              <a:t>екстрахепатичним</a:t>
            </a:r>
            <a:r>
              <a:rPr lang="x-none" dirty="0">
                <a:latin typeface="Palatino Linotype" pitchFamily="18" charset="0"/>
              </a:rPr>
              <a:t> синдромима (</a:t>
            </a:r>
            <a:r>
              <a:rPr lang="x-none" dirty="0" err="1">
                <a:latin typeface="Palatino Linotype" pitchFamily="18" charset="0"/>
              </a:rPr>
              <a:t>тиреоидитиси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витилиго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алопеција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улцерозни</a:t>
            </a:r>
            <a:r>
              <a:rPr lang="x-none" dirty="0">
                <a:latin typeface="Palatino Linotype" pitchFamily="18" charset="0"/>
              </a:rPr>
              <a:t> колитис, </a:t>
            </a:r>
            <a:r>
              <a:rPr lang="x-none" dirty="0" err="1">
                <a:latin typeface="Palatino Linotype" pitchFamily="18" charset="0"/>
              </a:rPr>
              <a:t>реуматоидни</a:t>
            </a:r>
            <a:r>
              <a:rPr lang="x-none" dirty="0">
                <a:latin typeface="Palatino Linotype" pitchFamily="18" charset="0"/>
              </a:rPr>
              <a:t> артритис, шећерна болест, </a:t>
            </a:r>
            <a:r>
              <a:rPr lang="x-none" dirty="0" err="1">
                <a:latin typeface="Palatino Linotype" pitchFamily="18" charset="0"/>
              </a:rPr>
              <a:t>гломерулонефритис</a:t>
            </a:r>
            <a:r>
              <a:rPr lang="x-none" dirty="0">
                <a:latin typeface="Palatino Linotype" pitchFamily="18" charset="0"/>
              </a:rPr>
              <a:t>, ITP)</a:t>
            </a:r>
          </a:p>
        </p:txBody>
      </p:sp>
    </p:spTree>
    <p:extLst>
      <p:ext uri="{BB962C8B-B14F-4D97-AF65-F5344CB8AC3E}">
        <p14:creationId xmlns:p14="http://schemas.microsoft.com/office/powerpoint/2010/main" val="2937061966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5400"/>
            <a:ext cx="8610600" cy="7432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АУТОИМУНСКИ ХЕПАТИТИС ТИП 1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Код 80% болесника, 70% су жене старости 16 и 30 година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Позитивна ANA и AGLM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Хипергамаглобулинемија</a:t>
            </a:r>
            <a:r>
              <a:rPr lang="x-none" dirty="0">
                <a:latin typeface="Palatino Linotype" pitchFamily="18" charset="0"/>
              </a:rPr>
              <a:t>, ↑</a:t>
            </a:r>
            <a:r>
              <a:rPr lang="x-none" dirty="0" err="1">
                <a:latin typeface="Palatino Linotype" pitchFamily="18" charset="0"/>
              </a:rPr>
              <a:t>IgG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Удруженост</a:t>
            </a:r>
            <a:r>
              <a:rPr lang="x-none" dirty="0">
                <a:latin typeface="Palatino Linotype" pitchFamily="18" charset="0"/>
              </a:rPr>
              <a:t> са </a:t>
            </a:r>
            <a:r>
              <a:rPr lang="x-none" dirty="0" err="1">
                <a:latin typeface="Palatino Linotype" pitchFamily="18" charset="0"/>
              </a:rPr>
              <a:t>екстрахепатичним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аутоимунским</a:t>
            </a:r>
            <a:r>
              <a:rPr lang="x-none" dirty="0">
                <a:latin typeface="Palatino Linotype" pitchFamily="18" charset="0"/>
              </a:rPr>
              <a:t> синдромима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АУТОИМУНСКИ ХЕПАТИТИС ТИП 2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Код 20% болесника, жене, око 10-те године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Присутност LKM-1 антитела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 10% болесника присутна LKM-3 антитела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Органоспецифична</a:t>
            </a:r>
            <a:r>
              <a:rPr lang="x-none" dirty="0">
                <a:latin typeface="Palatino Linotype" pitchFamily="18" charset="0"/>
              </a:rPr>
              <a:t> антитела (</a:t>
            </a:r>
            <a:r>
              <a:rPr lang="x-none" dirty="0" err="1">
                <a:latin typeface="Palatino Linotype" pitchFamily="18" charset="0"/>
              </a:rPr>
              <a:t>антитиреоидна</a:t>
            </a:r>
            <a:r>
              <a:rPr lang="x-none" dirty="0">
                <a:latin typeface="Palatino Linotype" pitchFamily="18" charset="0"/>
              </a:rPr>
              <a:t>, антитела, антитела на </a:t>
            </a:r>
            <a:r>
              <a:rPr lang="x-none" dirty="0" err="1">
                <a:latin typeface="Palatino Linotype" pitchFamily="18" charset="0"/>
              </a:rPr>
              <a:t>паријеталне</a:t>
            </a:r>
            <a:r>
              <a:rPr lang="x-none" dirty="0">
                <a:latin typeface="Palatino Linotype" pitchFamily="18" charset="0"/>
              </a:rPr>
              <a:t> ћелије, антитела на </a:t>
            </a:r>
            <a:r>
              <a:rPr lang="x-none" dirty="0" err="1">
                <a:latin typeface="Palatino Linotype" pitchFamily="18" charset="0"/>
              </a:rPr>
              <a:t>Langerhansova</a:t>
            </a:r>
            <a:r>
              <a:rPr lang="x-none" dirty="0">
                <a:latin typeface="Palatino Linotype" pitchFamily="18" charset="0"/>
              </a:rPr>
              <a:t> острва)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Често удружени са шећерном болешћу, </a:t>
            </a:r>
            <a:r>
              <a:rPr lang="x-none" dirty="0" err="1">
                <a:latin typeface="Palatino Linotype" pitchFamily="18" charset="0"/>
              </a:rPr>
              <a:t>витилигом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аутомунским</a:t>
            </a:r>
            <a:r>
              <a:rPr lang="x-none" dirty="0">
                <a:latin typeface="Palatino Linotype" pitchFamily="18" charset="0"/>
              </a:rPr>
              <a:t> болестима штитасте жлезде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Серумски </a:t>
            </a:r>
            <a:r>
              <a:rPr lang="x-none" dirty="0" err="1">
                <a:latin typeface="Palatino Linotype" pitchFamily="18" charset="0"/>
              </a:rPr>
              <a:t>имуноглобулини</a:t>
            </a:r>
            <a:r>
              <a:rPr lang="x-none" dirty="0">
                <a:latin typeface="Palatino Linotype" pitchFamily="18" charset="0"/>
              </a:rPr>
              <a:t> умерено повишени, уз редукцију </a:t>
            </a:r>
            <a:r>
              <a:rPr lang="x-none" dirty="0" err="1">
                <a:latin typeface="Palatino Linotype" pitchFamily="18" charset="0"/>
              </a:rPr>
              <a:t>IgA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Висок ризик за прогресију у цирозу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736479003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109592" cy="2169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АУТОИМУНСКИ ХЕПАТИТИС ТИП 3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Присутност SLA, а ређе LP антитела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Позитивни и други </a:t>
            </a:r>
            <a:r>
              <a:rPr lang="x-none" dirty="0" err="1">
                <a:latin typeface="Palatino Linotype" pitchFamily="18" charset="0"/>
              </a:rPr>
              <a:t>серолошки</a:t>
            </a:r>
            <a:r>
              <a:rPr lang="x-none" dirty="0">
                <a:latin typeface="Palatino Linotype" pitchFamily="18" charset="0"/>
              </a:rPr>
              <a:t> маркери </a:t>
            </a:r>
            <a:r>
              <a:rPr lang="x-none" dirty="0" err="1">
                <a:latin typeface="Palatino Linotype" pitchFamily="18" charset="0"/>
              </a:rPr>
              <a:t>аутоимуности</a:t>
            </a:r>
            <a:r>
              <a:rPr lang="x-none" dirty="0">
                <a:latin typeface="Palatino Linotype" pitchFamily="18" charset="0"/>
              </a:rPr>
              <a:t>-AGLM, AMHA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Преваленца</a:t>
            </a:r>
            <a:r>
              <a:rPr lang="x-none" dirty="0">
                <a:latin typeface="Palatino Linotype" pitchFamily="18" charset="0"/>
              </a:rPr>
              <a:t> мања од 2, жене, између 20 и 40 године живота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Посебан облик или варијација типа 1</a:t>
            </a:r>
            <a:r>
              <a:rPr lang="en-US" dirty="0">
                <a:latin typeface="Palatino Linotype" pitchFamily="18" charset="0"/>
              </a:rPr>
              <a:t>???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563583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1" y="304800"/>
            <a:ext cx="88392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ДИЈАГНОЗА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Класични биохемијски тестови не разликују АИХ од других болести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Аутоимунска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хемолитичка</a:t>
            </a:r>
            <a:r>
              <a:rPr lang="x-none" dirty="0">
                <a:latin typeface="Palatino Linotype" pitchFamily="18" charset="0"/>
              </a:rPr>
              <a:t> анемија  са високим серумским вредностима </a:t>
            </a:r>
            <a:r>
              <a:rPr lang="x-none" dirty="0" err="1">
                <a:latin typeface="Palatino Linotype" pitchFamily="18" charset="0"/>
              </a:rPr>
              <a:t>билирубина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Флуктуирајуће</a:t>
            </a:r>
            <a:r>
              <a:rPr lang="x-none" dirty="0">
                <a:latin typeface="Palatino Linotype" pitchFamily="18" charset="0"/>
              </a:rPr>
              <a:t> серумске вредности </a:t>
            </a:r>
            <a:r>
              <a:rPr lang="x-none" dirty="0" err="1">
                <a:latin typeface="Palatino Linotype" pitchFamily="18" charset="0"/>
              </a:rPr>
              <a:t>трансаминаза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Аутоантитела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Коначна дијагноза искључивањем осталих типова хроничног хепатитиса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Систем бодовања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IASL (International </a:t>
            </a:r>
            <a:r>
              <a:rPr lang="x-none" b="1" dirty="0" err="1">
                <a:latin typeface="Palatino Linotype" pitchFamily="18" charset="0"/>
              </a:rPr>
              <a:t>Autoimmune</a:t>
            </a:r>
            <a:r>
              <a:rPr lang="x-none" b="1" dirty="0">
                <a:latin typeface="Palatino Linotype" pitchFamily="18" charset="0"/>
              </a:rPr>
              <a:t> Hepatitis </a:t>
            </a:r>
            <a:r>
              <a:rPr lang="x-none" b="1" dirty="0" err="1">
                <a:latin typeface="Palatino Linotype" pitchFamily="18" charset="0"/>
              </a:rPr>
              <a:t>Group</a:t>
            </a:r>
            <a:r>
              <a:rPr lang="x-none" b="1" dirty="0">
                <a:latin typeface="Palatino Linotype" pitchFamily="18" charset="0"/>
              </a:rPr>
              <a:t> i International </a:t>
            </a:r>
            <a:r>
              <a:rPr lang="x-none" b="1" dirty="0" err="1">
                <a:latin typeface="Palatino Linotype" pitchFamily="18" charset="0"/>
              </a:rPr>
              <a:t>Association</a:t>
            </a:r>
            <a:r>
              <a:rPr lang="x-none" b="1" dirty="0">
                <a:latin typeface="Palatino Linotype" pitchFamily="18" charset="0"/>
              </a:rPr>
              <a:t> for the </a:t>
            </a:r>
            <a:r>
              <a:rPr lang="x-none" b="1" dirty="0" err="1">
                <a:latin typeface="Palatino Linotype" pitchFamily="18" charset="0"/>
              </a:rPr>
              <a:t>Study</a:t>
            </a:r>
            <a:r>
              <a:rPr lang="x-none" b="1" dirty="0">
                <a:latin typeface="Palatino Linotype" pitchFamily="18" charset="0"/>
              </a:rPr>
              <a:t> of the </a:t>
            </a:r>
            <a:r>
              <a:rPr lang="x-none" b="1" dirty="0" err="1">
                <a:latin typeface="Palatino Linotype" pitchFamily="18" charset="0"/>
              </a:rPr>
              <a:t>Liver</a:t>
            </a:r>
            <a:r>
              <a:rPr lang="x-none" b="1" dirty="0">
                <a:latin typeface="Palatino Linotype" pitchFamily="18" charset="0"/>
              </a:rPr>
              <a:t>):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Позитивни критеријуми укључују: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Пол, </a:t>
            </a:r>
            <a:r>
              <a:rPr lang="x-none" b="1" dirty="0" err="1">
                <a:latin typeface="Palatino Linotype" pitchFamily="18" charset="0"/>
              </a:rPr>
              <a:t>запаљенску</a:t>
            </a:r>
            <a:r>
              <a:rPr lang="x-none" b="1" dirty="0">
                <a:latin typeface="Palatino Linotype" pitchFamily="18" charset="0"/>
              </a:rPr>
              <a:t> активност, антитела, хистологију, одсутност конзумирања алкохола и вирусне инфекције, позитиван одговор на </a:t>
            </a:r>
            <a:r>
              <a:rPr lang="x-none" b="1" dirty="0" err="1">
                <a:latin typeface="Palatino Linotype" pitchFamily="18" charset="0"/>
              </a:rPr>
              <a:t>кортикостероидну</a:t>
            </a:r>
            <a:r>
              <a:rPr lang="x-none" b="1" dirty="0">
                <a:latin typeface="Palatino Linotype" pitchFamily="18" charset="0"/>
              </a:rPr>
              <a:t> терапију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615225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957095"/>
              </p:ext>
            </p:extLst>
          </p:nvPr>
        </p:nvGraphicFramePr>
        <p:xfrm>
          <a:off x="762000" y="304800"/>
          <a:ext cx="6400800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22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51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Пол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Жена</a:t>
                      </a: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Мушкарац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+2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  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Биохемија-серум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ALP/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аминотрансферазе</a:t>
                      </a:r>
                      <a:endParaRPr lang="x-none" dirty="0">
                        <a:latin typeface="Palatino Linotype" pitchFamily="18" charset="0"/>
                      </a:endParaRPr>
                    </a:p>
                    <a:p>
                      <a:r>
                        <a:rPr lang="en-US" dirty="0">
                          <a:latin typeface="Palatino Linotype" pitchFamily="18" charset="0"/>
                        </a:rPr>
                        <a:t>&gt;</a:t>
                      </a:r>
                      <a:r>
                        <a:rPr lang="x-none" dirty="0">
                          <a:latin typeface="Palatino Linotype" pitchFamily="18" charset="0"/>
                        </a:rPr>
                        <a:t>3,00</a:t>
                      </a:r>
                    </a:p>
                    <a:p>
                      <a:r>
                        <a:rPr lang="en-US" dirty="0">
                          <a:latin typeface="Palatino Linotype" pitchFamily="18" charset="0"/>
                        </a:rPr>
                        <a:t>&lt;</a:t>
                      </a:r>
                      <a:r>
                        <a:rPr lang="x-none" dirty="0">
                          <a:latin typeface="Palatino Linotype" pitchFamily="18" charset="0"/>
                        </a:rPr>
                        <a:t>3,00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-2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+2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Серумски глобулини,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гамаглобулини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или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IgG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X горња граница нормале</a:t>
                      </a:r>
                    </a:p>
                    <a:p>
                      <a:r>
                        <a:rPr lang="en-US" dirty="0">
                          <a:latin typeface="Palatino Linotype" pitchFamily="18" charset="0"/>
                        </a:rPr>
                        <a:t>&gt;</a:t>
                      </a:r>
                      <a:r>
                        <a:rPr lang="x-none" dirty="0">
                          <a:latin typeface="Palatino Linotype" pitchFamily="18" charset="0"/>
                        </a:rPr>
                        <a:t>2,0</a:t>
                      </a: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1,5-2,0</a:t>
                      </a: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1,0-1,5</a:t>
                      </a:r>
                    </a:p>
                    <a:p>
                      <a:r>
                        <a:rPr lang="en-US" dirty="0">
                          <a:latin typeface="Palatino Linotype" pitchFamily="18" charset="0"/>
                        </a:rPr>
                        <a:t>&lt;</a:t>
                      </a:r>
                      <a:r>
                        <a:rPr lang="x-none" dirty="0">
                          <a:latin typeface="Palatino Linotype" pitchFamily="18" charset="0"/>
                        </a:rPr>
                        <a:t>1,00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+3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+2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+1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  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Антитела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ANA,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AGLM, LKM-1</a:t>
                      </a:r>
                      <a:endParaRPr lang="x-none" dirty="0">
                        <a:latin typeface="Palatino Linotype" pitchFamily="18" charset="0"/>
                      </a:endParaRPr>
                    </a:p>
                    <a:p>
                      <a:r>
                        <a:rPr lang="en-US" dirty="0">
                          <a:latin typeface="Palatino Linotype" pitchFamily="18" charset="0"/>
                        </a:rPr>
                        <a:t>&gt;</a:t>
                      </a:r>
                      <a:r>
                        <a:rPr lang="x-none" dirty="0">
                          <a:latin typeface="Palatino Linotype" pitchFamily="18" charset="0"/>
                        </a:rPr>
                        <a:t>1:80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>
                          <a:latin typeface="Palatino Linotype" pitchFamily="18" charset="0"/>
                        </a:rPr>
                        <a:t>1:80</a:t>
                      </a: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1:40</a:t>
                      </a:r>
                    </a:p>
                    <a:p>
                      <a:r>
                        <a:rPr lang="en-US" dirty="0">
                          <a:latin typeface="Palatino Linotype" pitchFamily="18" charset="0"/>
                        </a:rPr>
                        <a:t>&lt;</a:t>
                      </a:r>
                      <a:r>
                        <a:rPr lang="x-none" dirty="0">
                          <a:latin typeface="Palatino Linotype" pitchFamily="18" charset="0"/>
                        </a:rPr>
                        <a:t>1:40</a:t>
                      </a:r>
                    </a:p>
                    <a:p>
                      <a:endParaRPr lang="x-none" dirty="0">
                        <a:latin typeface="Palatino Linotype" pitchFamily="18" charset="0"/>
                      </a:endParaRPr>
                    </a:p>
                    <a:p>
                      <a:r>
                        <a:rPr lang="en-US" dirty="0">
                          <a:latin typeface="Palatino Linotype" pitchFamily="18" charset="0"/>
                        </a:rPr>
                        <a:t>AMHA</a:t>
                      </a:r>
                      <a:endParaRPr lang="x-none" dirty="0">
                        <a:latin typeface="Palatino Linotype" pitchFamily="18" charset="0"/>
                      </a:endParaRP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Позитивна</a:t>
                      </a: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Негативна</a:t>
                      </a:r>
                    </a:p>
                    <a:p>
                      <a:endParaRPr lang="x-none" dirty="0">
                        <a:latin typeface="Palatino Linotype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+3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+2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+1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  0</a:t>
                      </a:r>
                    </a:p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-2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 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6901937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359572"/>
              </p:ext>
            </p:extLst>
          </p:nvPr>
        </p:nvGraphicFramePr>
        <p:xfrm>
          <a:off x="152400" y="152400"/>
          <a:ext cx="88392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9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2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Вирусни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маркери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IgM</a:t>
                      </a:r>
                      <a:r>
                        <a:rPr lang="x-none" dirty="0">
                          <a:latin typeface="Palatino Linotype" pitchFamily="18" charset="0"/>
                        </a:rPr>
                        <a:t>, anti-HAV,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HBsAg</a:t>
                      </a:r>
                      <a:r>
                        <a:rPr lang="x-none" dirty="0">
                          <a:latin typeface="Palatino Linotype" pitchFamily="18" charset="0"/>
                        </a:rPr>
                        <a:t>, </a:t>
                      </a: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Anti-HVC</a:t>
                      </a: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HCV RNA (PCR)</a:t>
                      </a: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Активна инфекција, било који вирус</a:t>
                      </a:r>
                    </a:p>
                    <a:p>
                      <a:r>
                        <a:rPr lang="x-none" dirty="0" err="1">
                          <a:latin typeface="Palatino Linotype" pitchFamily="18" charset="0"/>
                        </a:rPr>
                        <a:t>Серонегативан</a:t>
                      </a:r>
                      <a:r>
                        <a:rPr lang="x-none" dirty="0">
                          <a:latin typeface="Palatino Linotype" pitchFamily="18" charset="0"/>
                        </a:rPr>
                        <a:t> на све горе наведено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-3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-2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-3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-3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+3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Остали етиолошки фактори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Хронична употреба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хепатотоксичног</a:t>
                      </a:r>
                      <a:r>
                        <a:rPr lang="x-none" dirty="0">
                          <a:latin typeface="Palatino Linotype" pitchFamily="18" charset="0"/>
                        </a:rPr>
                        <a:t> лека</a:t>
                      </a: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Да</a:t>
                      </a: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Не</a:t>
                      </a: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Конзумација алкохола</a:t>
                      </a:r>
                    </a:p>
                    <a:p>
                      <a:r>
                        <a:rPr lang="en-US" dirty="0">
                          <a:latin typeface="Palatino Linotype" pitchFamily="18" charset="0"/>
                        </a:rPr>
                        <a:t>&lt;</a:t>
                      </a:r>
                      <a:r>
                        <a:rPr lang="x-none" dirty="0">
                          <a:latin typeface="Palatino Linotype" pitchFamily="18" charset="0"/>
                        </a:rPr>
                        <a:t>35 g/дан</a:t>
                      </a: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35-50 g/дан</a:t>
                      </a: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50-80 g/дан</a:t>
                      </a:r>
                    </a:p>
                    <a:p>
                      <a:r>
                        <a:rPr lang="en-US" dirty="0">
                          <a:latin typeface="Palatino Linotype" pitchFamily="18" charset="0"/>
                        </a:rPr>
                        <a:t>&gt;</a:t>
                      </a:r>
                      <a:r>
                        <a:rPr lang="x-none" dirty="0">
                          <a:latin typeface="Palatino Linotype" pitchFamily="18" charset="0"/>
                        </a:rPr>
                        <a:t>80 g/дан</a:t>
                      </a:r>
                    </a:p>
                    <a:p>
                      <a:r>
                        <a:rPr lang="x-none" dirty="0">
                          <a:latin typeface="Palatino Linotype" pitchFamily="18" charset="0"/>
                        </a:rPr>
                        <a:t>Генетски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фактори</a:t>
                      </a:r>
                    </a:p>
                    <a:p>
                      <a:r>
                        <a:rPr lang="x-none" baseline="0" dirty="0" err="1">
                          <a:latin typeface="Palatino Linotype" pitchFamily="18" charset="0"/>
                        </a:rPr>
                        <a:t>Аутоимунске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болести код болесника или рођака првог колена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-2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+1</a:t>
                      </a:r>
                    </a:p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+2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  0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-1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-2</a:t>
                      </a:r>
                    </a:p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+1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5257800"/>
            <a:ext cx="6309741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ИНТЕРПРЕТАЦИЈА: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Сигуран АИХ: </a:t>
            </a:r>
            <a:r>
              <a:rPr lang="en-US" dirty="0">
                <a:latin typeface="Palatino Linotype" pitchFamily="18" charset="0"/>
              </a:rPr>
              <a:t>&gt;</a:t>
            </a:r>
            <a:r>
              <a:rPr lang="x-none" dirty="0">
                <a:latin typeface="Palatino Linotype" pitchFamily="18" charset="0"/>
              </a:rPr>
              <a:t>15 пре терапије, </a:t>
            </a:r>
            <a:r>
              <a:rPr lang="en-US" dirty="0">
                <a:latin typeface="Palatino Linotype" pitchFamily="18" charset="0"/>
              </a:rPr>
              <a:t>&gt;</a:t>
            </a:r>
            <a:r>
              <a:rPr lang="x-none" dirty="0">
                <a:latin typeface="Palatino Linotype" pitchFamily="18" charset="0"/>
              </a:rPr>
              <a:t>17 након терапије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Вероватан АИХ: 10-15 пре терапије, 12-17 након терапије</a:t>
            </a:r>
          </a:p>
        </p:txBody>
      </p:sp>
    </p:spTree>
    <p:extLst>
      <p:ext uri="{BB962C8B-B14F-4D97-AF65-F5344CB8AC3E}">
        <p14:creationId xmlns:p14="http://schemas.microsoft.com/office/powerpoint/2010/main" val="1352048953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381000"/>
            <a:ext cx="8915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ХИСТОЛОШКИ НАЛАЗ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Обавезна биопсија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Портални и </a:t>
            </a:r>
            <a:r>
              <a:rPr lang="x-none" dirty="0" err="1">
                <a:latin typeface="Palatino Linotype" pitchFamily="18" charset="0"/>
              </a:rPr>
              <a:t>перипортални</a:t>
            </a:r>
            <a:r>
              <a:rPr lang="x-none" dirty="0">
                <a:latin typeface="Palatino Linotype" pitchFamily="18" charset="0"/>
              </a:rPr>
              <a:t> хепатитис са инфилтрацијом </a:t>
            </a:r>
            <a:r>
              <a:rPr lang="x-none" dirty="0" err="1">
                <a:latin typeface="Palatino Linotype" pitchFamily="18" charset="0"/>
              </a:rPr>
              <a:t>лимфоцита</a:t>
            </a:r>
            <a:r>
              <a:rPr lang="x-none" dirty="0">
                <a:latin typeface="Palatino Linotype" pitchFamily="18" charset="0"/>
              </a:rPr>
              <a:t> и плазма ћелија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Хистолошки налаз се квантификује у односу на степен запаљења и </a:t>
            </a:r>
            <a:r>
              <a:rPr lang="x-none" dirty="0" err="1">
                <a:latin typeface="Palatino Linotype" pitchFamily="18" charset="0"/>
              </a:rPr>
              <a:t>фиброзе</a:t>
            </a:r>
            <a:endParaRPr lang="x-none" dirty="0">
              <a:latin typeface="Palatino Linotype" pitchFamily="18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298825"/>
            <a:ext cx="4267200" cy="3259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5871706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2" y="0"/>
            <a:ext cx="8686800" cy="7432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</a:t>
            </a: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Монотерапија</a:t>
            </a:r>
            <a:r>
              <a:rPr lang="x-none" b="1" dirty="0">
                <a:latin typeface="Palatino Linotype" pitchFamily="18" charset="0"/>
              </a:rPr>
              <a:t> КС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50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/дан 10 дана, са смањивањем дозе за 5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 /дан на 10 дана, до дозе одржавања од  15-20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 /дан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Комбинована терапија КС+</a:t>
            </a:r>
            <a:r>
              <a:rPr lang="x-none" b="1" dirty="0" err="1">
                <a:latin typeface="Palatino Linotype" pitchFamily="18" charset="0"/>
              </a:rPr>
              <a:t>азатиоприн</a:t>
            </a: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50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 /дан 10 дана+</a:t>
            </a:r>
            <a:r>
              <a:rPr lang="x-none" dirty="0" err="1">
                <a:latin typeface="Palatino Linotype" pitchFamily="18" charset="0"/>
              </a:rPr>
              <a:t>азатиоприн</a:t>
            </a:r>
            <a:r>
              <a:rPr lang="x-none" dirty="0">
                <a:latin typeface="Palatino Linotype" pitchFamily="18" charset="0"/>
              </a:rPr>
              <a:t> 1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 /кг 3 недеље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50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 /дан 10 дана, са смањивањем дозе за 5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 /дан на 10 дана, до дозе одржавања од  10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 /дан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Азатиоприн</a:t>
            </a:r>
            <a:r>
              <a:rPr lang="x-none" dirty="0">
                <a:latin typeface="Palatino Linotype" pitchFamily="18" charset="0"/>
              </a:rPr>
              <a:t> након 3 недеље се мења у дозу одржавања од 50-150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 /дан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Након ремисије наставља се са терапијом још 12-24 месеца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Код </a:t>
            </a:r>
            <a:r>
              <a:rPr lang="x-none" dirty="0" err="1">
                <a:latin typeface="Palatino Linotype" pitchFamily="18" charset="0"/>
              </a:rPr>
              <a:t>монотерапије</a:t>
            </a:r>
            <a:r>
              <a:rPr lang="x-none" dirty="0">
                <a:latin typeface="Palatino Linotype" pitchFamily="18" charset="0"/>
              </a:rPr>
              <a:t> доза КС се смањује недељно за 2,5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 до најмање дозе која контролише болест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Код комбиноване терапије, КС класично, а </a:t>
            </a:r>
            <a:r>
              <a:rPr lang="x-none" dirty="0" err="1">
                <a:latin typeface="Palatino Linotype" pitchFamily="18" charset="0"/>
              </a:rPr>
              <a:t>азатиоприн</a:t>
            </a:r>
            <a:r>
              <a:rPr lang="x-none" dirty="0">
                <a:latin typeface="Palatino Linotype" pitchFamily="18" charset="0"/>
              </a:rPr>
              <a:t> се смањује за 25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 на сваке 3 недеље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63636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700"/>
            <a:ext cx="8229600" cy="1143000"/>
          </a:xfrm>
        </p:spPr>
        <p:txBody>
          <a:bodyPr>
            <a:normAutofit/>
          </a:bodyPr>
          <a:lstStyle/>
          <a:p>
            <a:r>
              <a:rPr lang="x-none" sz="2800" b="1" dirty="0">
                <a:latin typeface="Palatino Linotype" pitchFamily="18" charset="0"/>
              </a:rPr>
              <a:t>Метаболизам бакра у јетри и улога </a:t>
            </a:r>
            <a:r>
              <a:rPr lang="en-US" sz="2800" b="1" dirty="0">
                <a:latin typeface="Palatino Linotype" pitchFamily="18" charset="0"/>
              </a:rPr>
              <a:t>ATP7B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410200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Неапсорбовани интраепителни нетоксични комплекси бакра и </a:t>
            </a:r>
            <a:r>
              <a:rPr lang="x-none" sz="1700" dirty="0" err="1">
                <a:latin typeface="Palatino Linotype" pitchFamily="18" charset="0"/>
              </a:rPr>
              <a:t>металопротеина</a:t>
            </a:r>
            <a:r>
              <a:rPr lang="x-none" sz="1700" dirty="0">
                <a:latin typeface="Palatino Linotype" pitchFamily="18" charset="0"/>
              </a:rPr>
              <a:t> излучују се фецесом након </a:t>
            </a:r>
            <a:r>
              <a:rPr lang="x-none" sz="1700" dirty="0" err="1">
                <a:latin typeface="Palatino Linotype" pitchFamily="18" charset="0"/>
              </a:rPr>
              <a:t>десквамације</a:t>
            </a:r>
            <a:r>
              <a:rPr lang="x-none" sz="1700" dirty="0">
                <a:latin typeface="Palatino Linotype" pitchFamily="18" charset="0"/>
              </a:rPr>
              <a:t> </a:t>
            </a:r>
            <a:r>
              <a:rPr lang="x-none" sz="1700" dirty="0" err="1">
                <a:latin typeface="Palatino Linotype" pitchFamily="18" charset="0"/>
              </a:rPr>
              <a:t>ентероцита</a:t>
            </a:r>
            <a:endParaRPr lang="x-none" sz="17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Мања количина бакра везана за албумине излучује се урином</a:t>
            </a: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Апсорбовани бакар се транспортује у хепатоците где се веже на металопротеине и </a:t>
            </a:r>
            <a:r>
              <a:rPr lang="x-none" sz="1700" dirty="0" err="1">
                <a:latin typeface="Palatino Linotype" pitchFamily="18" charset="0"/>
              </a:rPr>
              <a:t>глутатион</a:t>
            </a:r>
            <a:endParaRPr lang="x-none" sz="17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Металопротеини и глутатион делују као интраћелијски антиоксиданси и имају важну улогу у </a:t>
            </a:r>
            <a:r>
              <a:rPr lang="x-none" sz="1700" dirty="0" err="1">
                <a:latin typeface="Palatino Linotype" pitchFamily="18" charset="0"/>
              </a:rPr>
              <a:t>детоксикацији</a:t>
            </a:r>
            <a:r>
              <a:rPr lang="x-none" sz="1700" dirty="0">
                <a:latin typeface="Palatino Linotype" pitchFamily="18" charset="0"/>
              </a:rPr>
              <a:t> бакра</a:t>
            </a: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Повећана </a:t>
            </a:r>
            <a:r>
              <a:rPr lang="x-none" sz="1700" dirty="0" err="1">
                <a:latin typeface="Palatino Linotype" pitchFamily="18" charset="0"/>
              </a:rPr>
              <a:t>интраћелијска</a:t>
            </a:r>
            <a:r>
              <a:rPr lang="x-none" sz="1700" dirty="0">
                <a:latin typeface="Palatino Linotype" pitchFamily="18" charset="0"/>
              </a:rPr>
              <a:t> концентрација бакра индукује синтезу </a:t>
            </a:r>
            <a:r>
              <a:rPr lang="x-none" sz="1700" dirty="0" err="1">
                <a:latin typeface="Palatino Linotype" pitchFamily="18" charset="0"/>
              </a:rPr>
              <a:t>металопротеина</a:t>
            </a:r>
            <a:r>
              <a:rPr lang="x-none" sz="1700" dirty="0">
                <a:latin typeface="Palatino Linotype" pitchFamily="18" charset="0"/>
              </a:rPr>
              <a:t> који </a:t>
            </a:r>
            <a:r>
              <a:rPr lang="x-none" sz="1700" dirty="0" err="1">
                <a:latin typeface="Palatino Linotype" pitchFamily="18" charset="0"/>
              </a:rPr>
              <a:t>секвестира</a:t>
            </a:r>
            <a:r>
              <a:rPr lang="x-none" sz="1700" dirty="0">
                <a:latin typeface="Palatino Linotype" pitchFamily="18" charset="0"/>
              </a:rPr>
              <a:t> бакар у </a:t>
            </a:r>
            <a:r>
              <a:rPr lang="x-none" sz="1700" dirty="0" err="1">
                <a:latin typeface="Palatino Linotype" pitchFamily="18" charset="0"/>
              </a:rPr>
              <a:t>нетоксичном</a:t>
            </a:r>
            <a:r>
              <a:rPr lang="x-none" sz="1700" dirty="0">
                <a:latin typeface="Palatino Linotype" pitchFamily="18" charset="0"/>
              </a:rPr>
              <a:t> облику</a:t>
            </a:r>
          </a:p>
          <a:p>
            <a:pPr>
              <a:lnSpc>
                <a:spcPct val="160000"/>
              </a:lnSpc>
            </a:pPr>
            <a:r>
              <a:rPr lang="en-US" sz="1700" dirty="0">
                <a:latin typeface="Palatino Linotype" pitchFamily="18" charset="0"/>
              </a:rPr>
              <a:t>ATP7B </a:t>
            </a:r>
            <a:r>
              <a:rPr lang="x-none" sz="1700" dirty="0">
                <a:latin typeface="Palatino Linotype" pitchFamily="18" charset="0"/>
              </a:rPr>
              <a:t>је протеин одговоран за транспорт бакра кроз </a:t>
            </a:r>
            <a:r>
              <a:rPr lang="x-none" sz="1700" dirty="0" err="1">
                <a:latin typeface="Palatino Linotype" pitchFamily="18" charset="0"/>
              </a:rPr>
              <a:t>Голџијев</a:t>
            </a:r>
            <a:r>
              <a:rPr lang="x-none" sz="1700" dirty="0">
                <a:latin typeface="Palatino Linotype" pitchFamily="18" charset="0"/>
              </a:rPr>
              <a:t> комплекс и за инкорпорацију бакра у </a:t>
            </a:r>
            <a:r>
              <a:rPr lang="x-none" sz="1700" dirty="0" err="1">
                <a:latin typeface="Palatino Linotype" pitchFamily="18" charset="0"/>
              </a:rPr>
              <a:t>апоцерулоплазмин</a:t>
            </a:r>
            <a:r>
              <a:rPr lang="x-none" sz="1700" dirty="0">
                <a:latin typeface="Palatino Linotype" pitchFamily="18" charset="0"/>
              </a:rPr>
              <a:t>, да би се формирао </a:t>
            </a:r>
            <a:r>
              <a:rPr lang="x-none" sz="1700" dirty="0" err="1">
                <a:latin typeface="Palatino Linotype" pitchFamily="18" charset="0"/>
              </a:rPr>
              <a:t>церулоплазмин</a:t>
            </a:r>
            <a:endParaRPr lang="x-none" sz="17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x-none" sz="1700" dirty="0">
                <a:latin typeface="Palatino Linotype" pitchFamily="18" charset="0"/>
              </a:rPr>
              <a:t>Главна улога </a:t>
            </a:r>
            <a:r>
              <a:rPr lang="x-none" sz="1700" dirty="0" err="1">
                <a:latin typeface="Palatino Linotype" pitchFamily="18" charset="0"/>
              </a:rPr>
              <a:t>церулоплазмина</a:t>
            </a:r>
            <a:r>
              <a:rPr lang="x-none" sz="1700" dirty="0">
                <a:latin typeface="Palatino Linotype" pitchFamily="18" charset="0"/>
              </a:rPr>
              <a:t> је у  преносу бакра до различитих ткива</a:t>
            </a:r>
            <a:endParaRPr lang="en-US" sz="17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813546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1" y="152400"/>
            <a:ext cx="9067800" cy="586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Водити рачуна о нежељеним ефектима КС: </a:t>
            </a:r>
            <a:r>
              <a:rPr lang="x-none" dirty="0" err="1">
                <a:latin typeface="Palatino Linotype" pitchFamily="18" charset="0"/>
              </a:rPr>
              <a:t>кушингоидни</a:t>
            </a:r>
            <a:r>
              <a:rPr lang="x-none" dirty="0">
                <a:latin typeface="Palatino Linotype" pitchFamily="18" charset="0"/>
              </a:rPr>
              <a:t> ефекат, дијабетес, </a:t>
            </a:r>
            <a:r>
              <a:rPr lang="x-none" dirty="0" err="1">
                <a:latin typeface="Palatino Linotype" pitchFamily="18" charset="0"/>
              </a:rPr>
              <a:t>остеопенија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аваскуларна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некроза</a:t>
            </a:r>
            <a:r>
              <a:rPr lang="x-none" dirty="0">
                <a:latin typeface="Palatino Linotype" pitchFamily="18" charset="0"/>
              </a:rPr>
              <a:t> костију, хипертензија, психијатријске компликације, катаракта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КС </a:t>
            </a:r>
            <a:r>
              <a:rPr lang="x-none" dirty="0" err="1">
                <a:latin typeface="Palatino Linotype" pitchFamily="18" charset="0"/>
              </a:rPr>
              <a:t>применњиви</a:t>
            </a:r>
            <a:r>
              <a:rPr lang="x-none" dirty="0">
                <a:latin typeface="Palatino Linotype" pitchFamily="18" charset="0"/>
              </a:rPr>
              <a:t> у току трудноће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Азатиоприн</a:t>
            </a:r>
            <a:r>
              <a:rPr lang="x-none" dirty="0">
                <a:latin typeface="Palatino Linotype" pitchFamily="18" charset="0"/>
              </a:rPr>
              <a:t> потенцијално </a:t>
            </a:r>
            <a:r>
              <a:rPr lang="x-none" dirty="0" err="1">
                <a:latin typeface="Palatino Linotype" pitchFamily="18" charset="0"/>
              </a:rPr>
              <a:t>тератоген</a:t>
            </a:r>
            <a:r>
              <a:rPr lang="x-none" dirty="0">
                <a:latin typeface="Palatino Linotype" pitchFamily="18" charset="0"/>
              </a:rPr>
              <a:t>, омогућава смањење дозе КС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Млађе жене, труднице, хематолошки болесници-</a:t>
            </a:r>
            <a:r>
              <a:rPr lang="x-none" dirty="0" err="1">
                <a:latin typeface="Palatino Linotype" pitchFamily="18" charset="0"/>
              </a:rPr>
              <a:t>монотерапија</a:t>
            </a:r>
            <a:r>
              <a:rPr lang="x-none" dirty="0">
                <a:latin typeface="Palatino Linotype" pitchFamily="18" charset="0"/>
              </a:rPr>
              <a:t> КС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Постменопаузне</a:t>
            </a:r>
            <a:r>
              <a:rPr lang="x-none" dirty="0">
                <a:latin typeface="Palatino Linotype" pitchFamily="18" charset="0"/>
              </a:rPr>
              <a:t> жене са </a:t>
            </a:r>
            <a:r>
              <a:rPr lang="x-none" dirty="0" err="1">
                <a:latin typeface="Palatino Linotype" pitchFamily="18" charset="0"/>
              </a:rPr>
              <a:t>остеопорозом</a:t>
            </a:r>
            <a:r>
              <a:rPr lang="x-none" dirty="0">
                <a:latin typeface="Palatino Linotype" pitchFamily="18" charset="0"/>
              </a:rPr>
              <a:t>, хипертензијом, </a:t>
            </a:r>
            <a:r>
              <a:rPr lang="x-none" dirty="0" err="1">
                <a:latin typeface="Palatino Linotype" pitchFamily="18" charset="0"/>
              </a:rPr>
              <a:t>хипергликемијом</a:t>
            </a:r>
            <a:r>
              <a:rPr lang="x-none" dirty="0">
                <a:latin typeface="Palatino Linotype" pitchFamily="18" charset="0"/>
              </a:rPr>
              <a:t>-комбинована 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Хистолошке промене касне за 3-6 месеци у односу на биохемијске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Континуирана терапија и након нормализације </a:t>
            </a:r>
            <a:r>
              <a:rPr lang="x-none" dirty="0" err="1">
                <a:latin typeface="Palatino Linotype" pitchFamily="18" charset="0"/>
              </a:rPr>
              <a:t>трансаминаза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Укупна дужина терапије до 2 године, након чега се КС могу искључити током 4-6 недеља</a:t>
            </a:r>
          </a:p>
        </p:txBody>
      </p:sp>
    </p:spTree>
    <p:extLst>
      <p:ext uri="{BB962C8B-B14F-4D97-AF65-F5344CB8AC3E}">
        <p14:creationId xmlns:p14="http://schemas.microsoft.com/office/powerpoint/2010/main" val="1666016949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763000" cy="7432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ИСХОД ТЕРАПИЈЕ</a:t>
            </a:r>
            <a:br>
              <a:rPr lang="x-none" b="1" dirty="0">
                <a:latin typeface="Palatino Linotype" pitchFamily="18" charset="0"/>
              </a:rPr>
            </a:br>
            <a:br>
              <a:rPr lang="x-none" dirty="0">
                <a:latin typeface="Palatino Linotype" pitchFamily="18" charset="0"/>
              </a:rPr>
            </a:br>
            <a:r>
              <a:rPr lang="x-none" b="1" dirty="0">
                <a:latin typeface="Palatino Linotype" pitchFamily="18" charset="0"/>
              </a:rPr>
              <a:t>РЕМИСИЈА: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Потпуна </a:t>
            </a:r>
            <a:r>
              <a:rPr lang="x-none" dirty="0" err="1">
                <a:latin typeface="Palatino Linotype" pitchFamily="18" charset="0"/>
              </a:rPr>
              <a:t>нормализација</a:t>
            </a:r>
            <a:r>
              <a:rPr lang="x-none" dirty="0">
                <a:latin typeface="Palatino Linotype" pitchFamily="18" charset="0"/>
              </a:rPr>
              <a:t> свих </a:t>
            </a:r>
            <a:r>
              <a:rPr lang="x-none" dirty="0" err="1">
                <a:latin typeface="Palatino Linotype" pitchFamily="18" charset="0"/>
              </a:rPr>
              <a:t>запаљенских</a:t>
            </a:r>
            <a:r>
              <a:rPr lang="x-none" dirty="0">
                <a:latin typeface="Palatino Linotype" pitchFamily="18" charset="0"/>
              </a:rPr>
              <a:t> параметара и хистологије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Може се одржавати </a:t>
            </a:r>
            <a:r>
              <a:rPr lang="x-none" dirty="0" err="1">
                <a:latin typeface="Palatino Linotype" pitchFamily="18" charset="0"/>
              </a:rPr>
              <a:t>азатиоприном</a:t>
            </a:r>
            <a:r>
              <a:rPr lang="x-none" dirty="0">
                <a:latin typeface="Palatino Linotype" pitchFamily="18" charset="0"/>
              </a:rPr>
              <a:t> у дози од 2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 /кг ТТ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РЕЛАПС: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Повећање </a:t>
            </a:r>
            <a:r>
              <a:rPr lang="x-none" dirty="0" err="1">
                <a:latin typeface="Palatino Linotype" pitchFamily="18" charset="0"/>
              </a:rPr>
              <a:t>трансаминаза</a:t>
            </a:r>
            <a:r>
              <a:rPr lang="x-none" dirty="0">
                <a:latin typeface="Palatino Linotype" pitchFamily="18" charset="0"/>
              </a:rPr>
              <a:t> три пута изнад нормале и појавом клиничких </a:t>
            </a:r>
            <a:r>
              <a:rPr lang="x-none" dirty="0" err="1">
                <a:latin typeface="Palatino Linotype" pitchFamily="18" charset="0"/>
              </a:rPr>
              <a:t>симтома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Поновно увођење класичне терапије и дуготрајна терапија одржавања </a:t>
            </a:r>
            <a:r>
              <a:rPr lang="x-none" dirty="0" err="1">
                <a:latin typeface="Palatino Linotype" pitchFamily="18" charset="0"/>
              </a:rPr>
              <a:t>моно</a:t>
            </a:r>
            <a:r>
              <a:rPr lang="x-none" dirty="0">
                <a:latin typeface="Palatino Linotype" pitchFamily="18" charset="0"/>
              </a:rPr>
              <a:t> или комбинованом терапијом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НЕУСПЕХ ТЕРАПИЈЕ: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Прогресија клиничких, биохемијских и хистолошких параметара уз стандардну терапију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Коначна терапија-трансплантација јетре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486798276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5884944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СТАБИЛИЗАЦИЈА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Парцијална ремисија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Коначна терапија-трансплантација јетре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Трансплантација јетре: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Резистентна болест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Акутна </a:t>
            </a:r>
            <a:r>
              <a:rPr lang="x-none" dirty="0" err="1">
                <a:latin typeface="Palatino Linotype" pitchFamily="18" charset="0"/>
              </a:rPr>
              <a:t>инсифицијенција</a:t>
            </a:r>
            <a:r>
              <a:rPr lang="x-none" dirty="0">
                <a:latin typeface="Palatino Linotype" pitchFamily="18" charset="0"/>
              </a:rPr>
              <a:t>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Декомпензована</a:t>
            </a:r>
            <a:r>
              <a:rPr lang="x-none" dirty="0">
                <a:latin typeface="Palatino Linotype" pitchFamily="18" charset="0"/>
              </a:rPr>
              <a:t> цироза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Ако се болест не уведе у ремисију унутар 4 године</a:t>
            </a:r>
          </a:p>
        </p:txBody>
      </p:sp>
    </p:spTree>
    <p:extLst>
      <p:ext uri="{BB962C8B-B14F-4D97-AF65-F5344CB8AC3E}">
        <p14:creationId xmlns:p14="http://schemas.microsoft.com/office/powerpoint/2010/main" val="969573573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2999" y="1752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x-none" sz="3600" b="1" dirty="0">
                <a:latin typeface="Palatino Linotype" pitchFamily="18" charset="0"/>
              </a:rPr>
              <a:t>Примарна </a:t>
            </a:r>
            <a:r>
              <a:rPr lang="x-none" sz="3600" b="1" dirty="0" err="1">
                <a:latin typeface="Palatino Linotype" pitchFamily="18" charset="0"/>
              </a:rPr>
              <a:t>билијарна</a:t>
            </a:r>
            <a:r>
              <a:rPr lang="x-none" sz="3600" b="1" dirty="0">
                <a:latin typeface="Palatino Linotype" pitchFamily="18" charset="0"/>
              </a:rPr>
              <a:t> цироза</a:t>
            </a:r>
            <a:br>
              <a:rPr lang="x-none" sz="3600" b="1" dirty="0">
                <a:latin typeface="Palatino Linotype" pitchFamily="18" charset="0"/>
              </a:rPr>
            </a:br>
            <a:r>
              <a:rPr lang="x-none" sz="3600" b="1" dirty="0">
                <a:latin typeface="Palatino Linotype" pitchFamily="18" charset="0"/>
              </a:rPr>
              <a:t>ПБЦ</a:t>
            </a:r>
            <a:br>
              <a:rPr lang="en-US" sz="3600" b="1" dirty="0">
                <a:latin typeface="Palatino Linotype" pitchFamily="18" charset="0"/>
              </a:rPr>
            </a:br>
            <a:r>
              <a:rPr lang="en-US" sz="3600" b="1" dirty="0">
                <a:latin typeface="Palatino Linotype" pitchFamily="18" charset="0"/>
              </a:rPr>
              <a:t>Cirrhosis </a:t>
            </a:r>
            <a:r>
              <a:rPr lang="en-US" sz="3600" b="1" dirty="0" err="1">
                <a:latin typeface="Palatino Linotype" pitchFamily="18" charset="0"/>
              </a:rPr>
              <a:t>heptis</a:t>
            </a:r>
            <a:r>
              <a:rPr lang="en-US" sz="3600" b="1" dirty="0">
                <a:latin typeface="Palatino Linotype" pitchFamily="18" charset="0"/>
              </a:rPr>
              <a:t> </a:t>
            </a:r>
            <a:r>
              <a:rPr lang="en-US" sz="3600" b="1" dirty="0" err="1">
                <a:latin typeface="Palatino Linotype" pitchFamily="18" charset="0"/>
              </a:rPr>
              <a:t>billiaris</a:t>
            </a:r>
            <a:r>
              <a:rPr lang="en-US" sz="3600" b="1" dirty="0">
                <a:latin typeface="Palatino Linotype" pitchFamily="18" charset="0"/>
              </a:rPr>
              <a:t> </a:t>
            </a:r>
            <a:r>
              <a:rPr lang="en-US" sz="3600" b="1" dirty="0" err="1">
                <a:latin typeface="Palatino Linotype" pitchFamily="18" charset="0"/>
              </a:rPr>
              <a:t>primaria</a:t>
            </a:r>
            <a:endParaRPr lang="x-none" sz="36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6874651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152400"/>
            <a:ext cx="8991601" cy="628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b="1" dirty="0">
                <a:latin typeface="Palatino Linotype" pitchFamily="18" charset="0"/>
              </a:rPr>
              <a:t>PBC-</a:t>
            </a:r>
            <a:r>
              <a:rPr lang="x-none" dirty="0">
                <a:latin typeface="Palatino Linotype" pitchFamily="18" charset="0"/>
              </a:rPr>
              <a:t>хронична, прогресивна, </a:t>
            </a:r>
            <a:r>
              <a:rPr lang="x-none" dirty="0" err="1">
                <a:latin typeface="Palatino Linotype" pitchFamily="18" charset="0"/>
              </a:rPr>
              <a:t>холестатска</a:t>
            </a:r>
            <a:r>
              <a:rPr lang="x-none" dirty="0">
                <a:latin typeface="Palatino Linotype" pitchFamily="18" charset="0"/>
              </a:rPr>
              <a:t> болест јетре са деструкцијом </a:t>
            </a:r>
            <a:r>
              <a:rPr lang="x-none" dirty="0" err="1">
                <a:latin typeface="Palatino Linotype" pitchFamily="18" charset="0"/>
              </a:rPr>
              <a:t>интрахепатичних</a:t>
            </a:r>
            <a:r>
              <a:rPr lang="x-none" dirty="0">
                <a:latin typeface="Palatino Linotype" pitchFamily="18" charset="0"/>
              </a:rPr>
              <a:t> жучних путева (</a:t>
            </a:r>
            <a:r>
              <a:rPr lang="x-none" dirty="0" err="1">
                <a:latin typeface="Palatino Linotype" pitchFamily="18" charset="0"/>
              </a:rPr>
              <a:t>интерлобарних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септалних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Цироза је само завршни стадијум болести, предложена су имена хронична </a:t>
            </a:r>
            <a:r>
              <a:rPr lang="x-none" dirty="0" err="1">
                <a:latin typeface="Palatino Linotype" pitchFamily="18" charset="0"/>
              </a:rPr>
              <a:t>интрахепатична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опструктивна</a:t>
            </a:r>
            <a:r>
              <a:rPr lang="x-none" dirty="0">
                <a:latin typeface="Palatino Linotype" pitchFamily="18" charset="0"/>
              </a:rPr>
              <a:t> жутица и хронични </a:t>
            </a:r>
            <a:r>
              <a:rPr lang="x-none" dirty="0" err="1">
                <a:latin typeface="Palatino Linotype" pitchFamily="18" charset="0"/>
              </a:rPr>
              <a:t>несупуративни</a:t>
            </a:r>
            <a:r>
              <a:rPr lang="x-none" dirty="0">
                <a:latin typeface="Palatino Linotype" pitchFamily="18" charset="0"/>
              </a:rPr>
              <a:t> деструктивни </a:t>
            </a:r>
            <a:r>
              <a:rPr lang="x-none" dirty="0" err="1">
                <a:latin typeface="Palatino Linotype" pitchFamily="18" charset="0"/>
              </a:rPr>
              <a:t>холангитис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ЕПИДЕМИОЛОГИЈА</a:t>
            </a:r>
            <a:r>
              <a:rPr lang="x-none" dirty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2% смрти од цирозе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90% болесника, жене старије средње доби, просечна старост постављања дијагнозе, 50 година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Фамилијарна </a:t>
            </a:r>
            <a:r>
              <a:rPr lang="x-none" dirty="0" err="1">
                <a:latin typeface="Palatino Linotype" pitchFamily="18" charset="0"/>
              </a:rPr>
              <a:t>предиспозиција</a:t>
            </a:r>
            <a:r>
              <a:rPr lang="x-none" dirty="0">
                <a:latin typeface="Palatino Linotype" pitchFamily="18" charset="0"/>
              </a:rPr>
              <a:t>, повећана </a:t>
            </a:r>
            <a:r>
              <a:rPr lang="x-none" dirty="0" err="1">
                <a:latin typeface="Palatino Linotype" pitchFamily="18" charset="0"/>
              </a:rPr>
              <a:t>преваленца</a:t>
            </a:r>
            <a:r>
              <a:rPr lang="x-none" dirty="0">
                <a:latin typeface="Palatino Linotype" pitchFamily="18" charset="0"/>
              </a:rPr>
              <a:t> болести међу рођацима прве линије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Ако се болест појави у другој генерацији, појављује се у ранијој доби и брже </a:t>
            </a:r>
            <a:r>
              <a:rPr lang="x-none" dirty="0" err="1">
                <a:latin typeface="Palatino Linotype" pitchFamily="18" charset="0"/>
              </a:rPr>
              <a:t>прогредира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098871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533400"/>
            <a:ext cx="8915400" cy="5451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ПАТОГЕНЕЗА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Неразјашњена у потпуности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Оштећење јетре (2 процеса):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Хронична деструкција жучних путева-највероватније посредована активираним </a:t>
            </a:r>
            <a:r>
              <a:rPr lang="x-none" dirty="0" err="1">
                <a:latin typeface="Palatino Linotype" pitchFamily="18" charset="0"/>
              </a:rPr>
              <a:t>цититоксичним</a:t>
            </a:r>
            <a:r>
              <a:rPr lang="x-none" dirty="0">
                <a:latin typeface="Palatino Linotype" pitchFamily="18" charset="0"/>
              </a:rPr>
              <a:t> Т </a:t>
            </a:r>
            <a:r>
              <a:rPr lang="x-none" dirty="0" err="1">
                <a:latin typeface="Palatino Linotype" pitchFamily="18" charset="0"/>
              </a:rPr>
              <a:t>лимфоцитима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Хемијско оштећење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r>
              <a:rPr lang="x-none" dirty="0">
                <a:latin typeface="Palatino Linotype" pitchFamily="18" charset="0"/>
              </a:rPr>
              <a:t> у подручју јетре са смањеним бројем или нестанком жучних путева, као и смањеном дренажом жучи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Ретенција жучних киселина, </a:t>
            </a:r>
            <a:r>
              <a:rPr lang="x-none" dirty="0" err="1">
                <a:latin typeface="Palatino Linotype" pitchFamily="18" charset="0"/>
              </a:rPr>
              <a:t>билирубина</a:t>
            </a:r>
            <a:r>
              <a:rPr lang="x-none" dirty="0">
                <a:latin typeface="Palatino Linotype" pitchFamily="18" charset="0"/>
              </a:rPr>
              <a:t>, бакра и клиничка слике хроничне </a:t>
            </a:r>
            <a:r>
              <a:rPr lang="x-none" dirty="0" err="1">
                <a:latin typeface="Palatino Linotype" pitchFamily="18" charset="0"/>
              </a:rPr>
              <a:t>холестазе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АУТОИМУНСКА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b="1" dirty="0">
                <a:latin typeface="Palatino Linotype" pitchFamily="18" charset="0"/>
              </a:rPr>
              <a:t>БОЛЕСТ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Хистолошки-инфилтрација </a:t>
            </a:r>
            <a:r>
              <a:rPr lang="x-none" dirty="0" err="1">
                <a:latin typeface="Palatino Linotype" pitchFamily="18" charset="0"/>
              </a:rPr>
              <a:t>билијарног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епитела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лимфоцитима</a:t>
            </a:r>
            <a:r>
              <a:rPr lang="x-none" dirty="0">
                <a:latin typeface="Palatino Linotype" pitchFamily="18" charset="0"/>
              </a:rPr>
              <a:t>, претежно CD4+ типа, а некада и CD8+ </a:t>
            </a:r>
            <a:r>
              <a:rPr lang="x-none" dirty="0" err="1">
                <a:latin typeface="Palatino Linotype" pitchFamily="18" charset="0"/>
              </a:rPr>
              <a:t>лимфоцитима</a:t>
            </a:r>
            <a:r>
              <a:rPr lang="x-none" dirty="0">
                <a:latin typeface="Palatino Linotype" pitchFamily="18" charset="0"/>
              </a:rPr>
              <a:t> и плазма ћелијама</a:t>
            </a:r>
          </a:p>
        </p:txBody>
      </p:sp>
    </p:spTree>
    <p:extLst>
      <p:ext uri="{BB962C8B-B14F-4D97-AF65-F5344CB8AC3E}">
        <p14:creationId xmlns:p14="http://schemas.microsoft.com/office/powerpoint/2010/main" val="3666473318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860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ПАТОЛОГИЈА</a:t>
            </a:r>
            <a:r>
              <a:rPr lang="x-none" dirty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4 стадијума (</a:t>
            </a:r>
            <a:r>
              <a:rPr lang="x-none" dirty="0" err="1">
                <a:latin typeface="Palatino Linotype" pitchFamily="18" charset="0"/>
              </a:rPr>
              <a:t>Ludwigova</a:t>
            </a:r>
            <a:r>
              <a:rPr lang="x-none" dirty="0">
                <a:latin typeface="Palatino Linotype" pitchFamily="18" charset="0"/>
              </a:rPr>
              <a:t> i </a:t>
            </a:r>
            <a:r>
              <a:rPr lang="x-none" dirty="0" err="1">
                <a:latin typeface="Palatino Linotype" pitchFamily="18" charset="0"/>
              </a:rPr>
              <a:t>Scheuerova</a:t>
            </a:r>
            <a:r>
              <a:rPr lang="x-none" dirty="0">
                <a:latin typeface="Palatino Linotype" pitchFamily="18" charset="0"/>
              </a:rPr>
              <a:t> подела)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>
                <a:latin typeface="Palatino Linotype" pitchFamily="18" charset="0"/>
              </a:rPr>
              <a:t>СТАДИЈУМ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b="1" dirty="0">
                <a:latin typeface="Palatino Linotype" pitchFamily="18" charset="0"/>
              </a:rPr>
              <a:t>I</a:t>
            </a:r>
            <a:r>
              <a:rPr lang="x-none" dirty="0">
                <a:latin typeface="Palatino Linotype" pitchFamily="18" charset="0"/>
              </a:rPr>
              <a:t>: </a:t>
            </a:r>
            <a:r>
              <a:rPr lang="x-none" dirty="0" err="1">
                <a:latin typeface="Palatino Linotype" pitchFamily="18" charset="0"/>
              </a:rPr>
              <a:t>портни</a:t>
            </a:r>
            <a:r>
              <a:rPr lang="x-none" dirty="0">
                <a:latin typeface="Palatino Linotype" pitchFamily="18" charset="0"/>
              </a:rPr>
              <a:t> хепатитис, асиметрична </a:t>
            </a:r>
            <a:r>
              <a:rPr lang="x-none" b="1" dirty="0" err="1">
                <a:latin typeface="Palatino Linotype" pitchFamily="18" charset="0"/>
              </a:rPr>
              <a:t>инфламаторна</a:t>
            </a:r>
            <a:r>
              <a:rPr lang="x-none" b="1" dirty="0">
                <a:latin typeface="Palatino Linotype" pitchFamily="18" charset="0"/>
              </a:rPr>
              <a:t> деструкција </a:t>
            </a:r>
            <a:r>
              <a:rPr lang="x-none" b="1" dirty="0" err="1">
                <a:latin typeface="Palatino Linotype" pitchFamily="18" charset="0"/>
              </a:rPr>
              <a:t>септалних</a:t>
            </a:r>
            <a:r>
              <a:rPr lang="x-none" b="1" dirty="0">
                <a:latin typeface="Palatino Linotype" pitchFamily="18" charset="0"/>
              </a:rPr>
              <a:t> и </a:t>
            </a:r>
            <a:r>
              <a:rPr lang="x-none" b="1" dirty="0" err="1">
                <a:latin typeface="Palatino Linotype" pitchFamily="18" charset="0"/>
              </a:rPr>
              <a:t>интерлобарних</a:t>
            </a:r>
            <a:r>
              <a:rPr lang="x-none" b="1" dirty="0">
                <a:latin typeface="Palatino Linotype" pitchFamily="18" charset="0"/>
              </a:rPr>
              <a:t> жучних путева,</a:t>
            </a:r>
            <a:r>
              <a:rPr lang="x-none" dirty="0">
                <a:latin typeface="Palatino Linotype" pitchFamily="18" charset="0"/>
              </a:rPr>
              <a:t> промера до 100 </a:t>
            </a:r>
            <a:r>
              <a:rPr lang="el-GR" dirty="0">
                <a:latin typeface="Palatino Linotype" pitchFamily="18" charset="0"/>
              </a:rPr>
              <a:t>μ</a:t>
            </a:r>
            <a:r>
              <a:rPr lang="x-none" dirty="0">
                <a:latin typeface="Palatino Linotype" pitchFamily="18" charset="0"/>
              </a:rPr>
              <a:t>m, </a:t>
            </a:r>
            <a:r>
              <a:rPr lang="x-none" dirty="0" err="1">
                <a:latin typeface="Palatino Linotype" pitchFamily="18" charset="0"/>
              </a:rPr>
              <a:t>фокалне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лезије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изр</a:t>
            </a:r>
            <a:r>
              <a:rPr lang="x-none" dirty="0">
                <a:latin typeface="Palatino Linotype" pitchFamily="18" charset="0"/>
              </a:rPr>
              <a:t>aжено запаљење и </a:t>
            </a:r>
            <a:r>
              <a:rPr lang="x-none" dirty="0" err="1">
                <a:latin typeface="Palatino Linotype" pitchFamily="18" charset="0"/>
              </a:rPr>
              <a:t>некроза</a:t>
            </a:r>
            <a:r>
              <a:rPr lang="x-none" dirty="0">
                <a:latin typeface="Palatino Linotype" pitchFamily="18" charset="0"/>
              </a:rPr>
              <a:t> жучних путева, стварање </a:t>
            </a:r>
            <a:r>
              <a:rPr lang="x-none" dirty="0" err="1">
                <a:latin typeface="Palatino Linotype" pitchFamily="18" charset="0"/>
              </a:rPr>
              <a:t>епителоидних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гранулома</a:t>
            </a:r>
            <a:r>
              <a:rPr lang="x-none" dirty="0">
                <a:latin typeface="Palatino Linotype" pitchFamily="18" charset="0"/>
              </a:rPr>
              <a:t> уз густ </a:t>
            </a:r>
            <a:r>
              <a:rPr lang="x-none" dirty="0" err="1">
                <a:latin typeface="Palatino Linotype" pitchFamily="18" charset="0"/>
              </a:rPr>
              <a:t>мононуклеарни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запаљенски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инфилтрат</a:t>
            </a:r>
            <a:r>
              <a:rPr lang="x-none" dirty="0">
                <a:latin typeface="Palatino Linotype" pitchFamily="18" charset="0"/>
              </a:rPr>
              <a:t>, предоминантно T </a:t>
            </a:r>
            <a:r>
              <a:rPr lang="x-none" dirty="0" err="1">
                <a:latin typeface="Palatino Linotype" pitchFamily="18" charset="0"/>
              </a:rPr>
              <a:t>лимфоцита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лимфоцити</a:t>
            </a:r>
            <a:r>
              <a:rPr lang="x-none" dirty="0">
                <a:latin typeface="Palatino Linotype" pitchFamily="18" charset="0"/>
              </a:rPr>
              <a:t> који инфилтрирају и оштећују </a:t>
            </a:r>
            <a:r>
              <a:rPr lang="x-none" dirty="0" err="1">
                <a:latin typeface="Palatino Linotype" pitchFamily="18" charset="0"/>
              </a:rPr>
              <a:t>дуктални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епител</a:t>
            </a:r>
            <a:r>
              <a:rPr lang="x-none" dirty="0">
                <a:latin typeface="Palatino Linotype" pitchFamily="18" charset="0"/>
              </a:rPr>
              <a:t> су CD8+, док већину </a:t>
            </a:r>
            <a:r>
              <a:rPr lang="x-none" dirty="0" err="1">
                <a:latin typeface="Palatino Linotype" pitchFamily="18" charset="0"/>
              </a:rPr>
              <a:t>инфилтрата</a:t>
            </a:r>
            <a:r>
              <a:rPr lang="x-none" dirty="0">
                <a:latin typeface="Palatino Linotype" pitchFamily="18" charset="0"/>
              </a:rPr>
              <a:t> у </a:t>
            </a:r>
            <a:r>
              <a:rPr lang="x-none" dirty="0" err="1">
                <a:latin typeface="Palatino Linotype" pitchFamily="18" charset="0"/>
              </a:rPr>
              <a:t>портним</a:t>
            </a:r>
            <a:r>
              <a:rPr lang="x-none" dirty="0">
                <a:latin typeface="Palatino Linotype" pitchFamily="18" charset="0"/>
              </a:rPr>
              <a:t> просторима чине CD4+ </a:t>
            </a:r>
            <a:r>
              <a:rPr lang="x-none" b="1" dirty="0">
                <a:latin typeface="Palatino Linotype" pitchFamily="18" charset="0"/>
              </a:rPr>
              <a:t>ћелије…ЗАХВАЋЕНИ САМО ПОРТНИ ПРОСТОРИ БЕЗ ПЕРИПОРТАЛНОГ ЗАПАЉЕЊА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>
                <a:latin typeface="Palatino Linotype" pitchFamily="18" charset="0"/>
              </a:rPr>
              <a:t>СТАДИЈУМ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b="1" dirty="0">
                <a:latin typeface="Palatino Linotype" pitchFamily="18" charset="0"/>
              </a:rPr>
              <a:t>II</a:t>
            </a:r>
            <a:r>
              <a:rPr lang="x-none" dirty="0">
                <a:latin typeface="Palatino Linotype" pitchFamily="18" charset="0"/>
              </a:rPr>
              <a:t>: ширење запаљења ван </a:t>
            </a:r>
            <a:r>
              <a:rPr lang="x-none" dirty="0" err="1">
                <a:latin typeface="Palatino Linotype" pitchFamily="18" charset="0"/>
              </a:rPr>
              <a:t>портног</a:t>
            </a:r>
            <a:r>
              <a:rPr lang="x-none" dirty="0">
                <a:latin typeface="Palatino Linotype" pitchFamily="18" charset="0"/>
              </a:rPr>
              <a:t> простора, </a:t>
            </a:r>
            <a:r>
              <a:rPr lang="x-none" dirty="0" err="1">
                <a:latin typeface="Palatino Linotype" pitchFamily="18" charset="0"/>
              </a:rPr>
              <a:t>перипортални</a:t>
            </a:r>
            <a:r>
              <a:rPr lang="x-none" dirty="0">
                <a:latin typeface="Palatino Linotype" pitchFamily="18" charset="0"/>
              </a:rPr>
              <a:t> стадијум или </a:t>
            </a:r>
            <a:r>
              <a:rPr lang="x-none" b="1" dirty="0">
                <a:latin typeface="Palatino Linotype" pitchFamily="18" charset="0"/>
              </a:rPr>
              <a:t>стадијум </a:t>
            </a:r>
            <a:r>
              <a:rPr lang="x-none" b="1" dirty="0" err="1">
                <a:latin typeface="Palatino Linotype" pitchFamily="18" charset="0"/>
              </a:rPr>
              <a:t>дуктуларне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пролиферације</a:t>
            </a:r>
            <a:r>
              <a:rPr lang="x-none" dirty="0">
                <a:latin typeface="Palatino Linotype" pitchFamily="18" charset="0"/>
              </a:rPr>
              <a:t>, запаљење се шири у јетрин </a:t>
            </a:r>
            <a:r>
              <a:rPr lang="x-none" dirty="0" err="1">
                <a:latin typeface="Palatino Linotype" pitchFamily="18" charset="0"/>
              </a:rPr>
              <a:t>паренхим</a:t>
            </a:r>
            <a:r>
              <a:rPr lang="x-none" dirty="0">
                <a:latin typeface="Palatino Linotype" pitchFamily="18" charset="0"/>
              </a:rPr>
              <a:t> са појавом </a:t>
            </a:r>
            <a:r>
              <a:rPr lang="x-none" dirty="0" err="1">
                <a:latin typeface="Palatino Linotype" pitchFamily="18" charset="0"/>
              </a:rPr>
              <a:t>билијарних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en-US" dirty="0">
                <a:latin typeface="Palatino Linotype" pitchFamily="18" charset="0"/>
              </a:rPr>
              <a:t>“</a:t>
            </a:r>
            <a:r>
              <a:rPr lang="x-none" dirty="0" err="1">
                <a:latin typeface="Palatino Linotype" pitchFamily="18" charset="0"/>
              </a:rPr>
              <a:t>piecemeal</a:t>
            </a:r>
            <a:r>
              <a:rPr lang="en-US" dirty="0">
                <a:latin typeface="Palatino Linotype" pitchFamily="18" charset="0"/>
              </a:rPr>
              <a:t>” 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некроза</a:t>
            </a:r>
            <a:r>
              <a:rPr lang="x-none" dirty="0">
                <a:latin typeface="Palatino Linotype" pitchFamily="18" charset="0"/>
              </a:rPr>
              <a:t>, односно </a:t>
            </a:r>
            <a:r>
              <a:rPr lang="en-US" dirty="0">
                <a:latin typeface="Palatino Linotype" pitchFamily="18" charset="0"/>
              </a:rPr>
              <a:t>“i</a:t>
            </a:r>
            <a:r>
              <a:rPr lang="x-none" dirty="0" err="1">
                <a:latin typeface="Palatino Linotype" pitchFamily="18" charset="0"/>
              </a:rPr>
              <a:t>nterface</a:t>
            </a:r>
            <a:r>
              <a:rPr lang="en-US" dirty="0">
                <a:latin typeface="Palatino Linotype" pitchFamily="18" charset="0"/>
              </a:rPr>
              <a:t>”</a:t>
            </a:r>
            <a:r>
              <a:rPr lang="x-none" dirty="0">
                <a:latin typeface="Palatino Linotype" pitchFamily="18" charset="0"/>
              </a:rPr>
              <a:t>хепатитиса</a:t>
            </a:r>
          </a:p>
        </p:txBody>
      </p:sp>
    </p:spTree>
    <p:extLst>
      <p:ext uri="{BB962C8B-B14F-4D97-AF65-F5344CB8AC3E}">
        <p14:creationId xmlns:p14="http://schemas.microsoft.com/office/powerpoint/2010/main" val="4121229714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144001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>
                <a:latin typeface="Palatino Linotype" pitchFamily="18" charset="0"/>
              </a:rPr>
              <a:t>СТАДИЈУМ III: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 err="1">
                <a:latin typeface="Palatino Linotype" pitchFamily="18" charset="0"/>
              </a:rPr>
              <a:t>Цикатризација</a:t>
            </a:r>
            <a:r>
              <a:rPr lang="x-none" b="1" dirty="0">
                <a:latin typeface="Palatino Linotype" pitchFamily="18" charset="0"/>
              </a:rPr>
              <a:t> и нестанак жучних путева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     Прогресија </a:t>
            </a:r>
            <a:r>
              <a:rPr lang="x-none" dirty="0" err="1">
                <a:latin typeface="Palatino Linotype" pitchFamily="18" charset="0"/>
              </a:rPr>
              <a:t>запаљенске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лезије</a:t>
            </a:r>
            <a:r>
              <a:rPr lang="x-none" dirty="0">
                <a:latin typeface="Palatino Linotype" pitchFamily="18" charset="0"/>
              </a:rPr>
              <a:t> са </a:t>
            </a:r>
            <a:r>
              <a:rPr lang="x-none" dirty="0" err="1">
                <a:latin typeface="Palatino Linotype" pitchFamily="18" charset="0"/>
              </a:rPr>
              <a:t>премоштавајућим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некрозама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r>
              <a:rPr lang="x-none" dirty="0">
                <a:latin typeface="Palatino Linotype" pitchFamily="18" charset="0"/>
              </a:rPr>
              <a:t> и  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     умножавањем везива, </a:t>
            </a:r>
            <a:r>
              <a:rPr lang="x-none" dirty="0" err="1">
                <a:latin typeface="Palatino Linotype" pitchFamily="18" charset="0"/>
              </a:rPr>
              <a:t>фиброзне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септе</a:t>
            </a:r>
            <a:r>
              <a:rPr lang="x-none" dirty="0">
                <a:latin typeface="Palatino Linotype" pitchFamily="18" charset="0"/>
              </a:rPr>
              <a:t> се шире и изван </a:t>
            </a:r>
            <a:r>
              <a:rPr lang="x-none" dirty="0" err="1">
                <a:latin typeface="Palatino Linotype" pitchFamily="18" charset="0"/>
              </a:rPr>
              <a:t>портних</a:t>
            </a:r>
            <a:r>
              <a:rPr lang="x-none" dirty="0">
                <a:latin typeface="Palatino Linotype" pitchFamily="18" charset="0"/>
              </a:rPr>
              <a:t> простора и   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     формирају широке </a:t>
            </a:r>
            <a:r>
              <a:rPr lang="x-none" dirty="0" err="1">
                <a:latin typeface="Palatino Linotype" pitchFamily="18" charset="0"/>
              </a:rPr>
              <a:t>хипоцелуларне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портно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портне</a:t>
            </a:r>
            <a:r>
              <a:rPr lang="x-none" dirty="0">
                <a:latin typeface="Palatino Linotype" pitchFamily="18" charset="0"/>
              </a:rPr>
              <a:t> мостове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>
                <a:latin typeface="Palatino Linotype" pitchFamily="18" charset="0"/>
              </a:rPr>
              <a:t>СТАДИЈУМ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b="1" dirty="0">
                <a:latin typeface="Palatino Linotype" pitchFamily="18" charset="0"/>
              </a:rPr>
              <a:t>IV</a:t>
            </a:r>
            <a:r>
              <a:rPr lang="x-none" dirty="0">
                <a:latin typeface="Palatino Linotype" pitchFamily="18" charset="0"/>
              </a:rPr>
              <a:t>:</a:t>
            </a:r>
            <a:br>
              <a:rPr lang="x-none" dirty="0">
                <a:latin typeface="Palatino Linotype" pitchFamily="18" charset="0"/>
              </a:rPr>
            </a:br>
            <a:r>
              <a:rPr lang="x-none" b="1" dirty="0">
                <a:latin typeface="Palatino Linotype" pitchFamily="18" charset="0"/>
              </a:rPr>
              <a:t>Цироза</a:t>
            </a:r>
            <a:r>
              <a:rPr lang="x-none" dirty="0">
                <a:latin typeface="Palatino Linotype" pitchFamily="18" charset="0"/>
              </a:rPr>
              <a:t> са </a:t>
            </a:r>
            <a:r>
              <a:rPr lang="x-none" dirty="0" err="1">
                <a:latin typeface="Palatino Linotype" pitchFamily="18" charset="0"/>
              </a:rPr>
              <a:t>фиброзним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септама</a:t>
            </a:r>
            <a:r>
              <a:rPr lang="x-none" dirty="0">
                <a:latin typeface="Palatino Linotype" pitchFamily="18" charset="0"/>
              </a:rPr>
              <a:t> и регенеративним </a:t>
            </a:r>
            <a:r>
              <a:rPr lang="x-none" dirty="0" err="1">
                <a:latin typeface="Palatino Linotype" pitchFamily="18" charset="0"/>
              </a:rPr>
              <a:t>нодусима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579910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200"/>
            <a:ext cx="9144001" cy="5450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 СЛИКА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90-95% жене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30-65 године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Није описана код деце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ПРЕСИМПТОМАТСКА БОЛЕСТ: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Студија у Великој Британији-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Позитивна AMHA и нормални ензими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Од 29 болесника, 27 је имало хистолошке промене компатибилне са PBC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Период од појаве позитивне AMHA до прве абнормалности лабораторијских тестова-6 година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75% болесника је добило симптоме PBC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80% повишене </a:t>
            </a:r>
            <a:r>
              <a:rPr lang="x-none" dirty="0" err="1">
                <a:latin typeface="Palatino Linotype" pitchFamily="18" charset="0"/>
              </a:rPr>
              <a:t>ензиме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728719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144000" cy="5035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>
                <a:latin typeface="Palatino Linotype" pitchFamily="18" charset="0"/>
              </a:rPr>
              <a:t>АСИМПТОМАТСКА БОЛЕСТ:</a:t>
            </a:r>
            <a:br>
              <a:rPr lang="x-none" b="1" dirty="0">
                <a:latin typeface="Palatino Linotype" pitchFamily="18" charset="0"/>
              </a:rPr>
            </a:br>
            <a:r>
              <a:rPr lang="x-none" dirty="0">
                <a:latin typeface="Palatino Linotype" pitchFamily="18" charset="0"/>
              </a:rPr>
              <a:t>Током обраде због </a:t>
            </a:r>
            <a:r>
              <a:rPr lang="x-none" dirty="0" err="1">
                <a:latin typeface="Palatino Linotype" pitchFamily="18" charset="0"/>
              </a:rPr>
              <a:t>хиперлипидемије</a:t>
            </a:r>
            <a:r>
              <a:rPr lang="x-none" dirty="0">
                <a:latin typeface="Palatino Linotype" pitchFamily="18" charset="0"/>
              </a:rPr>
              <a:t>, артритиса, </a:t>
            </a:r>
            <a:r>
              <a:rPr lang="x-none" dirty="0" err="1">
                <a:latin typeface="Palatino Linotype" pitchFamily="18" charset="0"/>
              </a:rPr>
              <a:t>sicca</a:t>
            </a:r>
            <a:r>
              <a:rPr lang="x-none" dirty="0">
                <a:latin typeface="Palatino Linotype" pitchFamily="18" charset="0"/>
              </a:rPr>
              <a:t> синдрома или повишене алкалне </a:t>
            </a:r>
            <a:r>
              <a:rPr lang="x-none" dirty="0" err="1">
                <a:latin typeface="Palatino Linotype" pitchFamily="18" charset="0"/>
              </a:rPr>
              <a:t>фосфатазе</a:t>
            </a:r>
            <a:r>
              <a:rPr lang="x-none" dirty="0">
                <a:latin typeface="Palatino Linotype" pitchFamily="18" charset="0"/>
              </a:rPr>
              <a:t> са позитивним AMHA и хистолошким променама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СИМПТОМАТСКА БОЛЕСТ: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Умор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Летаргија (нејасан, </a:t>
            </a:r>
            <a:r>
              <a:rPr lang="x-none" dirty="0" err="1">
                <a:latin typeface="Palatino Linotype" pitchFamily="18" charset="0"/>
              </a:rPr>
              <a:t>приписије</a:t>
            </a:r>
            <a:r>
              <a:rPr lang="x-none" dirty="0">
                <a:latin typeface="Palatino Linotype" pitchFamily="18" charset="0"/>
              </a:rPr>
              <a:t> се поремећају у </a:t>
            </a:r>
            <a:r>
              <a:rPr lang="x-none" dirty="0" err="1">
                <a:latin typeface="Palatino Linotype" pitchFamily="18" charset="0"/>
              </a:rPr>
              <a:t>неуротрансмисији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Пруритус</a:t>
            </a:r>
            <a:r>
              <a:rPr lang="x-none" dirty="0">
                <a:latin typeface="Palatino Linotype" pitchFamily="18" charset="0"/>
              </a:rPr>
              <a:t>-код половине болесника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Не прати активност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Најчешће трајно </a:t>
            </a:r>
            <a:r>
              <a:rPr lang="x-none" dirty="0" err="1">
                <a:latin typeface="Palatino Linotype" pitchFamily="18" charset="0"/>
              </a:rPr>
              <a:t>презистира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Најинтензивнији ноћу, код врућине са високом влагом, при ношењу уске, грубе одеће</a:t>
            </a:r>
          </a:p>
        </p:txBody>
      </p:sp>
    </p:spTree>
    <p:extLst>
      <p:ext uri="{BB962C8B-B14F-4D97-AF65-F5344CB8AC3E}">
        <p14:creationId xmlns:p14="http://schemas.microsoft.com/office/powerpoint/2010/main" val="3839581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x-none" sz="2800" b="1" dirty="0">
                <a:latin typeface="Palatino Linotype" pitchFamily="18" charset="0"/>
              </a:rPr>
              <a:t>Клиничка слика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154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Клиничка слика разнолика, најчешће се јављају симптоми болести јетре и </a:t>
            </a:r>
            <a:r>
              <a:rPr lang="x-none" sz="1800" dirty="0" err="1">
                <a:latin typeface="Palatino Linotype" pitchFamily="18" charset="0"/>
              </a:rPr>
              <a:t>неуропсихијатријски</a:t>
            </a:r>
            <a:r>
              <a:rPr lang="x-none" sz="1800" dirty="0">
                <a:latin typeface="Palatino Linotype" pitchFamily="18" charset="0"/>
              </a:rPr>
              <a:t> поремећаји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Код деце се најчешће јавља након пете године живота у </a:t>
            </a:r>
            <a:r>
              <a:rPr lang="x-none" sz="1800" dirty="0" err="1">
                <a:latin typeface="Palatino Linotype" pitchFamily="18" charset="0"/>
              </a:rPr>
              <a:t>хепатичком</a:t>
            </a:r>
            <a:r>
              <a:rPr lang="x-none" sz="1800" dirty="0">
                <a:latin typeface="Palatino Linotype" pitchFamily="18" charset="0"/>
              </a:rPr>
              <a:t> облику са минималном неуролошком </a:t>
            </a:r>
            <a:r>
              <a:rPr lang="x-none" sz="1800" dirty="0" err="1">
                <a:latin typeface="Palatino Linotype" pitchFamily="18" charset="0"/>
              </a:rPr>
              <a:t>симптоматологијом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После 20-те године живота јављају се неуролошки облици болести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Први знаци болести су </a:t>
            </a:r>
            <a:r>
              <a:rPr lang="x-none" sz="1800" dirty="0" err="1">
                <a:latin typeface="Palatino Linotype" pitchFamily="18" charset="0"/>
              </a:rPr>
              <a:t>неспецифични</a:t>
            </a:r>
            <a:r>
              <a:rPr lang="x-none" sz="1800" dirty="0">
                <a:latin typeface="Palatino Linotype" pitchFamily="18" charset="0"/>
              </a:rPr>
              <a:t> и зато се касно препознаје</a:t>
            </a:r>
          </a:p>
          <a:p>
            <a:endParaRPr lang="x-none" sz="2400" dirty="0"/>
          </a:p>
          <a:p>
            <a:pPr>
              <a:buNone/>
            </a:pPr>
            <a:r>
              <a:rPr lang="x-none" sz="2400" dirty="0"/>
              <a:t>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0578478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6426759" cy="4662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ДЕКОМПЕНЗОВАНА БОЛЕСТ ЈЕТРЕ: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Хепатоспленомегалија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Иктерус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Spider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nevusi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Губитак мишићне масе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Едеми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Варикозна</a:t>
            </a:r>
            <a:r>
              <a:rPr lang="x-none" dirty="0">
                <a:latin typeface="Palatino Linotype" pitchFamily="18" charset="0"/>
              </a:rPr>
              <a:t> крварења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Асцитес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Енцефалопатија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Ретко-</a:t>
            </a:r>
            <a:r>
              <a:rPr lang="x-none" dirty="0" err="1">
                <a:latin typeface="Palatino Linotype" pitchFamily="18" charset="0"/>
              </a:rPr>
              <a:t>Kayser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Fleischer</a:t>
            </a:r>
            <a:r>
              <a:rPr lang="x-none" dirty="0">
                <a:latin typeface="Palatino Linotype" pitchFamily="18" charset="0"/>
              </a:rPr>
              <a:t>-ов прстен услед ретенције бакра</a:t>
            </a:r>
          </a:p>
        </p:txBody>
      </p:sp>
    </p:spTree>
    <p:extLst>
      <p:ext uri="{BB962C8B-B14F-4D97-AF65-F5344CB8AC3E}">
        <p14:creationId xmlns:p14="http://schemas.microsoft.com/office/powerpoint/2010/main" val="3728672845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57200"/>
            <a:ext cx="8991601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КОМПЛИКАЦИЈЕ: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Портна</a:t>
            </a:r>
            <a:r>
              <a:rPr lang="x-none" dirty="0">
                <a:latin typeface="Palatino Linotype" pitchFamily="18" charset="0"/>
              </a:rPr>
              <a:t> хипертензија, </a:t>
            </a:r>
            <a:r>
              <a:rPr lang="x-none" dirty="0" err="1">
                <a:latin typeface="Palatino Linotype" pitchFamily="18" charset="0"/>
              </a:rPr>
              <a:t>варикозна</a:t>
            </a:r>
            <a:r>
              <a:rPr lang="x-none" dirty="0">
                <a:latin typeface="Palatino Linotype" pitchFamily="18" charset="0"/>
              </a:rPr>
              <a:t> крварења, </a:t>
            </a:r>
            <a:r>
              <a:rPr lang="x-none" dirty="0" err="1">
                <a:latin typeface="Palatino Linotype" pitchFamily="18" charset="0"/>
              </a:rPr>
              <a:t>асцитес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енцефалопатија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неспецифичне</a:t>
            </a:r>
            <a:r>
              <a:rPr lang="x-none" dirty="0">
                <a:latin typeface="Palatino Linotype" pitchFamily="18" charset="0"/>
              </a:rPr>
              <a:t> и последица су </a:t>
            </a:r>
            <a:r>
              <a:rPr lang="x-none" dirty="0" err="1">
                <a:latin typeface="Palatino Linotype" pitchFamily="18" charset="0"/>
              </a:rPr>
              <a:t>узнапредовале</a:t>
            </a:r>
            <a:r>
              <a:rPr lang="x-none" dirty="0">
                <a:latin typeface="Palatino Linotype" pitchFamily="18" charset="0"/>
              </a:rPr>
              <a:t> болести јетре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Компликације специфичне за </a:t>
            </a:r>
            <a:r>
              <a:rPr lang="x-none" b="1" dirty="0" err="1">
                <a:latin typeface="Palatino Linotype" pitchFamily="18" charset="0"/>
              </a:rPr>
              <a:t>холестазу</a:t>
            </a:r>
            <a:r>
              <a:rPr lang="x-none" b="1" dirty="0">
                <a:latin typeface="Palatino Linotype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БОЛЕСТИ КОСТИЈУ: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Остеопенија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Остеопороза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билирубин</a:t>
            </a:r>
            <a:r>
              <a:rPr lang="x-none" dirty="0">
                <a:latin typeface="Palatino Linotype" pitchFamily="18" charset="0"/>
              </a:rPr>
              <a:t> утиче на активност </a:t>
            </a:r>
            <a:r>
              <a:rPr lang="x-none" dirty="0" err="1">
                <a:latin typeface="Palatino Linotype" pitchFamily="18" charset="0"/>
              </a:rPr>
              <a:t>остеобласта</a:t>
            </a:r>
            <a:r>
              <a:rPr lang="x-none" dirty="0">
                <a:latin typeface="Palatino Linotype" pitchFamily="18" charset="0"/>
              </a:rPr>
              <a:t>,  присутан убрзан губитак кости као последица смањеног формирања, а не повећане разградње костију,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Примарно захваћене </a:t>
            </a:r>
            <a:r>
              <a:rPr lang="x-none" dirty="0" err="1">
                <a:latin typeface="Palatino Linotype" pitchFamily="18" charset="0"/>
              </a:rPr>
              <a:t>аксијалне</a:t>
            </a:r>
            <a:r>
              <a:rPr lang="x-none" dirty="0">
                <a:latin typeface="Palatino Linotype" pitchFamily="18" charset="0"/>
              </a:rPr>
              <a:t> кости, повећан ризик од спонтаних фрактура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Остеомалација</a:t>
            </a:r>
            <a:r>
              <a:rPr lang="x-none" dirty="0">
                <a:latin typeface="Palatino Linotype" pitchFamily="18" charset="0"/>
              </a:rPr>
              <a:t>-узроковане </a:t>
            </a:r>
            <a:r>
              <a:rPr lang="x-none" dirty="0" err="1">
                <a:latin typeface="Palatino Linotype" pitchFamily="18" charset="0"/>
              </a:rPr>
              <a:t>малапсорпцијом</a:t>
            </a:r>
            <a:r>
              <a:rPr lang="x-none" dirty="0">
                <a:latin typeface="Palatino Linotype" pitchFamily="18" charset="0"/>
              </a:rPr>
              <a:t> масти и тиме и витамина Д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104590114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400" y="0"/>
            <a:ext cx="89154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ПРУРИТУС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Узрок нејасан, услед акумулације жучних киселина у кожи</a:t>
            </a:r>
            <a:r>
              <a:rPr lang="en-US" dirty="0">
                <a:latin typeface="Palatino Linotype" pitchFamily="18" charset="0"/>
              </a:rPr>
              <a:t>?, </a:t>
            </a:r>
            <a:r>
              <a:rPr lang="x-none" dirty="0">
                <a:latin typeface="Palatino Linotype" pitchFamily="18" charset="0"/>
              </a:rPr>
              <a:t>узрокован </a:t>
            </a:r>
            <a:r>
              <a:rPr lang="x-none" dirty="0" err="1">
                <a:latin typeface="Palatino Linotype" pitchFamily="18" charset="0"/>
              </a:rPr>
              <a:t>ендогеним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опоидима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ДЕФИЦИТ ВИТАМИНА РАСТВОРЉИВИХ У МАСТИМА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Дефицит витамина А-у 20% болесника, клинички ноћно слепило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Дефицит витамина Д-</a:t>
            </a:r>
            <a:r>
              <a:rPr lang="x-none" dirty="0" err="1">
                <a:latin typeface="Palatino Linotype" pitchFamily="18" charset="0"/>
              </a:rPr>
              <a:t>остеопенија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Дефицит витамина Е-ретко, неуропатија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Дефицит витамина К-</a:t>
            </a:r>
            <a:r>
              <a:rPr lang="x-none" dirty="0" err="1">
                <a:latin typeface="Palatino Linotype" pitchFamily="18" charset="0"/>
              </a:rPr>
              <a:t>хипопротромбинемија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ХИПЕРХОЛЕСТЕРОЛЕМИЈА И ХИПЕРЛИПИДЕМИЈА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Код 85% болесника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Ксантоми</a:t>
            </a:r>
            <a:r>
              <a:rPr lang="x-none" dirty="0">
                <a:latin typeface="Palatino Linotype" pitchFamily="18" charset="0"/>
              </a:rPr>
              <a:t> код болесника са трајним повишењем </a:t>
            </a:r>
            <a:r>
              <a:rPr lang="x-none" dirty="0" err="1">
                <a:latin typeface="Palatino Linotype" pitchFamily="18" charset="0"/>
              </a:rPr>
              <a:t>холестерола</a:t>
            </a:r>
            <a:r>
              <a:rPr lang="x-none" dirty="0">
                <a:latin typeface="Palatino Linotype" pitchFamily="18" charset="0"/>
              </a:rPr>
              <a:t> изнад 15,5 </a:t>
            </a:r>
            <a:r>
              <a:rPr lang="x-none" dirty="0" err="1">
                <a:latin typeface="Palatino Linotype" pitchFamily="18" charset="0"/>
              </a:rPr>
              <a:t>mmol</a:t>
            </a:r>
            <a:r>
              <a:rPr lang="x-none" dirty="0">
                <a:latin typeface="Palatino Linotype" pitchFamily="18" charset="0"/>
              </a:rPr>
              <a:t>/l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Планарни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ксантоми-ксанеталазме</a:t>
            </a:r>
            <a:r>
              <a:rPr lang="x-none" dirty="0">
                <a:latin typeface="Palatino Linotype" pitchFamily="18" charset="0"/>
              </a:rPr>
              <a:t> око очију, на шакама и на стопалима, испод дојки, на врату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Туберозни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ксантоми</a:t>
            </a:r>
            <a:r>
              <a:rPr lang="x-none" dirty="0">
                <a:latin typeface="Palatino Linotype" pitchFamily="18" charset="0"/>
              </a:rPr>
              <a:t>-код болесника са дуготрајном </a:t>
            </a:r>
            <a:r>
              <a:rPr lang="x-none" dirty="0" err="1">
                <a:latin typeface="Palatino Linotype" pitchFamily="18" charset="0"/>
              </a:rPr>
              <a:t>хиперлипидемијом</a:t>
            </a:r>
            <a:r>
              <a:rPr lang="x-none" dirty="0">
                <a:latin typeface="Palatino Linotype" pitchFamily="18" charset="0"/>
              </a:rPr>
              <a:t>, на </a:t>
            </a:r>
            <a:r>
              <a:rPr lang="x-none" dirty="0" err="1">
                <a:latin typeface="Palatino Linotype" pitchFamily="18" charset="0"/>
              </a:rPr>
              <a:t>екстензорним</a:t>
            </a:r>
            <a:r>
              <a:rPr lang="x-none" dirty="0">
                <a:latin typeface="Palatino Linotype" pitchFamily="18" charset="0"/>
              </a:rPr>
              <a:t> странама лаката, колена и Ахилових тетива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911612506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" y="0"/>
            <a:ext cx="9067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СТЕАТОРЕЈА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Услед смањеног излучивања жучних киселина у црево са недовољном цревном </a:t>
            </a:r>
            <a:r>
              <a:rPr lang="x-none" dirty="0" err="1">
                <a:latin typeface="Palatino Linotype" pitchFamily="18" charset="0"/>
              </a:rPr>
              <a:t>мицеларном</a:t>
            </a:r>
            <a:r>
              <a:rPr lang="x-none" dirty="0">
                <a:latin typeface="Palatino Linotype" pitchFamily="18" charset="0"/>
              </a:rPr>
              <a:t> концетрацијом жучних 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      киселина</a:t>
            </a:r>
          </a:p>
          <a:p>
            <a:endParaRPr lang="x-none" dirty="0"/>
          </a:p>
          <a:p>
            <a:endParaRPr lang="x-none" dirty="0"/>
          </a:p>
          <a:p>
            <a:r>
              <a:rPr lang="x-none" b="1" dirty="0">
                <a:latin typeface="Palatino Linotype" pitchFamily="18" charset="0"/>
              </a:rPr>
              <a:t>УДРУЖЕНЕ БОЛЕСТИ</a:t>
            </a:r>
          </a:p>
          <a:p>
            <a:endParaRPr lang="x-none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56885"/>
              </p:ext>
            </p:extLst>
          </p:nvPr>
        </p:nvGraphicFramePr>
        <p:xfrm>
          <a:off x="4762500" y="1026160"/>
          <a:ext cx="4343400" cy="583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Болести удружене са PBC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Sicca</a:t>
                      </a:r>
                      <a:r>
                        <a:rPr lang="x-none" dirty="0">
                          <a:latin typeface="Palatino Linotype" pitchFamily="18" charset="0"/>
                        </a:rPr>
                        <a:t> синдром до 80%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Алтралгија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Болести штитњаче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Raynaudov</a:t>
                      </a:r>
                      <a:r>
                        <a:rPr lang="x-none" dirty="0">
                          <a:latin typeface="Palatino Linotype" pitchFamily="18" charset="0"/>
                        </a:rPr>
                        <a:t> синдром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Склеродактилија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Фиброзирајући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алвеолитис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Addisonova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болест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Гломерулонефритис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Ренална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тубуларна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ацидоза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до 50%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Витилиго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Тромбоцитопенијска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пурпура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Хипетрофична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плућна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остеоартропатија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SLE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Myasthenia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gravis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602719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25400"/>
            <a:ext cx="90678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ДИЈАГНОЗА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ЛАБОРАТОРИЈСКИ ТЕСТОВИ</a:t>
            </a:r>
            <a:br>
              <a:rPr lang="x-none" b="1" dirty="0">
                <a:latin typeface="Palatino Linotype" pitchFamily="18" charset="0"/>
              </a:rPr>
            </a:br>
            <a:r>
              <a:rPr lang="x-none" b="1" dirty="0">
                <a:latin typeface="Palatino Linotype" pitchFamily="18" charset="0"/>
              </a:rPr>
              <a:t>БИОХЕМИЈСКИ И ХЕМАТОЛОШКИ ТЕСТОВИ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↑ALP-у високим концетрацијама већ у раним стадијумима болести, у даљем току болести осцилира унутар 20% од платоа вредности, нема </a:t>
            </a:r>
            <a:r>
              <a:rPr lang="x-none" dirty="0" err="1">
                <a:latin typeface="Palatino Linotype" pitchFamily="18" charset="0"/>
              </a:rPr>
              <a:t>прогностички</a:t>
            </a:r>
            <a:r>
              <a:rPr lang="x-none" dirty="0">
                <a:latin typeface="Palatino Linotype" pitchFamily="18" charset="0"/>
              </a:rPr>
              <a:t> значај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↑GGT-прати повишење алкалне </a:t>
            </a:r>
            <a:r>
              <a:rPr lang="x-none" dirty="0" err="1">
                <a:latin typeface="Palatino Linotype" pitchFamily="18" charset="0"/>
              </a:rPr>
              <a:t>фосфатазе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Аминотрансферазе</a:t>
            </a:r>
            <a:r>
              <a:rPr lang="x-none" dirty="0">
                <a:latin typeface="Palatino Linotype" pitchFamily="18" charset="0"/>
              </a:rPr>
              <a:t>-умерено повишене, ретко више од 5 пута од нормале, имају тенденцију </a:t>
            </a:r>
            <a:r>
              <a:rPr lang="x-none" dirty="0" err="1">
                <a:latin typeface="Palatino Linotype" pitchFamily="18" charset="0"/>
              </a:rPr>
              <a:t>флуктуације</a:t>
            </a:r>
            <a:r>
              <a:rPr lang="x-none" dirty="0">
                <a:latin typeface="Palatino Linotype" pitchFamily="18" charset="0"/>
              </a:rPr>
              <a:t> унутар релативно уског распона и немају </a:t>
            </a:r>
            <a:r>
              <a:rPr lang="x-none" dirty="0" err="1">
                <a:latin typeface="Palatino Linotype" pitchFamily="18" charset="0"/>
              </a:rPr>
              <a:t>прогностички</a:t>
            </a:r>
            <a:r>
              <a:rPr lang="x-none" dirty="0">
                <a:latin typeface="Palatino Linotype" pitchFamily="18" charset="0"/>
              </a:rPr>
              <a:t> значај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Пораст </a:t>
            </a:r>
            <a:r>
              <a:rPr lang="x-none" dirty="0" err="1">
                <a:latin typeface="Palatino Linotype" pitchFamily="18" charset="0"/>
              </a:rPr>
              <a:t>билирубина</a:t>
            </a:r>
            <a:r>
              <a:rPr lang="x-none" dirty="0">
                <a:latin typeface="Palatino Linotype" pitchFamily="18" charset="0"/>
              </a:rPr>
              <a:t>-прогресија болести и лош </a:t>
            </a:r>
            <a:r>
              <a:rPr lang="x-none" dirty="0" err="1">
                <a:latin typeface="Palatino Linotype" pitchFamily="18" charset="0"/>
              </a:rPr>
              <a:t>прогностички</a:t>
            </a:r>
            <a:r>
              <a:rPr lang="x-none" dirty="0">
                <a:latin typeface="Palatino Linotype" pitchFamily="18" charset="0"/>
              </a:rPr>
              <a:t> знак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Хиперхолестеролемија</a:t>
            </a:r>
            <a:r>
              <a:rPr lang="x-none" dirty="0">
                <a:latin typeface="Palatino Linotype" pitchFamily="18" charset="0"/>
              </a:rPr>
              <a:t>-у више од 50% болесника, у раним стадијумима болести благо повишење LDL и VLDL,  уз изразито повећање HDL, код </a:t>
            </a:r>
            <a:r>
              <a:rPr lang="x-none" dirty="0" err="1">
                <a:latin typeface="Palatino Linotype" pitchFamily="18" charset="0"/>
              </a:rPr>
              <a:t>узнапредовале</a:t>
            </a:r>
            <a:r>
              <a:rPr lang="x-none" dirty="0">
                <a:latin typeface="Palatino Linotype" pitchFamily="18" charset="0"/>
              </a:rPr>
              <a:t> болести знатно повишење LDL уз снижење HDL и повишен </a:t>
            </a:r>
            <a:r>
              <a:rPr lang="x-none" dirty="0" err="1">
                <a:latin typeface="Palatino Linotype" pitchFamily="18" charset="0"/>
              </a:rPr>
              <a:t>липопротеин</a:t>
            </a:r>
            <a:r>
              <a:rPr lang="x-none" dirty="0">
                <a:latin typeface="Palatino Linotype" pitchFamily="18" charset="0"/>
              </a:rPr>
              <a:t> x који налазимо у стањима хроничне </a:t>
            </a:r>
            <a:r>
              <a:rPr lang="x-none" dirty="0" err="1">
                <a:latin typeface="Palatino Linotype" pitchFamily="18" charset="0"/>
              </a:rPr>
              <a:t>холестазе</a:t>
            </a:r>
            <a:r>
              <a:rPr lang="x-none" dirty="0">
                <a:latin typeface="Palatino Linotype" pitchFamily="18" charset="0"/>
              </a:rPr>
              <a:t> (инхибиција активности </a:t>
            </a:r>
            <a:r>
              <a:rPr lang="x-none" dirty="0" err="1">
                <a:latin typeface="Palatino Linotype" pitchFamily="18" charset="0"/>
              </a:rPr>
              <a:t>хепатичне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липазе</a:t>
            </a:r>
            <a:r>
              <a:rPr lang="x-none" dirty="0">
                <a:latin typeface="Palatino Linotype" pitchFamily="18" charset="0"/>
              </a:rPr>
              <a:t> и смањена </a:t>
            </a:r>
            <a:r>
              <a:rPr lang="x-none" dirty="0" err="1">
                <a:latin typeface="Palatino Linotype" pitchFamily="18" charset="0"/>
              </a:rPr>
              <a:t>естерификација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холестерола</a:t>
            </a:r>
            <a:r>
              <a:rPr lang="x-none" dirty="0">
                <a:latin typeface="Palatino Linotype" pitchFamily="18" charset="0"/>
              </a:rPr>
              <a:t>) </a:t>
            </a:r>
          </a:p>
          <a:p>
            <a:pPr marL="285750" indent="-285750">
              <a:buFont typeface="Wingdings" pitchFamily="2" charset="2"/>
              <a:buChar char="v"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99168348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8392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↑церулоплазмина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↑SE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KKS-bo, у </a:t>
            </a:r>
            <a:r>
              <a:rPr lang="x-none" dirty="0" err="1">
                <a:latin typeface="Palatino Linotype" pitchFamily="18" charset="0"/>
              </a:rPr>
              <a:t>узнапредовалој</a:t>
            </a:r>
            <a:r>
              <a:rPr lang="x-none" dirty="0">
                <a:latin typeface="Palatino Linotype" pitchFamily="18" charset="0"/>
              </a:rPr>
              <a:t> болести </a:t>
            </a:r>
            <a:r>
              <a:rPr lang="x-none" dirty="0" err="1">
                <a:latin typeface="Palatino Linotype" pitchFamily="18" charset="0"/>
              </a:rPr>
              <a:t>макроцитоза</a:t>
            </a:r>
            <a:r>
              <a:rPr lang="x-none" dirty="0">
                <a:latin typeface="Palatino Linotype" pitchFamily="18" charset="0"/>
              </a:rPr>
              <a:t>, нејасна анемија, појачана </a:t>
            </a:r>
            <a:r>
              <a:rPr lang="x-none" dirty="0" err="1">
                <a:latin typeface="Palatino Linotype" pitchFamily="18" charset="0"/>
              </a:rPr>
              <a:t>фрагилност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еритроцита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Анемија, </a:t>
            </a:r>
            <a:r>
              <a:rPr lang="x-none" dirty="0" err="1">
                <a:latin typeface="Palatino Linotype" pitchFamily="18" charset="0"/>
              </a:rPr>
              <a:t>леукопенија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тромбоцитопенија</a:t>
            </a:r>
            <a:r>
              <a:rPr lang="x-none" dirty="0">
                <a:latin typeface="Palatino Linotype" pitchFamily="18" charset="0"/>
              </a:rPr>
              <a:t>-у каснијим стадијумима болести-</a:t>
            </a:r>
            <a:r>
              <a:rPr lang="x-none" dirty="0" err="1">
                <a:latin typeface="Palatino Linotype" pitchFamily="18" charset="0"/>
              </a:rPr>
              <a:t>хиперспленизам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ИМУНОЛОШКИ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b="1" dirty="0">
                <a:latin typeface="Palatino Linotype" pitchFamily="18" charset="0"/>
              </a:rPr>
              <a:t>ПОРЕМЕЋАЈИ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Хипергамаглобулинемија</a:t>
            </a:r>
            <a:r>
              <a:rPr lang="x-none" dirty="0">
                <a:latin typeface="Palatino Linotype" pitchFamily="18" charset="0"/>
              </a:rPr>
              <a:t> и појава </a:t>
            </a:r>
            <a:r>
              <a:rPr lang="x-none" dirty="0" err="1">
                <a:latin typeface="Palatino Linotype" pitchFamily="18" charset="0"/>
              </a:rPr>
              <a:t>аутоантитела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↑</a:t>
            </a:r>
            <a:r>
              <a:rPr lang="x-none" dirty="0" err="1">
                <a:latin typeface="Palatino Linotype" pitchFamily="18" charset="0"/>
              </a:rPr>
              <a:t>IgM</a:t>
            </a:r>
            <a:r>
              <a:rPr lang="x-none" dirty="0">
                <a:latin typeface="Palatino Linotype" pitchFamily="18" charset="0"/>
              </a:rPr>
              <a:t>, а у мањој мери ↑ </a:t>
            </a:r>
            <a:r>
              <a:rPr lang="x-none" dirty="0" err="1">
                <a:latin typeface="Palatino Linotype" pitchFamily="18" charset="0"/>
              </a:rPr>
              <a:t>IgG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↑ циркулишућих имунокомплекса који корелирају са </a:t>
            </a:r>
            <a:r>
              <a:rPr lang="x-none" dirty="0" err="1">
                <a:latin typeface="Palatino Linotype" pitchFamily="18" charset="0"/>
              </a:rPr>
              <a:t>артралгијама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АУТОАНТИТЕЛА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>
                <a:latin typeface="Palatino Linotype" pitchFamily="18" charset="0"/>
              </a:rPr>
              <a:t>Специфична-</a:t>
            </a:r>
            <a:r>
              <a:rPr lang="x-none" b="1" dirty="0" err="1">
                <a:latin typeface="Palatino Linotype" pitchFamily="18" charset="0"/>
              </a:rPr>
              <a:t>антимитохондријална</a:t>
            </a:r>
            <a:r>
              <a:rPr lang="x-none" b="1" dirty="0">
                <a:latin typeface="Palatino Linotype" pitchFamily="18" charset="0"/>
              </a:rPr>
              <a:t> антитела (AMHA) </a:t>
            </a:r>
            <a:r>
              <a:rPr lang="x-none" dirty="0">
                <a:latin typeface="Palatino Linotype" pitchFamily="18" charset="0"/>
              </a:rPr>
              <a:t>и специфична </a:t>
            </a:r>
            <a:r>
              <a:rPr lang="x-none" dirty="0" err="1">
                <a:latin typeface="Palatino Linotype" pitchFamily="18" charset="0"/>
              </a:rPr>
              <a:t>антинуклеарна</a:t>
            </a:r>
            <a:r>
              <a:rPr lang="x-none" dirty="0">
                <a:latin typeface="Palatino Linotype" pitchFamily="18" charset="0"/>
              </a:rPr>
              <a:t> антитела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AMHA-позитивна у више од 95% болесника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Имунолошки маркер PBC, али њихова улога у </a:t>
            </a:r>
            <a:r>
              <a:rPr lang="x-none" dirty="0" err="1">
                <a:latin typeface="Palatino Linotype" pitchFamily="18" charset="0"/>
              </a:rPr>
              <a:t>патогенези</a:t>
            </a:r>
            <a:r>
              <a:rPr lang="x-none" dirty="0">
                <a:latin typeface="Palatino Linotype" pitchFamily="18" charset="0"/>
              </a:rPr>
              <a:t> је нејасна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Титар</a:t>
            </a:r>
            <a:r>
              <a:rPr lang="x-none" dirty="0">
                <a:latin typeface="Palatino Linotype" pitchFamily="18" charset="0"/>
              </a:rPr>
              <a:t> AMHA не корелира са тежином и током болести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82548460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" y="152400"/>
            <a:ext cx="9131299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Мали број болесника трајно </a:t>
            </a:r>
            <a:r>
              <a:rPr lang="x-none" b="1" dirty="0">
                <a:latin typeface="Palatino Linotype" pitchFamily="18" charset="0"/>
              </a:rPr>
              <a:t>негативан-</a:t>
            </a:r>
            <a:r>
              <a:rPr lang="x-none" b="1" dirty="0" err="1">
                <a:latin typeface="Palatino Linotype" pitchFamily="18" charset="0"/>
              </a:rPr>
              <a:t>аутоимунски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холангитис</a:t>
            </a:r>
            <a:r>
              <a:rPr lang="x-none" dirty="0">
                <a:latin typeface="Palatino Linotype" pitchFamily="18" charset="0"/>
              </a:rPr>
              <a:t>, варијанта PBC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БИОПСИЈА ЈЕТРЕ И ХИСТОЛОШКИ НАЛАЗ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Проблематика…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Хистолоше</a:t>
            </a:r>
            <a:r>
              <a:rPr lang="x-none" dirty="0">
                <a:latin typeface="Palatino Linotype" pitchFamily="18" charset="0"/>
              </a:rPr>
              <a:t> промене, нарочито у првом стадијуму, </a:t>
            </a:r>
            <a:r>
              <a:rPr lang="x-none" dirty="0" err="1">
                <a:latin typeface="Palatino Linotype" pitchFamily="18" charset="0"/>
              </a:rPr>
              <a:t>фокалне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Истовремено у јетри може постојати више стадијума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Истовремена биопсија оба режња јетре (</a:t>
            </a:r>
            <a:r>
              <a:rPr lang="x-none" dirty="0" err="1">
                <a:latin typeface="Palatino Linotype" pitchFamily="18" charset="0"/>
              </a:rPr>
              <a:t>double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stick</a:t>
            </a:r>
            <a:r>
              <a:rPr lang="x-none" dirty="0">
                <a:latin typeface="Palatino Linotype" pitchFamily="18" charset="0"/>
              </a:rPr>
              <a:t> метода)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Ако постоји више стадијума болести, болест се класификују према највишем стадијуму болести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РАДИОЛОШКЕ ПЕТРАГЕ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ЕРЦП-</a:t>
            </a:r>
            <a:r>
              <a:rPr lang="x-none" dirty="0" err="1">
                <a:latin typeface="Palatino Linotype" pitchFamily="18" charset="0"/>
              </a:rPr>
              <a:t>диф.дг</a:t>
            </a:r>
            <a:r>
              <a:rPr lang="x-none" dirty="0">
                <a:latin typeface="Palatino Linotype" pitchFamily="18" charset="0"/>
              </a:rPr>
              <a:t>. примарни </a:t>
            </a:r>
            <a:r>
              <a:rPr lang="x-none" dirty="0" err="1">
                <a:latin typeface="Palatino Linotype" pitchFamily="18" charset="0"/>
              </a:rPr>
              <a:t>склерозирајући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холангитис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Ултрасонорафија</a:t>
            </a:r>
            <a:r>
              <a:rPr lang="x-none" dirty="0">
                <a:latin typeface="Palatino Linotype" pitchFamily="18" charset="0"/>
              </a:rPr>
              <a:t> са </a:t>
            </a:r>
            <a:r>
              <a:rPr lang="x-none" dirty="0" err="1">
                <a:latin typeface="Palatino Linotype" pitchFamily="18" charset="0"/>
              </a:rPr>
              <a:t>доплером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контрасни</a:t>
            </a:r>
            <a:r>
              <a:rPr lang="x-none" dirty="0">
                <a:latin typeface="Palatino Linotype" pitchFamily="18" charset="0"/>
              </a:rPr>
              <a:t> CTи MR у </a:t>
            </a:r>
            <a:r>
              <a:rPr lang="x-none" dirty="0" err="1">
                <a:latin typeface="Palatino Linotype" pitchFamily="18" charset="0"/>
              </a:rPr>
              <a:t>детекцији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портне</a:t>
            </a:r>
            <a:r>
              <a:rPr lang="x-none" dirty="0">
                <a:latin typeface="Palatino Linotype" pitchFamily="18" charset="0"/>
              </a:rPr>
              <a:t> хипертензије</a:t>
            </a:r>
          </a:p>
        </p:txBody>
      </p:sp>
    </p:spTree>
    <p:extLst>
      <p:ext uri="{BB962C8B-B14F-4D97-AF65-F5344CB8AC3E}">
        <p14:creationId xmlns:p14="http://schemas.microsoft.com/office/powerpoint/2010/main" val="3803744670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57200"/>
            <a:ext cx="8915400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dirty="0">
                <a:latin typeface="Palatino Linotype" pitchFamily="18" charset="0"/>
              </a:rPr>
              <a:t>Терапија хроничне </a:t>
            </a:r>
            <a:r>
              <a:rPr lang="x-none" dirty="0" err="1">
                <a:latin typeface="Palatino Linotype" pitchFamily="18" charset="0"/>
              </a:rPr>
              <a:t>холестазе</a:t>
            </a:r>
            <a:endParaRPr lang="x-none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dirty="0">
                <a:latin typeface="Palatino Linotype" pitchFamily="18" charset="0"/>
              </a:rPr>
              <a:t>Специфична терапија саме болести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Лечење компликација хроничне </a:t>
            </a:r>
            <a:r>
              <a:rPr lang="x-none" b="1" dirty="0" err="1">
                <a:latin typeface="Palatino Linotype" pitchFamily="18" charset="0"/>
              </a:rPr>
              <a:t>холестазе</a:t>
            </a: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 err="1">
                <a:latin typeface="Palatino Linotype" pitchFamily="18" charset="0"/>
              </a:rPr>
              <a:t>Пруритус</a:t>
            </a: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Благи-топле купке, креме које влаже кожу, </a:t>
            </a:r>
            <a:r>
              <a:rPr lang="x-none" dirty="0" err="1">
                <a:latin typeface="Palatino Linotype" pitchFamily="18" charset="0"/>
              </a:rPr>
              <a:t>анхихистаминици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Тежи-</a:t>
            </a:r>
            <a:r>
              <a:rPr lang="x-none" dirty="0" err="1">
                <a:latin typeface="Palatino Linotype" pitchFamily="18" charset="0"/>
              </a:rPr>
              <a:t>холестирамин</a:t>
            </a:r>
            <a:r>
              <a:rPr lang="x-none" dirty="0">
                <a:latin typeface="Palatino Linotype" pitchFamily="18" charset="0"/>
              </a:rPr>
              <a:t> у дози од 4 грама једном на дан до дозе од 24 грама у подељеним дозама уз оброке, </a:t>
            </a:r>
            <a:r>
              <a:rPr lang="x-none" dirty="0" err="1">
                <a:latin typeface="Palatino Linotype" pitchFamily="18" charset="0"/>
              </a:rPr>
              <a:t>урсодеоксихолна</a:t>
            </a:r>
            <a:r>
              <a:rPr lang="x-none" dirty="0">
                <a:latin typeface="Palatino Linotype" pitchFamily="18" charset="0"/>
              </a:rPr>
              <a:t> киселина, </a:t>
            </a:r>
            <a:r>
              <a:rPr lang="x-none" dirty="0" err="1">
                <a:latin typeface="Palatino Linotype" pitchFamily="18" charset="0"/>
              </a:rPr>
              <a:t>фенобарбитал</a:t>
            </a:r>
            <a:r>
              <a:rPr lang="x-none" dirty="0">
                <a:latin typeface="Palatino Linotype" pitchFamily="18" charset="0"/>
              </a:rPr>
              <a:t> (60-90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/дан), </a:t>
            </a:r>
            <a:r>
              <a:rPr lang="x-none" dirty="0" err="1">
                <a:latin typeface="Palatino Linotype" pitchFamily="18" charset="0"/>
              </a:rPr>
              <a:t>рифампицин</a:t>
            </a:r>
            <a:r>
              <a:rPr lang="x-none" dirty="0">
                <a:latin typeface="Palatino Linotype" pitchFamily="18" charset="0"/>
              </a:rPr>
              <a:t> (300-600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/дан) као индуктор </a:t>
            </a:r>
            <a:r>
              <a:rPr lang="x-none" dirty="0" err="1">
                <a:latin typeface="Palatino Linotype" pitchFamily="18" charset="0"/>
              </a:rPr>
              <a:t>микросомалних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ензима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циметидин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преднизон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фототерапија</a:t>
            </a:r>
            <a:r>
              <a:rPr lang="x-none" dirty="0">
                <a:latin typeface="Palatino Linotype" pitchFamily="18" charset="0"/>
              </a:rPr>
              <a:t> са </a:t>
            </a:r>
            <a:r>
              <a:rPr lang="x-none" dirty="0" err="1">
                <a:latin typeface="Palatino Linotype" pitchFamily="18" charset="0"/>
              </a:rPr>
              <a:t>ултраљубичастим</a:t>
            </a:r>
            <a:r>
              <a:rPr lang="x-none" dirty="0">
                <a:latin typeface="Palatino Linotype" pitchFamily="18" charset="0"/>
              </a:rPr>
              <a:t> зрацима, </a:t>
            </a:r>
            <a:r>
              <a:rPr lang="x-none" dirty="0" err="1">
                <a:latin typeface="Palatino Linotype" pitchFamily="18" charset="0"/>
              </a:rPr>
              <a:t>налоксон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налмефен</a:t>
            </a:r>
            <a:r>
              <a:rPr lang="x-none" dirty="0">
                <a:latin typeface="Palatino Linotype" pitchFamily="18" charset="0"/>
              </a:rPr>
              <a:t> (антагонисти </a:t>
            </a:r>
            <a:r>
              <a:rPr lang="x-none" dirty="0" err="1">
                <a:latin typeface="Palatino Linotype" pitchFamily="18" charset="0"/>
              </a:rPr>
              <a:t>опоида</a:t>
            </a:r>
            <a:r>
              <a:rPr lang="x-none" dirty="0">
                <a:latin typeface="Palatino Linotype" pitchFamily="18" charset="0"/>
              </a:rPr>
              <a:t>), код </a:t>
            </a:r>
            <a:r>
              <a:rPr lang="x-none" dirty="0" err="1">
                <a:latin typeface="Palatino Linotype" pitchFamily="18" charset="0"/>
              </a:rPr>
              <a:t>интрактабилног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приритуса</a:t>
            </a:r>
            <a:r>
              <a:rPr lang="x-none" dirty="0">
                <a:latin typeface="Palatino Linotype" pitchFamily="18" charset="0"/>
              </a:rPr>
              <a:t> некада </a:t>
            </a:r>
            <a:r>
              <a:rPr lang="x-none" dirty="0" err="1">
                <a:latin typeface="Palatino Linotype" pitchFamily="18" charset="0"/>
              </a:rPr>
              <a:t>плазмафереза</a:t>
            </a:r>
            <a:endParaRPr lang="x-none" dirty="0">
              <a:latin typeface="Palatino Linotype" pitchFamily="18" charset="0"/>
            </a:endParaRPr>
          </a:p>
          <a:p>
            <a:r>
              <a:rPr lang="x-none" dirty="0"/>
              <a:t> 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93248727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0"/>
            <a:ext cx="914399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ХЕПАТИЧНА ОСТЕОДИСТРОФИЈА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Ниједна терапија се није показала ефикасном код </a:t>
            </a:r>
            <a:r>
              <a:rPr lang="x-none" dirty="0" err="1">
                <a:latin typeface="Palatino Linotype" pitchFamily="18" charset="0"/>
              </a:rPr>
              <a:t>остеопорозе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Надонада</a:t>
            </a:r>
            <a:r>
              <a:rPr lang="x-none" dirty="0">
                <a:latin typeface="Palatino Linotype" pitchFamily="18" charset="0"/>
              </a:rPr>
              <a:t> витамина Д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Флуориди-убрзавају формирање костију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Калцитонин</a:t>
            </a:r>
            <a:r>
              <a:rPr lang="x-none" dirty="0">
                <a:latin typeface="Palatino Linotype" pitchFamily="18" charset="0"/>
              </a:rPr>
              <a:t>-инхибира </a:t>
            </a:r>
            <a:r>
              <a:rPr lang="x-none" dirty="0" err="1">
                <a:latin typeface="Palatino Linotype" pitchFamily="18" charset="0"/>
              </a:rPr>
              <a:t>ресорпцју</a:t>
            </a:r>
            <a:r>
              <a:rPr lang="x-none" dirty="0">
                <a:latin typeface="Palatino Linotype" pitchFamily="18" charset="0"/>
              </a:rPr>
              <a:t> костију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Естреогене</a:t>
            </a:r>
            <a:r>
              <a:rPr lang="x-none" dirty="0">
                <a:latin typeface="Palatino Linotype" pitchFamily="18" charset="0"/>
              </a:rPr>
              <a:t>-код </a:t>
            </a:r>
            <a:r>
              <a:rPr lang="x-none" dirty="0" err="1">
                <a:latin typeface="Palatino Linotype" pitchFamily="18" charset="0"/>
              </a:rPr>
              <a:t>постменопаузне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остеопорозе</a:t>
            </a:r>
            <a:r>
              <a:rPr lang="x-none" dirty="0">
                <a:latin typeface="Palatino Linotype" pitchFamily="18" charset="0"/>
              </a:rPr>
              <a:t> избегавати због </a:t>
            </a:r>
            <a:r>
              <a:rPr lang="x-none" dirty="0" err="1">
                <a:latin typeface="Palatino Linotype" pitchFamily="18" charset="0"/>
              </a:rPr>
              <a:t>холестатског</a:t>
            </a:r>
            <a:r>
              <a:rPr lang="x-none" dirty="0">
                <a:latin typeface="Palatino Linotype" pitchFamily="18" charset="0"/>
              </a:rPr>
              <a:t> ефекта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Бифосфонати</a:t>
            </a:r>
            <a:r>
              <a:rPr lang="x-none" dirty="0">
                <a:latin typeface="Palatino Linotype" pitchFamily="18" charset="0"/>
              </a:rPr>
              <a:t> попут </a:t>
            </a:r>
            <a:r>
              <a:rPr lang="x-none" dirty="0" err="1">
                <a:latin typeface="Palatino Linotype" pitchFamily="18" charset="0"/>
              </a:rPr>
              <a:t>аледроната</a:t>
            </a:r>
            <a:r>
              <a:rPr lang="x-none" dirty="0">
                <a:latin typeface="Palatino Linotype" pitchFamily="18" charset="0"/>
              </a:rPr>
              <a:t>-нису адекватно тестирани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МАЛАПСОРЦИЈА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Смањити унос масти храном и давати </a:t>
            </a:r>
            <a:r>
              <a:rPr lang="x-none" dirty="0" err="1">
                <a:latin typeface="Palatino Linotype" pitchFamily="18" charset="0"/>
              </a:rPr>
              <a:t>триглицериде</a:t>
            </a:r>
            <a:r>
              <a:rPr lang="x-none" dirty="0">
                <a:latin typeface="Palatino Linotype" pitchFamily="18" charset="0"/>
              </a:rPr>
              <a:t> средње дугих ланаца (</a:t>
            </a:r>
            <a:r>
              <a:rPr lang="x-none" dirty="0" err="1">
                <a:latin typeface="Palatino Linotype" pitchFamily="18" charset="0"/>
              </a:rPr>
              <a:t>meduim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chain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tryglicerides</a:t>
            </a:r>
            <a:r>
              <a:rPr lang="x-none" dirty="0">
                <a:latin typeface="Palatino Linotype" pitchFamily="18" charset="0"/>
              </a:rPr>
              <a:t>, MCT) у дози од 60 ml MCT уља на дан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Код удружене </a:t>
            </a:r>
            <a:r>
              <a:rPr lang="x-none" dirty="0" err="1">
                <a:latin typeface="Palatino Linotype" pitchFamily="18" charset="0"/>
              </a:rPr>
              <a:t>панкреасне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инсуфицијенције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панкреатични</a:t>
            </a:r>
            <a:r>
              <a:rPr lang="x-none" dirty="0">
                <a:latin typeface="Palatino Linotype" pitchFamily="18" charset="0"/>
              </a:rPr>
              <a:t> ензими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Код </a:t>
            </a:r>
            <a:r>
              <a:rPr lang="x-none" dirty="0" err="1">
                <a:latin typeface="Palatino Linotype" pitchFamily="18" charset="0"/>
              </a:rPr>
              <a:t>удружености</a:t>
            </a:r>
            <a:r>
              <a:rPr lang="x-none" dirty="0">
                <a:latin typeface="Palatino Linotype" pitchFamily="18" charset="0"/>
              </a:rPr>
              <a:t> са </a:t>
            </a:r>
            <a:r>
              <a:rPr lang="x-none" dirty="0" err="1">
                <a:latin typeface="Palatino Linotype" pitchFamily="18" charset="0"/>
              </a:rPr>
              <a:t>целијакијом</a:t>
            </a:r>
            <a:r>
              <a:rPr lang="x-none" dirty="0">
                <a:latin typeface="Palatino Linotype" pitchFamily="18" charset="0"/>
              </a:rPr>
              <a:t>-без </a:t>
            </a:r>
            <a:r>
              <a:rPr lang="x-none" dirty="0" err="1">
                <a:latin typeface="Palatino Linotype" pitchFamily="18" charset="0"/>
              </a:rPr>
              <a:t>глутенска</a:t>
            </a:r>
            <a:r>
              <a:rPr lang="x-none" dirty="0">
                <a:latin typeface="Palatino Linotype" pitchFamily="18" charset="0"/>
              </a:rPr>
              <a:t> дијета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У случају синдрома слепе вијуге-</a:t>
            </a:r>
            <a:r>
              <a:rPr lang="x-none" dirty="0" err="1">
                <a:latin typeface="Palatino Linotype" pitchFamily="18" charset="0"/>
              </a:rPr>
              <a:t>интермитентно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антибиотици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Витамин К 5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/дан, Витамин А 10000-25000 јединица дневно, Витамин Е 400-1000 јединица дневно</a:t>
            </a:r>
          </a:p>
        </p:txBody>
      </p:sp>
    </p:spTree>
    <p:extLst>
      <p:ext uri="{BB962C8B-B14F-4D97-AF65-F5344CB8AC3E}">
        <p14:creationId xmlns:p14="http://schemas.microsoft.com/office/powerpoint/2010/main" val="4163034687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304800"/>
            <a:ext cx="9067801" cy="687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ХИПЕРЛИПИДЕМИЈА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Урсодеоксихолна</a:t>
            </a:r>
            <a:r>
              <a:rPr lang="x-none" dirty="0">
                <a:latin typeface="Palatino Linotype" pitchFamily="18" charset="0"/>
              </a:rPr>
              <a:t> киселина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 БОЛЕСТИ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 err="1">
                <a:latin typeface="Palatino Linotype" pitchFamily="18" charset="0"/>
              </a:rPr>
              <a:t>Урсодеоксихолна</a:t>
            </a:r>
            <a:r>
              <a:rPr lang="x-none" b="1" dirty="0">
                <a:latin typeface="Palatino Linotype" pitchFamily="18" charset="0"/>
              </a:rPr>
              <a:t> киселина-једини лек одобрен за терапију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dirty="0">
                <a:latin typeface="Palatino Linotype" pitchFamily="18" charset="0"/>
              </a:rPr>
              <a:t>Снижава серумске концетрације </a:t>
            </a:r>
            <a:r>
              <a:rPr lang="x-none" dirty="0" err="1">
                <a:latin typeface="Palatino Linotype" pitchFamily="18" charset="0"/>
              </a:rPr>
              <a:t>ендогених</a:t>
            </a:r>
            <a:r>
              <a:rPr lang="x-none" dirty="0">
                <a:latin typeface="Palatino Linotype" pitchFamily="18" charset="0"/>
              </a:rPr>
              <a:t> жучних киселина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dirty="0">
                <a:latin typeface="Palatino Linotype" pitchFamily="18" charset="0"/>
              </a:rPr>
              <a:t>Стабилизује мембране јетриних ћелија изложених токсичним концетрацијама природних жучних киселина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dirty="0" err="1">
                <a:latin typeface="Palatino Linotype" pitchFamily="18" charset="0"/>
              </a:rPr>
              <a:t>Имуномодулаторни</a:t>
            </a:r>
            <a:r>
              <a:rPr lang="x-none" dirty="0">
                <a:latin typeface="Palatino Linotype" pitchFamily="18" charset="0"/>
              </a:rPr>
              <a:t> ефекат-пад </a:t>
            </a:r>
            <a:r>
              <a:rPr lang="x-none" dirty="0" err="1">
                <a:latin typeface="Palatino Linotype" pitchFamily="18" charset="0"/>
              </a:rPr>
              <a:t>IgM</a:t>
            </a:r>
            <a:r>
              <a:rPr lang="x-none" dirty="0">
                <a:latin typeface="Palatino Linotype" pitchFamily="18" charset="0"/>
              </a:rPr>
              <a:t>, редукција или нестанак AMHA, </a:t>
            </a:r>
            <a:r>
              <a:rPr lang="x-none" dirty="0" err="1">
                <a:latin typeface="Palatino Linotype" pitchFamily="18" charset="0"/>
              </a:rPr>
              <a:t>нормализација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еозинофилије</a:t>
            </a:r>
            <a:endParaRPr lang="x-none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dirty="0">
                <a:latin typeface="Palatino Linotype" pitchFamily="18" charset="0"/>
              </a:rPr>
              <a:t>Доза 13-15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/kg телесне тежине/дан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 err="1">
                <a:latin typeface="Palatino Linotype" pitchFamily="18" charset="0"/>
              </a:rPr>
              <a:t>Колхицин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антиинфламаторни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антифиброзни</a:t>
            </a:r>
            <a:r>
              <a:rPr lang="x-none" dirty="0">
                <a:latin typeface="Palatino Linotype" pitchFamily="18" charset="0"/>
              </a:rPr>
              <a:t> ефекат, смањује синтезу </a:t>
            </a:r>
            <a:r>
              <a:rPr lang="x-none" dirty="0" err="1">
                <a:latin typeface="Palatino Linotype" pitchFamily="18" charset="0"/>
              </a:rPr>
              <a:t>колегена</a:t>
            </a:r>
            <a:r>
              <a:rPr lang="x-none" dirty="0">
                <a:latin typeface="Palatino Linotype" pitchFamily="18" charset="0"/>
              </a:rPr>
              <a:t>, повећава активност </a:t>
            </a:r>
            <a:r>
              <a:rPr lang="x-none" dirty="0" err="1">
                <a:latin typeface="Palatino Linotype" pitchFamily="18" charset="0"/>
              </a:rPr>
              <a:t>колагеназа</a:t>
            </a:r>
            <a:r>
              <a:rPr lang="x-none" dirty="0">
                <a:latin typeface="Palatino Linotype" pitchFamily="18" charset="0"/>
              </a:rPr>
              <a:t>, доза 1,2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/дан, не лечи, али успорава напредовање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 err="1">
                <a:latin typeface="Palatino Linotype" pitchFamily="18" charset="0"/>
              </a:rPr>
              <a:t>Метотрексат</a:t>
            </a:r>
            <a:r>
              <a:rPr lang="x-none" dirty="0">
                <a:latin typeface="Palatino Linotype" pitchFamily="18" charset="0"/>
              </a:rPr>
              <a:t>-15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/недељно у три подељене дозе</a:t>
            </a:r>
          </a:p>
          <a:p>
            <a:endParaRPr lang="x-none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120719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x-none" sz="2800" b="1" dirty="0">
                <a:latin typeface="Palatino Linotype" pitchFamily="18" charset="0"/>
              </a:rPr>
              <a:t>Болест јетре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Хронична болест јетре, ако није дијагностикована ни лечена може да се појави годинама раније пре неуролошких симптома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Може се презентовати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800" dirty="0" err="1">
                <a:latin typeface="Palatino Linotype" pitchFamily="18" charset="0"/>
              </a:rPr>
              <a:t>асимптоматски</a:t>
            </a:r>
            <a:r>
              <a:rPr lang="x-none" sz="1800" dirty="0">
                <a:latin typeface="Palatino Linotype" pitchFamily="18" charset="0"/>
              </a:rPr>
              <a:t> повишеним вредностима аминотрансфераза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800" dirty="0">
                <a:latin typeface="Palatino Linotype" pitchFamily="18" charset="0"/>
              </a:rPr>
              <a:t>акутним хепатитисом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800" dirty="0" err="1">
                <a:latin typeface="Palatino Linotype" pitchFamily="18" charset="0"/>
              </a:rPr>
              <a:t>фулминантном</a:t>
            </a:r>
            <a:r>
              <a:rPr lang="x-none" sz="1800" dirty="0">
                <a:latin typeface="Palatino Linotype" pitchFamily="18" charset="0"/>
              </a:rPr>
              <a:t> инсуфицијенцијом јетре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922350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91440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Лече се сви болесници укључујући и оне у </a:t>
            </a:r>
            <a:r>
              <a:rPr lang="x-none" dirty="0" err="1">
                <a:latin typeface="Palatino Linotype" pitchFamily="18" charset="0"/>
              </a:rPr>
              <a:t>асимптоматској</a:t>
            </a:r>
            <a:r>
              <a:rPr lang="x-none" dirty="0">
                <a:latin typeface="Palatino Linotype" pitchFamily="18" charset="0"/>
              </a:rPr>
              <a:t> фази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Урсодеоксихолна</a:t>
            </a:r>
            <a:r>
              <a:rPr lang="x-none" dirty="0">
                <a:latin typeface="Palatino Linotype" pitchFamily="18" charset="0"/>
              </a:rPr>
              <a:t> киселина успорава прогресију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Колхицин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метротрексат</a:t>
            </a:r>
            <a:r>
              <a:rPr lang="x-none" dirty="0">
                <a:latin typeface="Palatino Linotype" pitchFamily="18" charset="0"/>
              </a:rPr>
              <a:t> адитивни ефекат са </a:t>
            </a:r>
            <a:r>
              <a:rPr lang="x-none" dirty="0" err="1">
                <a:latin typeface="Palatino Linotype" pitchFamily="18" charset="0"/>
              </a:rPr>
              <a:t>урсодеоксихолном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киселном</a:t>
            </a:r>
            <a:r>
              <a:rPr lang="x-none" dirty="0">
                <a:latin typeface="Palatino Linotype" pitchFamily="18" charset="0"/>
              </a:rPr>
              <a:t>, још увек експериментално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Урсодеоскихолна</a:t>
            </a:r>
            <a:r>
              <a:rPr lang="x-none" dirty="0">
                <a:latin typeface="Palatino Linotype" pitchFamily="18" charset="0"/>
              </a:rPr>
              <a:t> киселина 10-15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/дан у подељеним дозама са оброцима и пред спавање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Нормализација</a:t>
            </a:r>
            <a:r>
              <a:rPr lang="x-none" dirty="0">
                <a:latin typeface="Palatino Linotype" pitchFamily="18" charset="0"/>
              </a:rPr>
              <a:t> биохемијских параметра унутар 6 месеци, наставља се терапија и понавља биопсија након 18-24 месеца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Побољшање или стабилан налаз-трајна терапија уз контролне </a:t>
            </a:r>
            <a:r>
              <a:rPr lang="x-none" dirty="0" err="1">
                <a:latin typeface="Palatino Linotype" pitchFamily="18" charset="0"/>
              </a:rPr>
              <a:t>биопсије</a:t>
            </a:r>
            <a:r>
              <a:rPr lang="x-none" dirty="0">
                <a:latin typeface="Palatino Linotype" pitchFamily="18" charset="0"/>
              </a:rPr>
              <a:t> сваких 2-5 година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ТРАНСПЛАНТАЦИЈА ЈЕТРЕ: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Рецидив PBC у </a:t>
            </a:r>
            <a:r>
              <a:rPr lang="x-none" dirty="0" err="1">
                <a:latin typeface="Palatino Linotype" pitchFamily="18" charset="0"/>
              </a:rPr>
              <a:t>трансплатираној</a:t>
            </a:r>
            <a:r>
              <a:rPr lang="x-none" dirty="0">
                <a:latin typeface="Palatino Linotype" pitchFamily="18" charset="0"/>
              </a:rPr>
              <a:t> јетри је редак</a:t>
            </a:r>
          </a:p>
        </p:txBody>
      </p:sp>
    </p:spTree>
    <p:extLst>
      <p:ext uri="{BB962C8B-B14F-4D97-AF65-F5344CB8AC3E}">
        <p14:creationId xmlns:p14="http://schemas.microsoft.com/office/powerpoint/2010/main" val="32847824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866317"/>
              </p:ext>
            </p:extLst>
          </p:nvPr>
        </p:nvGraphicFramePr>
        <p:xfrm>
          <a:off x="304800" y="838200"/>
          <a:ext cx="86106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Индикације за трансплантацију јетре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Процењено преживљавање мање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од годину дана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Прогресиван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иктерус</a:t>
                      </a:r>
                      <a:r>
                        <a:rPr lang="x-none" dirty="0">
                          <a:latin typeface="Palatino Linotype" pitchFamily="18" charset="0"/>
                        </a:rPr>
                        <a:t> са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билирубином</a:t>
                      </a:r>
                      <a:r>
                        <a:rPr lang="x-none" dirty="0">
                          <a:latin typeface="Palatino Linotype" pitchFamily="18" charset="0"/>
                        </a:rPr>
                        <a:t> изнад 170 </a:t>
                      </a:r>
                      <a:r>
                        <a:rPr lang="el-GR" dirty="0">
                          <a:latin typeface="Palatino Linotype" pitchFamily="18" charset="0"/>
                        </a:rPr>
                        <a:t>μ</a:t>
                      </a:r>
                      <a:r>
                        <a:rPr lang="x-none" dirty="0">
                          <a:latin typeface="Palatino Linotype" pitchFamily="18" charset="0"/>
                        </a:rPr>
                        <a:t>m/l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Интрактабилни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асцитес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Енцефалопатија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Прогресиван губитак мишићне масе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Хипоалбуминемија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(серумски албумин </a:t>
                      </a:r>
                      <a:r>
                        <a:rPr lang="en-US" dirty="0">
                          <a:latin typeface="Palatino Linotype" pitchFamily="18" charset="0"/>
                        </a:rPr>
                        <a:t>&lt; 30 g</a:t>
                      </a:r>
                      <a:r>
                        <a:rPr lang="x-none" dirty="0">
                          <a:latin typeface="Palatino Linotype" pitchFamily="18" charset="0"/>
                        </a:rPr>
                        <a:t>/</a:t>
                      </a:r>
                      <a:r>
                        <a:rPr lang="en-US" dirty="0">
                          <a:latin typeface="Palatino Linotype" pitchFamily="18" charset="0"/>
                        </a:rPr>
                        <a:t>l</a:t>
                      </a:r>
                      <a:r>
                        <a:rPr lang="x-none" dirty="0">
                          <a:latin typeface="Palatino Linotype" pitchFamily="18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Рекурентни спонтани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бакеријски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перитонитис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Хепатопулмонални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синдром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Тешка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остеопороза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са спонтаним фрактурама костију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Рани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хепатоцелуларни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карцином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Неадекватан квалитет живота (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интрактабилни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пруритус</a:t>
                      </a:r>
                      <a:r>
                        <a:rPr lang="x-none" dirty="0">
                          <a:latin typeface="Palatino Linotype" pitchFamily="18" charset="0"/>
                        </a:rPr>
                        <a:t>, екстремни умор)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0730054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600201"/>
            <a:ext cx="8839200" cy="2000250"/>
          </a:xfrm>
        </p:spPr>
        <p:txBody>
          <a:bodyPr>
            <a:noAutofit/>
          </a:bodyPr>
          <a:lstStyle/>
          <a:p>
            <a:r>
              <a:rPr lang="x-none" sz="3200" b="1" dirty="0">
                <a:latin typeface="Palatino Linotype" pitchFamily="18" charset="0"/>
              </a:rPr>
              <a:t>ПРИМАРНИ СКЛЕРОЗИРАЈУЋИ ХОЛАНГИТИС</a:t>
            </a:r>
            <a:br>
              <a:rPr lang="x-none" sz="3200" b="1" dirty="0">
                <a:latin typeface="Palatino Linotype" pitchFamily="18" charset="0"/>
              </a:rPr>
            </a:br>
            <a:r>
              <a:rPr lang="x-none" sz="3200" b="1" dirty="0">
                <a:latin typeface="Palatino Linotype" pitchFamily="18" charset="0"/>
              </a:rPr>
              <a:t>ПСЦ</a:t>
            </a:r>
            <a:br>
              <a:rPr lang="x-none" sz="3200" b="1" dirty="0">
                <a:latin typeface="Palatino Linotype" pitchFamily="18" charset="0"/>
              </a:rPr>
            </a:br>
            <a:r>
              <a:rPr lang="x-none" sz="3200" b="1" dirty="0" err="1">
                <a:latin typeface="Palatino Linotype" pitchFamily="18" charset="0"/>
              </a:rPr>
              <a:t>Cholangitis</a:t>
            </a:r>
            <a:r>
              <a:rPr lang="x-none" sz="3200" b="1" dirty="0">
                <a:latin typeface="Palatino Linotype" pitchFamily="18" charset="0"/>
              </a:rPr>
              <a:t> </a:t>
            </a:r>
            <a:r>
              <a:rPr lang="x-none" sz="3200" b="1" dirty="0" err="1">
                <a:latin typeface="Palatino Linotype" pitchFamily="18" charset="0"/>
              </a:rPr>
              <a:t>sclerosans</a:t>
            </a:r>
            <a:r>
              <a:rPr lang="x-none" sz="3200" b="1" dirty="0">
                <a:latin typeface="Palatino Linotype" pitchFamily="18" charset="0"/>
              </a:rPr>
              <a:t> </a:t>
            </a:r>
            <a:r>
              <a:rPr lang="x-none" sz="3200" b="1" dirty="0" err="1">
                <a:latin typeface="Palatino Linotype" pitchFamily="18" charset="0"/>
              </a:rPr>
              <a:t>primaria</a:t>
            </a:r>
            <a:endParaRPr lang="x-none" sz="32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14590342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457200"/>
            <a:ext cx="9067800" cy="586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PSC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Хронична, прогресивна, </a:t>
            </a:r>
            <a:r>
              <a:rPr lang="x-none" dirty="0" err="1">
                <a:latin typeface="Palatino Linotype" pitchFamily="18" charset="0"/>
              </a:rPr>
              <a:t>холестатска</a:t>
            </a:r>
            <a:r>
              <a:rPr lang="x-none" dirty="0">
                <a:latin typeface="Palatino Linotype" pitchFamily="18" charset="0"/>
              </a:rPr>
              <a:t> болест, непознате етиологије, коју карактеришу хронична </a:t>
            </a:r>
            <a:r>
              <a:rPr lang="x-none" dirty="0" err="1">
                <a:latin typeface="Palatino Linotype" pitchFamily="18" charset="0"/>
              </a:rPr>
              <a:t>холестаза</a:t>
            </a:r>
            <a:r>
              <a:rPr lang="x-none" dirty="0">
                <a:latin typeface="Palatino Linotype" pitchFamily="18" charset="0"/>
              </a:rPr>
              <a:t>, дифузно запаљење и </a:t>
            </a:r>
            <a:r>
              <a:rPr lang="x-none" dirty="0" err="1">
                <a:latin typeface="Palatino Linotype" pitchFamily="18" charset="0"/>
              </a:rPr>
              <a:t>фиброза</a:t>
            </a:r>
            <a:r>
              <a:rPr lang="x-none" dirty="0">
                <a:latin typeface="Palatino Linotype" pitchFamily="18" charset="0"/>
              </a:rPr>
              <a:t> које захватају читаво </a:t>
            </a:r>
            <a:r>
              <a:rPr lang="x-none" dirty="0" err="1">
                <a:latin typeface="Palatino Linotype" pitchFamily="18" charset="0"/>
              </a:rPr>
              <a:t>билијарно</a:t>
            </a:r>
            <a:r>
              <a:rPr lang="x-none" dirty="0">
                <a:latin typeface="Palatino Linotype" pitchFamily="18" charset="0"/>
              </a:rPr>
              <a:t> стабло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Облитерација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интра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екстрахепатичних</a:t>
            </a:r>
            <a:r>
              <a:rPr lang="x-none" dirty="0">
                <a:latin typeface="Palatino Linotype" pitchFamily="18" charset="0"/>
              </a:rPr>
              <a:t> жучних путева доводи до </a:t>
            </a:r>
            <a:r>
              <a:rPr lang="x-none" dirty="0" err="1">
                <a:latin typeface="Palatino Linotype" pitchFamily="18" charset="0"/>
              </a:rPr>
              <a:t>билијарне</a:t>
            </a:r>
            <a:r>
              <a:rPr lang="x-none" dirty="0">
                <a:latin typeface="Palatino Linotype" pitchFamily="18" charset="0"/>
              </a:rPr>
              <a:t> цирозе јетре и </a:t>
            </a:r>
            <a:r>
              <a:rPr lang="x-none" dirty="0" err="1">
                <a:latin typeface="Palatino Linotype" pitchFamily="18" charset="0"/>
              </a:rPr>
              <a:t>портне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хипертнзије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ЕПИДЕМИОЛОГИЈА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Инциденца</a:t>
            </a:r>
            <a:r>
              <a:rPr lang="x-none" dirty="0">
                <a:latin typeface="Palatino Linotype" pitchFamily="18" charset="0"/>
              </a:rPr>
              <a:t> између 2 и 7 оболелих на 100000 становника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Данас се сматра да је </a:t>
            </a:r>
            <a:r>
              <a:rPr lang="x-none" dirty="0" err="1">
                <a:latin typeface="Palatino Linotype" pitchFamily="18" charset="0"/>
              </a:rPr>
              <a:t>инциденца</a:t>
            </a:r>
            <a:r>
              <a:rPr lang="x-none" dirty="0">
                <a:latin typeface="Palatino Linotype" pitchFamily="18" charset="0"/>
              </a:rPr>
              <a:t> слична као код примарне </a:t>
            </a:r>
            <a:r>
              <a:rPr lang="x-none" dirty="0" err="1">
                <a:latin typeface="Palatino Linotype" pitchFamily="18" charset="0"/>
              </a:rPr>
              <a:t>билијарне</a:t>
            </a:r>
            <a:r>
              <a:rPr lang="x-none" dirty="0">
                <a:latin typeface="Palatino Linotype" pitchFamily="18" charset="0"/>
              </a:rPr>
              <a:t> цирозе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Чешће оболевају млађи мушкарци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У 70-80 % случајева удружен са IBD и то чешће са </a:t>
            </a:r>
            <a:r>
              <a:rPr lang="x-none" dirty="0" err="1">
                <a:latin typeface="Palatino Linotype" pitchFamily="18" charset="0"/>
              </a:rPr>
              <a:t>улцерозним</a:t>
            </a:r>
            <a:r>
              <a:rPr lang="x-none" dirty="0">
                <a:latin typeface="Palatino Linotype" pitchFamily="18" charset="0"/>
              </a:rPr>
              <a:t> колитисом (90%) него са </a:t>
            </a:r>
            <a:r>
              <a:rPr lang="x-none" dirty="0" err="1">
                <a:latin typeface="Palatino Linotype" pitchFamily="18" charset="0"/>
              </a:rPr>
              <a:t>Кроновом</a:t>
            </a:r>
            <a:r>
              <a:rPr lang="x-none" dirty="0">
                <a:latin typeface="Palatino Linotype" pitchFamily="18" charset="0"/>
              </a:rPr>
              <a:t> болешћу (10%)</a:t>
            </a:r>
          </a:p>
        </p:txBody>
      </p:sp>
    </p:spTree>
    <p:extLst>
      <p:ext uri="{BB962C8B-B14F-4D97-AF65-F5344CB8AC3E}">
        <p14:creationId xmlns:p14="http://schemas.microsoft.com/office/powerpoint/2010/main" val="153069629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200"/>
            <a:ext cx="89916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ЕТИОПАТОГЕНЕЗА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Непозната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 err="1">
                <a:latin typeface="Palatino Linotype" pitchFamily="18" charset="0"/>
              </a:rPr>
              <a:t>Имунопатогенетски</a:t>
            </a:r>
            <a:r>
              <a:rPr lang="x-none" b="1" dirty="0">
                <a:latin typeface="Palatino Linotype" pitchFamily="18" charset="0"/>
              </a:rPr>
              <a:t> механизам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удрженост</a:t>
            </a:r>
            <a:r>
              <a:rPr lang="x-none" dirty="0">
                <a:latin typeface="Palatino Linotype" pitchFamily="18" charset="0"/>
              </a:rPr>
              <a:t> PSC и одређених HLA </a:t>
            </a:r>
            <a:r>
              <a:rPr lang="x-none" dirty="0" err="1">
                <a:latin typeface="Palatino Linotype" pitchFamily="18" charset="0"/>
              </a:rPr>
              <a:t>хаплотипова</a:t>
            </a:r>
            <a:r>
              <a:rPr lang="x-none" dirty="0">
                <a:latin typeface="Palatino Linotype" pitchFamily="18" charset="0"/>
              </a:rPr>
              <a:t>, присутност </a:t>
            </a:r>
            <a:r>
              <a:rPr lang="x-none" dirty="0" err="1">
                <a:latin typeface="Palatino Linotype" pitchFamily="18" charset="0"/>
              </a:rPr>
              <a:t>аутоантитела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удруженост</a:t>
            </a:r>
            <a:r>
              <a:rPr lang="x-none" dirty="0">
                <a:latin typeface="Palatino Linotype" pitchFamily="18" charset="0"/>
              </a:rPr>
              <a:t> са другим </a:t>
            </a:r>
            <a:r>
              <a:rPr lang="x-none" dirty="0" err="1">
                <a:latin typeface="Palatino Linotype" pitchFamily="18" charset="0"/>
              </a:rPr>
              <a:t>аутоимунским</a:t>
            </a:r>
            <a:r>
              <a:rPr lang="x-none" dirty="0">
                <a:latin typeface="Palatino Linotype" pitchFamily="18" charset="0"/>
              </a:rPr>
              <a:t> болестима, присутност бројних имунолошких абнормалности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Удруженост</a:t>
            </a:r>
            <a:r>
              <a:rPr lang="x-none" dirty="0">
                <a:latin typeface="Palatino Linotype" pitchFamily="18" charset="0"/>
              </a:rPr>
              <a:t> PSC и IBD-могућност да портална </a:t>
            </a:r>
            <a:r>
              <a:rPr lang="x-none" dirty="0" err="1">
                <a:latin typeface="Palatino Linotype" pitchFamily="18" charset="0"/>
              </a:rPr>
              <a:t>бактеријемија</a:t>
            </a:r>
            <a:r>
              <a:rPr lang="x-none" dirty="0">
                <a:latin typeface="Palatino Linotype" pitchFamily="18" charset="0"/>
              </a:rPr>
              <a:t> или апсорпција токсина и токсичних жучних киселина из </a:t>
            </a:r>
            <a:r>
              <a:rPr lang="x-none" dirty="0" err="1">
                <a:latin typeface="Palatino Linotype" pitchFamily="18" charset="0"/>
              </a:rPr>
              <a:t>инфламираног</a:t>
            </a:r>
            <a:r>
              <a:rPr lang="x-none" dirty="0">
                <a:latin typeface="Palatino Linotype" pitchFamily="18" charset="0"/>
              </a:rPr>
              <a:t> колона доводе до хроничног запаљења </a:t>
            </a:r>
            <a:r>
              <a:rPr lang="x-none" dirty="0" err="1">
                <a:latin typeface="Palatino Linotype" pitchFamily="18" charset="0"/>
              </a:rPr>
              <a:t>билијарног</a:t>
            </a:r>
            <a:r>
              <a:rPr lang="x-none" dirty="0">
                <a:latin typeface="Palatino Linotype" pitchFamily="18" charset="0"/>
              </a:rPr>
              <a:t> тракта и </a:t>
            </a:r>
            <a:r>
              <a:rPr lang="x-none" dirty="0" err="1">
                <a:latin typeface="Palatino Linotype" pitchFamily="18" charset="0"/>
              </a:rPr>
              <a:t>фиброзе</a:t>
            </a:r>
            <a:r>
              <a:rPr lang="x-none" dirty="0">
                <a:latin typeface="Palatino Linotype" pitchFamily="18" charset="0"/>
              </a:rPr>
              <a:t> (не постоји </a:t>
            </a:r>
            <a:r>
              <a:rPr lang="x-none" dirty="0" err="1">
                <a:latin typeface="Palatino Linotype" pitchFamily="18" charset="0"/>
              </a:rPr>
              <a:t>сигнификантна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инциденца</a:t>
            </a:r>
            <a:r>
              <a:rPr lang="x-none" dirty="0">
                <a:latin typeface="Palatino Linotype" pitchFamily="18" charset="0"/>
              </a:rPr>
              <a:t> порталне </a:t>
            </a:r>
            <a:r>
              <a:rPr lang="x-none" dirty="0" err="1">
                <a:latin typeface="Palatino Linotype" pitchFamily="18" charset="0"/>
              </a:rPr>
              <a:t>бактеријемије</a:t>
            </a:r>
            <a:r>
              <a:rPr lang="x-none" dirty="0">
                <a:latin typeface="Palatino Linotype" pitchFamily="18" charset="0"/>
              </a:rPr>
              <a:t> код оперисаних болесника са тешком формом </a:t>
            </a:r>
            <a:r>
              <a:rPr lang="x-none" dirty="0" err="1">
                <a:latin typeface="Palatino Linotype" pitchFamily="18" charset="0"/>
              </a:rPr>
              <a:t>улцерозног</a:t>
            </a:r>
            <a:r>
              <a:rPr lang="x-none" dirty="0">
                <a:latin typeface="Palatino Linotype" pitchFamily="18" charset="0"/>
              </a:rPr>
              <a:t> колитиса, као ни постојање порталног флебитиса)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Нема доказа за етиолошку улогу вируса (HAV, HBV, HCV, CMV)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Генетски фактори значајни у </a:t>
            </a:r>
            <a:r>
              <a:rPr lang="x-none" dirty="0" err="1">
                <a:latin typeface="Palatino Linotype" pitchFamily="18" charset="0"/>
              </a:rPr>
              <a:t>патогенези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удруженост</a:t>
            </a:r>
            <a:r>
              <a:rPr lang="x-none" dirty="0">
                <a:latin typeface="Palatino Linotype" pitchFamily="18" charset="0"/>
              </a:rPr>
              <a:t> PSC и HLA </a:t>
            </a:r>
            <a:r>
              <a:rPr lang="x-none" dirty="0" err="1">
                <a:latin typeface="Palatino Linotype" pitchFamily="18" charset="0"/>
              </a:rPr>
              <a:t>хаплотипова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325606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464066"/>
            <a:ext cx="8915399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ИМУНОПОСРЕДОВАНО ОШТЕЋЕЊЕ ЖУЧНИХ ПУТЕВА</a:t>
            </a: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Имунохуморалне</a:t>
            </a:r>
            <a:r>
              <a:rPr lang="x-none" dirty="0">
                <a:latin typeface="Palatino Linotype" pitchFamily="18" charset="0"/>
              </a:rPr>
              <a:t> абнормалности-</a:t>
            </a:r>
            <a:r>
              <a:rPr lang="x-none" dirty="0" err="1">
                <a:latin typeface="Palatino Linotype" pitchFamily="18" charset="0"/>
              </a:rPr>
              <a:t>хипергамаглобулименија</a:t>
            </a:r>
            <a:r>
              <a:rPr lang="x-none" dirty="0">
                <a:latin typeface="Palatino Linotype" pitchFamily="18" charset="0"/>
              </a:rPr>
              <a:t>, високе серумске </a:t>
            </a:r>
            <a:r>
              <a:rPr lang="x-none" dirty="0" err="1">
                <a:latin typeface="Palatino Linotype" pitchFamily="18" charset="0"/>
              </a:rPr>
              <a:t>концтрације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IgM</a:t>
            </a:r>
            <a:r>
              <a:rPr lang="x-none" dirty="0">
                <a:latin typeface="Palatino Linotype" pitchFamily="18" charset="0"/>
              </a:rPr>
              <a:t>, повишени </a:t>
            </a:r>
            <a:r>
              <a:rPr lang="x-none" dirty="0" err="1">
                <a:latin typeface="Palatino Linotype" pitchFamily="18" charset="0"/>
              </a:rPr>
              <a:t>титрови</a:t>
            </a:r>
            <a:r>
              <a:rPr lang="x-none" dirty="0">
                <a:latin typeface="Palatino Linotype" pitchFamily="18" charset="0"/>
              </a:rPr>
              <a:t> антитела (AGLM, ANA, </a:t>
            </a:r>
            <a:r>
              <a:rPr lang="x-none" dirty="0" err="1">
                <a:latin typeface="Palatino Linotype" pitchFamily="18" charset="0"/>
              </a:rPr>
              <a:t>pANCA</a:t>
            </a:r>
            <a:r>
              <a:rPr lang="x-none" dirty="0">
                <a:latin typeface="Palatino Linotype" pitchFamily="18" charset="0"/>
              </a:rPr>
              <a:t>….)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 err="1">
                <a:latin typeface="Palatino Linotype" pitchFamily="18" charset="0"/>
              </a:rPr>
              <a:t>pANCA</a:t>
            </a:r>
            <a:r>
              <a:rPr lang="x-none" b="1" dirty="0">
                <a:latin typeface="Palatino Linotype" pitchFamily="18" charset="0"/>
              </a:rPr>
              <a:t>-имунолошки маркер PSC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Целуларно посредовање: знатно смањење укупног броја </a:t>
            </a:r>
            <a:r>
              <a:rPr lang="x-none" dirty="0" err="1">
                <a:latin typeface="Palatino Linotype" pitchFamily="18" charset="0"/>
              </a:rPr>
              <a:t>циркулишућих</a:t>
            </a:r>
            <a:r>
              <a:rPr lang="x-none" dirty="0">
                <a:latin typeface="Palatino Linotype" pitchFamily="18" charset="0"/>
              </a:rPr>
              <a:t> Т ћелија због несразмерног смањења CD8+-</a:t>
            </a:r>
            <a:r>
              <a:rPr lang="x-none" dirty="0" err="1">
                <a:latin typeface="Palatino Linotype" pitchFamily="18" charset="0"/>
              </a:rPr>
              <a:t>супресорско</a:t>
            </a:r>
            <a:r>
              <a:rPr lang="x-none" dirty="0">
                <a:latin typeface="Palatino Linotype" pitchFamily="18" charset="0"/>
              </a:rPr>
              <a:t>/</a:t>
            </a:r>
            <a:r>
              <a:rPr lang="x-none" dirty="0" err="1">
                <a:latin typeface="Palatino Linotype" pitchFamily="18" charset="0"/>
              </a:rPr>
              <a:t>цитотоксичних</a:t>
            </a:r>
            <a:r>
              <a:rPr lang="x-none" dirty="0">
                <a:latin typeface="Palatino Linotype" pitchFamily="18" charset="0"/>
              </a:rPr>
              <a:t> ћелија, што резултира повећањем односа CD4+/CD8+ ћелија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ЗАКЉУЧАК: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Последица оштећења </a:t>
            </a:r>
            <a:r>
              <a:rPr lang="x-none" dirty="0" err="1">
                <a:latin typeface="Palatino Linotype" pitchFamily="18" charset="0"/>
              </a:rPr>
              <a:t>билијарног</a:t>
            </a:r>
            <a:r>
              <a:rPr lang="x-none" dirty="0">
                <a:latin typeface="Palatino Linotype" pitchFamily="18" charset="0"/>
              </a:rPr>
              <a:t> тракта спољашњим чиниоцем, који доводи до </a:t>
            </a:r>
            <a:r>
              <a:rPr lang="x-none" dirty="0" err="1">
                <a:latin typeface="Palatino Linotype" pitchFamily="18" charset="0"/>
              </a:rPr>
              <a:t>аутоимунске</a:t>
            </a:r>
            <a:r>
              <a:rPr lang="x-none" dirty="0">
                <a:latin typeface="Palatino Linotype" pitchFamily="18" charset="0"/>
              </a:rPr>
              <a:t> деструкције </a:t>
            </a:r>
            <a:r>
              <a:rPr lang="x-none" dirty="0" err="1">
                <a:latin typeface="Palatino Linotype" pitchFamily="18" charset="0"/>
              </a:rPr>
              <a:t>билијарног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епитела</a:t>
            </a:r>
            <a:r>
              <a:rPr lang="x-none" dirty="0">
                <a:latin typeface="Palatino Linotype" pitchFamily="18" charset="0"/>
              </a:rPr>
              <a:t> код генетски предиспонираних особа</a:t>
            </a:r>
          </a:p>
        </p:txBody>
      </p:sp>
    </p:spTree>
    <p:extLst>
      <p:ext uri="{BB962C8B-B14F-4D97-AF65-F5344CB8AC3E}">
        <p14:creationId xmlns:p14="http://schemas.microsoft.com/office/powerpoint/2010/main" val="2457057140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763000" cy="4620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b="1" dirty="0">
                <a:latin typeface="Palatino Linotype" pitchFamily="18" charset="0"/>
              </a:rPr>
              <a:t>СЛИКА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Млађи мушкарци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Спектар болести од </a:t>
            </a:r>
            <a:r>
              <a:rPr lang="x-none" dirty="0" err="1">
                <a:latin typeface="Palatino Linotype" pitchFamily="18" charset="0"/>
              </a:rPr>
              <a:t>асимптоматског</a:t>
            </a:r>
            <a:r>
              <a:rPr lang="x-none" dirty="0">
                <a:latin typeface="Palatino Linotype" pitchFamily="18" charset="0"/>
              </a:rPr>
              <a:t> болесника са повишеном алкалном </a:t>
            </a:r>
            <a:r>
              <a:rPr lang="x-none" dirty="0" err="1">
                <a:latin typeface="Palatino Linotype" pitchFamily="18" charset="0"/>
              </a:rPr>
              <a:t>фосфатазом</a:t>
            </a:r>
            <a:r>
              <a:rPr lang="x-none" dirty="0">
                <a:latin typeface="Palatino Linotype" pitchFamily="18" charset="0"/>
              </a:rPr>
              <a:t> до слике </a:t>
            </a:r>
            <a:r>
              <a:rPr lang="x-none" dirty="0" err="1">
                <a:latin typeface="Palatino Linotype" pitchFamily="18" charset="0"/>
              </a:rPr>
              <a:t>декомпензоване</a:t>
            </a:r>
            <a:r>
              <a:rPr lang="x-none" dirty="0">
                <a:latin typeface="Palatino Linotype" pitchFamily="18" charset="0"/>
              </a:rPr>
              <a:t> цирозе јетре са </a:t>
            </a:r>
            <a:r>
              <a:rPr lang="x-none" dirty="0" err="1">
                <a:latin typeface="Palatino Linotype" pitchFamily="18" charset="0"/>
              </a:rPr>
              <a:t>асцитесом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варикозним</a:t>
            </a:r>
            <a:r>
              <a:rPr lang="x-none" dirty="0">
                <a:latin typeface="Palatino Linotype" pitchFamily="18" charset="0"/>
              </a:rPr>
              <a:t> крварењем и </a:t>
            </a:r>
            <a:r>
              <a:rPr lang="x-none" dirty="0" err="1">
                <a:latin typeface="Palatino Linotype" pitchFamily="18" charset="0"/>
              </a:rPr>
              <a:t>енцефалопатијом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Холестатски</a:t>
            </a:r>
            <a:r>
              <a:rPr lang="x-none" dirty="0">
                <a:latin typeface="Palatino Linotype" pitchFamily="18" charset="0"/>
              </a:rPr>
              <a:t> биохемијски профил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Умор, </a:t>
            </a:r>
            <a:r>
              <a:rPr lang="x-none" dirty="0" err="1">
                <a:latin typeface="Palatino Linotype" pitchFamily="18" charset="0"/>
              </a:rPr>
              <a:t>пруритус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иктерус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Хепатомегалија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Спленомегалија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Хиперпигментација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Ксантоми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819817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"/>
            <a:ext cx="8763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КОМЛИКАЦИЈЕ</a:t>
            </a: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Комликације</a:t>
            </a:r>
            <a:r>
              <a:rPr lang="x-none" b="1" dirty="0">
                <a:latin typeface="Palatino Linotype" pitchFamily="18" charset="0"/>
              </a:rPr>
              <a:t> хроничне </a:t>
            </a:r>
            <a:r>
              <a:rPr lang="x-none" b="1" dirty="0" err="1">
                <a:latin typeface="Palatino Linotype" pitchFamily="18" charset="0"/>
              </a:rPr>
              <a:t>холестатске</a:t>
            </a:r>
            <a:r>
              <a:rPr lang="x-none" b="1" dirty="0">
                <a:latin typeface="Palatino Linotype" pitchFamily="18" charset="0"/>
              </a:rPr>
              <a:t> болести јетре</a:t>
            </a: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ПРУРИТУС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Чест и карактеристичан за PSC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Тешке </a:t>
            </a:r>
            <a:r>
              <a:rPr lang="x-none" dirty="0" err="1">
                <a:latin typeface="Palatino Linotype" pitchFamily="18" charset="0"/>
              </a:rPr>
              <a:t>екскоријације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Повећана доступност </a:t>
            </a:r>
            <a:r>
              <a:rPr lang="x-none" dirty="0" err="1">
                <a:latin typeface="Palatino Linotype" pitchFamily="18" charset="0"/>
              </a:rPr>
              <a:t>ендогених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лиганата</a:t>
            </a:r>
            <a:r>
              <a:rPr lang="x-none" dirty="0">
                <a:latin typeface="Palatino Linotype" pitchFamily="18" charset="0"/>
              </a:rPr>
              <a:t> опијата на централним </a:t>
            </a:r>
            <a:r>
              <a:rPr lang="x-none" dirty="0" err="1">
                <a:latin typeface="Palatino Linotype" pitchFamily="18" charset="0"/>
              </a:rPr>
              <a:t>рецепторима</a:t>
            </a:r>
            <a:r>
              <a:rPr lang="x-none" dirty="0">
                <a:latin typeface="Palatino Linotype" pitchFamily="18" charset="0"/>
              </a:rPr>
              <a:t> опијата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СТЕАТОРЕЈА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Са дефицитом витамина растворљивим у мастима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ОСТЕОПОРОЗА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Супресија</a:t>
            </a:r>
            <a:r>
              <a:rPr lang="x-none" dirty="0">
                <a:latin typeface="Palatino Linotype" pitchFamily="18" charset="0"/>
              </a:rPr>
              <a:t> функције </a:t>
            </a:r>
            <a:r>
              <a:rPr lang="x-none" dirty="0" err="1">
                <a:latin typeface="Palatino Linotype" pitchFamily="18" charset="0"/>
              </a:rPr>
              <a:t>остеобласта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хипербилирубинемијом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УМОР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Последица промена у </a:t>
            </a:r>
            <a:r>
              <a:rPr lang="x-none" dirty="0" err="1">
                <a:latin typeface="Palatino Linotype" pitchFamily="18" charset="0"/>
              </a:rPr>
              <a:t>серотонинергичкој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неуротрансмисији</a:t>
            </a:r>
            <a:r>
              <a:rPr lang="x-none" dirty="0">
                <a:latin typeface="Palatino Linotype" pitchFamily="18" charset="0"/>
              </a:rPr>
              <a:t> у мозгу</a:t>
            </a:r>
          </a:p>
        </p:txBody>
      </p:sp>
    </p:spTree>
    <p:extLst>
      <p:ext uri="{BB962C8B-B14F-4D97-AF65-F5344CB8AC3E}">
        <p14:creationId xmlns:p14="http://schemas.microsoft.com/office/powerpoint/2010/main" val="1465557505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200"/>
            <a:ext cx="914400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Компликације карактеристичне за PSC</a:t>
            </a: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 err="1">
                <a:latin typeface="Palatino Linotype" pitchFamily="18" charset="0"/>
              </a:rPr>
              <a:t>Холелитијаза</a:t>
            </a:r>
            <a:r>
              <a:rPr lang="x-none" b="1" dirty="0">
                <a:latin typeface="Palatino Linotype" pitchFamily="18" charset="0"/>
              </a:rPr>
              <a:t> и </a:t>
            </a:r>
            <a:r>
              <a:rPr lang="x-none" b="1" dirty="0" err="1">
                <a:latin typeface="Palatino Linotype" pitchFamily="18" charset="0"/>
              </a:rPr>
              <a:t>холедохолитијаза</a:t>
            </a:r>
            <a:r>
              <a:rPr lang="x-none" dirty="0">
                <a:latin typeface="Palatino Linotype" pitchFamily="18" charset="0"/>
              </a:rPr>
              <a:t>-хронична </a:t>
            </a:r>
            <a:r>
              <a:rPr lang="x-none" dirty="0" err="1">
                <a:latin typeface="Palatino Linotype" pitchFamily="18" charset="0"/>
              </a:rPr>
              <a:t>холестаза</a:t>
            </a:r>
            <a:r>
              <a:rPr lang="x-none" dirty="0">
                <a:latin typeface="Palatino Linotype" pitchFamily="18" charset="0"/>
              </a:rPr>
              <a:t> доводи до стварања </a:t>
            </a:r>
            <a:r>
              <a:rPr lang="x-none" dirty="0" err="1">
                <a:latin typeface="Palatino Linotype" pitchFamily="18" charset="0"/>
              </a:rPr>
              <a:t>холестеролских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каменаца</a:t>
            </a:r>
            <a:r>
              <a:rPr lang="x-none" dirty="0">
                <a:latin typeface="Palatino Linotype" pitchFamily="18" charset="0"/>
              </a:rPr>
              <a:t>, а </a:t>
            </a:r>
            <a:r>
              <a:rPr lang="x-none" dirty="0" err="1">
                <a:latin typeface="Palatino Linotype" pitchFamily="18" charset="0"/>
              </a:rPr>
              <a:t>бактеријски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холангитис</a:t>
            </a:r>
            <a:r>
              <a:rPr lang="x-none" dirty="0">
                <a:latin typeface="Palatino Linotype" pitchFamily="18" charset="0"/>
              </a:rPr>
              <a:t> уз </a:t>
            </a:r>
            <a:r>
              <a:rPr lang="x-none" dirty="0" err="1">
                <a:latin typeface="Palatino Linotype" pitchFamily="18" charset="0"/>
              </a:rPr>
              <a:t>билијарну</a:t>
            </a:r>
            <a:r>
              <a:rPr lang="x-none" dirty="0">
                <a:latin typeface="Palatino Linotype" pitchFamily="18" charset="0"/>
              </a:rPr>
              <a:t> стазу узрокује стварање пигментних </a:t>
            </a:r>
            <a:r>
              <a:rPr lang="x-none" dirty="0" err="1">
                <a:latin typeface="Palatino Linotype" pitchFamily="18" charset="0"/>
              </a:rPr>
              <a:t>каменаца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 err="1">
                <a:latin typeface="Palatino Linotype" pitchFamily="18" charset="0"/>
              </a:rPr>
              <a:t>Билијарне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стриктуре</a:t>
            </a:r>
            <a:r>
              <a:rPr lang="x-none" dirty="0">
                <a:latin typeface="Palatino Linotype" pitchFamily="18" charset="0"/>
              </a:rPr>
              <a:t>-у подручју </a:t>
            </a:r>
            <a:r>
              <a:rPr lang="x-none" dirty="0" err="1">
                <a:latin typeface="Palatino Linotype" pitchFamily="18" charset="0"/>
              </a:rPr>
              <a:t>билијарног</a:t>
            </a:r>
            <a:r>
              <a:rPr lang="x-none" dirty="0">
                <a:latin typeface="Palatino Linotype" pitchFamily="18" charset="0"/>
              </a:rPr>
              <a:t> хилуса, акутни </a:t>
            </a:r>
            <a:r>
              <a:rPr lang="x-none" dirty="0" err="1">
                <a:latin typeface="Palatino Linotype" pitchFamily="18" charset="0"/>
              </a:rPr>
              <a:t>иктерус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пруритус</a:t>
            </a:r>
            <a:r>
              <a:rPr lang="x-none" dirty="0">
                <a:latin typeface="Palatino Linotype" pitchFamily="18" charset="0"/>
              </a:rPr>
              <a:t>, температура (</a:t>
            </a:r>
            <a:r>
              <a:rPr lang="x-none" dirty="0" err="1">
                <a:latin typeface="Palatino Linotype" pitchFamily="18" charset="0"/>
              </a:rPr>
              <a:t>бактеријски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холангитис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 err="1">
                <a:latin typeface="Palatino Linotype" pitchFamily="18" charset="0"/>
              </a:rPr>
              <a:t>Холангиокарцином</a:t>
            </a:r>
            <a:r>
              <a:rPr lang="x-none" dirty="0">
                <a:latin typeface="Palatino Linotype" pitchFamily="18" charset="0"/>
              </a:rPr>
              <a:t>-континуирани пораст серумског </a:t>
            </a:r>
            <a:r>
              <a:rPr lang="x-none" dirty="0" err="1">
                <a:latin typeface="Palatino Linotype" pitchFamily="18" charset="0"/>
              </a:rPr>
              <a:t>билирубина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     PSC </a:t>
            </a:r>
            <a:r>
              <a:rPr lang="x-none" b="1" dirty="0" err="1">
                <a:latin typeface="Palatino Linotype" pitchFamily="18" charset="0"/>
              </a:rPr>
              <a:t>премалигно</a:t>
            </a:r>
            <a:r>
              <a:rPr lang="x-none" b="1" dirty="0">
                <a:latin typeface="Palatino Linotype" pitchFamily="18" charset="0"/>
              </a:rPr>
              <a:t> стање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Хепатоцелуларни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карцином</a:t>
            </a:r>
            <a:r>
              <a:rPr lang="x-none" dirty="0">
                <a:latin typeface="Palatino Linotype" pitchFamily="18" charset="0"/>
              </a:rPr>
              <a:t>-код екстензивног PSC са </a:t>
            </a:r>
            <a:r>
              <a:rPr lang="x-none" dirty="0" err="1">
                <a:latin typeface="Palatino Linotype" pitchFamily="18" charset="0"/>
              </a:rPr>
              <a:t>узнапредовалом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фиброзом</a:t>
            </a:r>
            <a:r>
              <a:rPr lang="x-none" dirty="0">
                <a:latin typeface="Palatino Linotype" pitchFamily="18" charset="0"/>
              </a:rPr>
              <a:t>, цирозом и дифузном </a:t>
            </a:r>
            <a:r>
              <a:rPr lang="x-none" dirty="0" err="1">
                <a:latin typeface="Palatino Linotype" pitchFamily="18" charset="0"/>
              </a:rPr>
              <a:t>нодуларном</a:t>
            </a:r>
            <a:r>
              <a:rPr lang="x-none" dirty="0">
                <a:latin typeface="Palatino Linotype" pitchFamily="18" charset="0"/>
              </a:rPr>
              <a:t> регенерацијом јетре</a:t>
            </a:r>
          </a:p>
        </p:txBody>
      </p:sp>
    </p:spTree>
    <p:extLst>
      <p:ext uri="{BB962C8B-B14F-4D97-AF65-F5344CB8AC3E}">
        <p14:creationId xmlns:p14="http://schemas.microsoft.com/office/powerpoint/2010/main" val="9936464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1" y="457200"/>
            <a:ext cx="8915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Компликације </a:t>
            </a:r>
            <a:r>
              <a:rPr lang="x-none" b="1" dirty="0" err="1">
                <a:latin typeface="Palatino Linotype" pitchFamily="18" charset="0"/>
              </a:rPr>
              <a:t>портне</a:t>
            </a:r>
            <a:r>
              <a:rPr lang="x-none" b="1" dirty="0">
                <a:latin typeface="Palatino Linotype" pitchFamily="18" charset="0"/>
              </a:rPr>
              <a:t> хипертензије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Перистромални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варикозитети</a:t>
            </a:r>
            <a:r>
              <a:rPr lang="x-none" dirty="0">
                <a:latin typeface="Palatino Linotype" pitchFamily="18" charset="0"/>
              </a:rPr>
              <a:t>-око </a:t>
            </a:r>
            <a:r>
              <a:rPr lang="x-none" dirty="0" err="1">
                <a:latin typeface="Palatino Linotype" pitchFamily="18" charset="0"/>
              </a:rPr>
              <a:t>илеостоме</a:t>
            </a:r>
            <a:r>
              <a:rPr lang="x-none" dirty="0">
                <a:latin typeface="Palatino Linotype" pitchFamily="18" charset="0"/>
              </a:rPr>
              <a:t> код оперисаних болесника од </a:t>
            </a:r>
            <a:r>
              <a:rPr lang="x-none" dirty="0" err="1">
                <a:latin typeface="Palatino Linotype" pitchFamily="18" charset="0"/>
              </a:rPr>
              <a:t>улцерозног</a:t>
            </a:r>
            <a:r>
              <a:rPr lang="x-none" dirty="0">
                <a:latin typeface="Palatino Linotype" pitchFamily="18" charset="0"/>
              </a:rPr>
              <a:t> колитиса (Тh: TIPS)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Езофагеални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варикозитети</a:t>
            </a:r>
            <a:r>
              <a:rPr lang="x-none" dirty="0">
                <a:latin typeface="Palatino Linotype" pitchFamily="18" charset="0"/>
              </a:rPr>
              <a:t> (Тh: </a:t>
            </a:r>
            <a:r>
              <a:rPr lang="x-none" dirty="0" err="1">
                <a:latin typeface="Palatino Linotype" pitchFamily="18" charset="0"/>
              </a:rPr>
              <a:t>склеротерапија</a:t>
            </a:r>
            <a:r>
              <a:rPr lang="x-none" dirty="0">
                <a:latin typeface="Palatino Linotype" pitchFamily="18" charset="0"/>
              </a:rPr>
              <a:t>, подвезивање, ТIPS)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Асцитес</a:t>
            </a:r>
            <a:r>
              <a:rPr lang="x-none" dirty="0">
                <a:latin typeface="Palatino Linotype" pitchFamily="18" charset="0"/>
              </a:rPr>
              <a:t> (Тh: евакуација </a:t>
            </a:r>
            <a:r>
              <a:rPr lang="x-none" dirty="0" err="1">
                <a:latin typeface="Palatino Linotype" pitchFamily="18" charset="0"/>
              </a:rPr>
              <a:t>парацентезом</a:t>
            </a:r>
            <a:r>
              <a:rPr lang="x-none" dirty="0">
                <a:latin typeface="Palatino Linotype" pitchFamily="18" charset="0"/>
              </a:rPr>
              <a:t> уз </a:t>
            </a:r>
            <a:r>
              <a:rPr lang="x-none" dirty="0" err="1">
                <a:latin typeface="Palatino Linotype" pitchFamily="18" charset="0"/>
              </a:rPr>
              <a:t>диуретике</a:t>
            </a:r>
            <a:r>
              <a:rPr lang="x-none" dirty="0">
                <a:latin typeface="Palatino Linotype" pitchFamily="18" charset="0"/>
              </a:rPr>
              <a:t>, супституција албумина (серумски </a:t>
            </a:r>
            <a:r>
              <a:rPr lang="x-none" dirty="0" err="1">
                <a:latin typeface="Palatino Linotype" pitchFamily="18" charset="0"/>
              </a:rPr>
              <a:t>амбумини</a:t>
            </a:r>
            <a:r>
              <a:rPr lang="x-none" dirty="0">
                <a:latin typeface="Palatino Linotype" pitchFamily="18" charset="0"/>
              </a:rPr>
              <a:t> испод 26 g/l)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Спонтани </a:t>
            </a:r>
            <a:r>
              <a:rPr lang="x-none" dirty="0" err="1">
                <a:latin typeface="Palatino Linotype" pitchFamily="18" charset="0"/>
              </a:rPr>
              <a:t>бактеријски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перитонитис</a:t>
            </a:r>
            <a:r>
              <a:rPr lang="x-none" dirty="0">
                <a:latin typeface="Palatino Linotype" pitchFamily="18" charset="0"/>
              </a:rPr>
              <a:t>-услед </a:t>
            </a:r>
            <a:r>
              <a:rPr lang="x-none" dirty="0" err="1">
                <a:latin typeface="Palatino Linotype" pitchFamily="18" charset="0"/>
              </a:rPr>
              <a:t>билијарне</a:t>
            </a:r>
            <a:r>
              <a:rPr lang="x-none" dirty="0">
                <a:latin typeface="Palatino Linotype" pitchFamily="18" charset="0"/>
              </a:rPr>
              <a:t> сепсе и </a:t>
            </a:r>
            <a:r>
              <a:rPr lang="x-none" dirty="0" err="1">
                <a:latin typeface="Palatino Linotype" pitchFamily="18" charset="0"/>
              </a:rPr>
              <a:t>холангитиса</a:t>
            </a:r>
            <a:r>
              <a:rPr lang="x-none" dirty="0">
                <a:latin typeface="Palatino Linotype" pitchFamily="18" charset="0"/>
              </a:rPr>
              <a:t>, Тh: хронична </a:t>
            </a:r>
            <a:r>
              <a:rPr lang="x-none" dirty="0" err="1">
                <a:latin typeface="Palatino Linotype" pitchFamily="18" charset="0"/>
              </a:rPr>
              <a:t>антибиотска</a:t>
            </a:r>
            <a:r>
              <a:rPr lang="x-none" dirty="0">
                <a:latin typeface="Palatino Linotype" pitchFamily="18" charset="0"/>
              </a:rPr>
              <a:t> 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Портосистемска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енцефалопатија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47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8991600" cy="1143000"/>
          </a:xfrm>
        </p:spPr>
        <p:txBody>
          <a:bodyPr>
            <a:normAutofit/>
          </a:bodyPr>
          <a:lstStyle/>
          <a:p>
            <a:r>
              <a:rPr lang="x-none" sz="2400" b="1" dirty="0">
                <a:latin typeface="Palatino Linotype" pitchFamily="18" charset="0"/>
              </a:rPr>
              <a:t>Акутни вилсонски хепатитис и </a:t>
            </a:r>
            <a:r>
              <a:rPr lang="x-none" sz="2400" b="1" dirty="0" err="1">
                <a:latin typeface="Palatino Linotype" pitchFamily="18" charset="0"/>
              </a:rPr>
              <a:t>фулминантна</a:t>
            </a:r>
            <a:r>
              <a:rPr lang="x-none" sz="2400" b="1" dirty="0">
                <a:latin typeface="Palatino Linotype" pitchFamily="18" charset="0"/>
              </a:rPr>
              <a:t> </a:t>
            </a:r>
            <a:r>
              <a:rPr lang="x-none" sz="2400" b="1" dirty="0" err="1">
                <a:latin typeface="Palatino Linotype" pitchFamily="18" charset="0"/>
              </a:rPr>
              <a:t>Wilson</a:t>
            </a:r>
            <a:r>
              <a:rPr lang="x-none" sz="2400" b="1" dirty="0">
                <a:latin typeface="Palatino Linotype" pitchFamily="18" charset="0"/>
              </a:rPr>
              <a:t>-ова болест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0678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Акутни </a:t>
            </a:r>
            <a:r>
              <a:rPr lang="x-none" sz="1800" dirty="0" err="1">
                <a:latin typeface="Palatino Linotype" pitchFamily="18" charset="0"/>
              </a:rPr>
              <a:t>Вилсонски</a:t>
            </a:r>
            <a:r>
              <a:rPr lang="x-none" sz="1800" dirty="0">
                <a:latin typeface="Palatino Linotype" pitchFamily="18" charset="0"/>
              </a:rPr>
              <a:t> хепатитис се не може разликовати од других акутних </a:t>
            </a:r>
            <a:r>
              <a:rPr lang="en-US" sz="1800" dirty="0">
                <a:latin typeface="Palatino Linotype" pitchFamily="18" charset="0"/>
              </a:rPr>
              <a:t>(</a:t>
            </a:r>
            <a:r>
              <a:rPr lang="x-none" sz="1800" dirty="0">
                <a:latin typeface="Palatino Linotype" pitchFamily="18" charset="0"/>
              </a:rPr>
              <a:t>вирусни и токсични</a:t>
            </a:r>
            <a:r>
              <a:rPr lang="en-US" sz="1800" dirty="0">
                <a:latin typeface="Palatino Linotype" pitchFamily="18" charset="0"/>
              </a:rPr>
              <a:t>)</a:t>
            </a:r>
            <a:r>
              <a:rPr lang="x-none" sz="1800" dirty="0">
                <a:latin typeface="Palatino Linotype" pitchFamily="18" charset="0"/>
              </a:rPr>
              <a:t> болести јетре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Хистолошким прегледом јетре често се открива присуство цирозе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Болест може да се погорша и да личи на фулминантну </a:t>
            </a:r>
            <a:r>
              <a:rPr lang="x-none" sz="1800" dirty="0" err="1">
                <a:latin typeface="Palatino Linotype" pitchFamily="18" charset="0"/>
              </a:rPr>
              <a:t>инсуфицијенцију</a:t>
            </a:r>
            <a:r>
              <a:rPr lang="x-none" sz="1800" dirty="0">
                <a:latin typeface="Palatino Linotype" pitchFamily="18" charset="0"/>
              </a:rPr>
              <a:t> јетре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Из некротичних хепатоцита се излучују велике количине депонованог бакра, што може довести до тешке </a:t>
            </a:r>
            <a:r>
              <a:rPr lang="x-none" sz="1800" dirty="0" err="1">
                <a:latin typeface="Palatino Linotype" pitchFamily="18" charset="0"/>
              </a:rPr>
              <a:t>хемолизне</a:t>
            </a:r>
            <a:r>
              <a:rPr lang="x-none" sz="1800" dirty="0">
                <a:latin typeface="Palatino Linotype" pitchFamily="18" charset="0"/>
              </a:rPr>
              <a:t> анемије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Вредности аминотрансфераза су десетоструко повишене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Комбинација анемије, иктеруса и ниске вредности аминотрансфераза код млађих људи треба увек да побуди сумњу на акутну Вилсонову болест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289138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028343"/>
            <a:ext cx="868680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Удружене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b="1" dirty="0">
                <a:latin typeface="Palatino Linotype" pitchFamily="18" charset="0"/>
              </a:rPr>
              <a:t>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Аутоимунске</a:t>
            </a:r>
            <a:r>
              <a:rPr lang="x-none" dirty="0">
                <a:latin typeface="Palatino Linotype" pitchFamily="18" charset="0"/>
              </a:rPr>
              <a:t> болести-IBD, </a:t>
            </a:r>
            <a:r>
              <a:rPr lang="x-none" dirty="0" err="1">
                <a:latin typeface="Palatino Linotype" pitchFamily="18" charset="0"/>
              </a:rPr>
              <a:t>целијакија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ретроперит</a:t>
            </a:r>
            <a:r>
              <a:rPr lang="x-none" dirty="0">
                <a:latin typeface="Palatino Linotype" pitchFamily="18" charset="0"/>
              </a:rPr>
              <a:t>o</a:t>
            </a:r>
            <a:r>
              <a:rPr lang="x-none" dirty="0" err="1">
                <a:latin typeface="Palatino Linotype" pitchFamily="18" charset="0"/>
              </a:rPr>
              <a:t>неална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фиброза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тиреоидитис</a:t>
            </a:r>
            <a:r>
              <a:rPr lang="x-none" dirty="0">
                <a:latin typeface="Palatino Linotype" pitchFamily="18" charset="0"/>
              </a:rPr>
              <a:t>, RA, </a:t>
            </a:r>
            <a:r>
              <a:rPr lang="x-none" dirty="0" err="1">
                <a:latin typeface="Palatino Linotype" pitchFamily="18" charset="0"/>
              </a:rPr>
              <a:t>аутоимунски</a:t>
            </a:r>
            <a:r>
              <a:rPr lang="x-none" dirty="0">
                <a:latin typeface="Palatino Linotype" pitchFamily="18" charset="0"/>
              </a:rPr>
              <a:t> хепатитис, </a:t>
            </a:r>
            <a:r>
              <a:rPr lang="x-none" dirty="0" err="1">
                <a:latin typeface="Palatino Linotype" pitchFamily="18" charset="0"/>
              </a:rPr>
              <a:t>васкулитис</a:t>
            </a:r>
            <a:r>
              <a:rPr lang="x-none" dirty="0">
                <a:latin typeface="Palatino Linotype" pitchFamily="18" charset="0"/>
              </a:rPr>
              <a:t>, SLE, ITP, </a:t>
            </a:r>
            <a:r>
              <a:rPr lang="x-none" dirty="0" err="1">
                <a:latin typeface="Palatino Linotype" pitchFamily="18" charset="0"/>
              </a:rPr>
              <a:t>аутоимунска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хемолитичка</a:t>
            </a:r>
            <a:r>
              <a:rPr lang="x-none" dirty="0">
                <a:latin typeface="Palatino Linotype" pitchFamily="18" charset="0"/>
              </a:rPr>
              <a:t> анемија, хронични </a:t>
            </a:r>
            <a:r>
              <a:rPr lang="x-none" dirty="0" err="1">
                <a:latin typeface="Palatino Linotype" pitchFamily="18" charset="0"/>
              </a:rPr>
              <a:t>панкреатитис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саркоидоза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IBD код 80% болесника, дијагноза  IBD неколико година пре PSC као и неколико година након трансплантације јетре због PSC, а PSC се може појавити годинама након </a:t>
            </a:r>
            <a:r>
              <a:rPr lang="x-none" dirty="0" err="1">
                <a:latin typeface="Palatino Linotype" pitchFamily="18" charset="0"/>
              </a:rPr>
              <a:t>проктоколектомије</a:t>
            </a:r>
            <a:r>
              <a:rPr lang="x-none" dirty="0">
                <a:latin typeface="Palatino Linotype" pitchFamily="18" charset="0"/>
              </a:rPr>
              <a:t> због </a:t>
            </a:r>
            <a:r>
              <a:rPr lang="x-none" dirty="0" err="1">
                <a:latin typeface="Palatino Linotype" pitchFamily="18" charset="0"/>
              </a:rPr>
              <a:t>улцерозног</a:t>
            </a:r>
            <a:r>
              <a:rPr lang="x-none" dirty="0">
                <a:latin typeface="Palatino Linotype" pitchFamily="18" charset="0"/>
              </a:rPr>
              <a:t> колитиса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UC око 25 године, PSC око 39 године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UC због континуиране </a:t>
            </a:r>
            <a:r>
              <a:rPr lang="x-none" dirty="0" err="1">
                <a:latin typeface="Palatino Linotype" pitchFamily="18" charset="0"/>
              </a:rPr>
              <a:t>имуносупресивне</a:t>
            </a:r>
            <a:r>
              <a:rPr lang="x-none" dirty="0">
                <a:latin typeface="Palatino Linotype" pitchFamily="18" charset="0"/>
              </a:rPr>
              <a:t> терапије је благо симптоматичан</a:t>
            </a:r>
          </a:p>
        </p:txBody>
      </p:sp>
    </p:spTree>
    <p:extLst>
      <p:ext uri="{BB962C8B-B14F-4D97-AF65-F5344CB8AC3E}">
        <p14:creationId xmlns:p14="http://schemas.microsoft.com/office/powerpoint/2010/main" val="1262293420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200"/>
            <a:ext cx="8991600" cy="586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ДИЈАГНОЗА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БИОХЕМИЈСКО И ИМУНОЛОШКО ТЕСТИРАЊЕ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↑ALP-више  два пута кроз најмање 6 месеци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↑серумских трансаминаза-3 пута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Серумски </a:t>
            </a:r>
            <a:r>
              <a:rPr lang="x-none" dirty="0" err="1">
                <a:latin typeface="Palatino Linotype" pitchFamily="18" charset="0"/>
              </a:rPr>
              <a:t>билирубини</a:t>
            </a:r>
            <a:r>
              <a:rPr lang="x-none" dirty="0">
                <a:latin typeface="Palatino Linotype" pitchFamily="18" charset="0"/>
              </a:rPr>
              <a:t> флуктуирају током болести и повишени код </a:t>
            </a:r>
            <a:r>
              <a:rPr lang="x-none" dirty="0" err="1">
                <a:latin typeface="Palatino Linotype" pitchFamily="18" charset="0"/>
              </a:rPr>
              <a:t>узнапредовале</a:t>
            </a:r>
            <a:r>
              <a:rPr lang="x-none" dirty="0">
                <a:latin typeface="Palatino Linotype" pitchFamily="18" charset="0"/>
              </a:rPr>
              <a:t>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Снижене серумске вредности </a:t>
            </a:r>
            <a:r>
              <a:rPr lang="x-none" dirty="0" err="1">
                <a:latin typeface="Palatino Linotype" pitchFamily="18" charset="0"/>
              </a:rPr>
              <a:t>амбумина</a:t>
            </a:r>
            <a:r>
              <a:rPr lang="x-none" dirty="0">
                <a:latin typeface="Palatino Linotype" pitchFamily="18" charset="0"/>
              </a:rPr>
              <a:t> и продужено </a:t>
            </a:r>
            <a:r>
              <a:rPr lang="x-none" dirty="0" err="1">
                <a:latin typeface="Palatino Linotype" pitchFamily="18" charset="0"/>
              </a:rPr>
              <a:t>протромбинско</a:t>
            </a:r>
            <a:r>
              <a:rPr lang="x-none" dirty="0">
                <a:latin typeface="Palatino Linotype" pitchFamily="18" charset="0"/>
              </a:rPr>
              <a:t> време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Хипергамаглобулинемија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↑</a:t>
            </a:r>
            <a:r>
              <a:rPr lang="x-none" dirty="0" err="1">
                <a:latin typeface="Palatino Linotype" pitchFamily="18" charset="0"/>
              </a:rPr>
              <a:t>IgM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↑ Антинуклерана антитела и антитела на глатку мускулатуру-у малом титру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↑ Антимитохондријална антитела код 5% болесника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↑ Антинеутрофилна цитоплазматска антитела са перинуклеарним типом бојења (</a:t>
            </a:r>
            <a:r>
              <a:rPr lang="x-none" dirty="0" err="1">
                <a:latin typeface="Palatino Linotype" pitchFamily="18" charset="0"/>
              </a:rPr>
              <a:t>pANCA</a:t>
            </a:r>
            <a:r>
              <a:rPr lang="x-none" dirty="0">
                <a:latin typeface="Palatino Linotype" pitchFamily="18" charset="0"/>
              </a:rPr>
              <a:t>) код 85% болесника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400982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33400"/>
            <a:ext cx="8763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РАДИОЛОШКИ НАЛАЗ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ERCP ИЛИ PCT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Мултифокалне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стриктуре</a:t>
            </a:r>
            <a:r>
              <a:rPr lang="x-none" dirty="0">
                <a:latin typeface="Palatino Linotype" pitchFamily="18" charset="0"/>
              </a:rPr>
              <a:t> читавог </a:t>
            </a:r>
            <a:r>
              <a:rPr lang="x-none" dirty="0" err="1">
                <a:latin typeface="Palatino Linotype" pitchFamily="18" charset="0"/>
              </a:rPr>
              <a:t>билијарног</a:t>
            </a:r>
            <a:r>
              <a:rPr lang="x-none" dirty="0">
                <a:latin typeface="Palatino Linotype" pitchFamily="18" charset="0"/>
              </a:rPr>
              <a:t> стабла-изглед крунице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Стриктуре</a:t>
            </a:r>
            <a:r>
              <a:rPr lang="x-none" dirty="0">
                <a:latin typeface="Palatino Linotype" pitchFamily="18" charset="0"/>
              </a:rPr>
              <a:t>-кратке, </a:t>
            </a:r>
            <a:r>
              <a:rPr lang="x-none" dirty="0" err="1">
                <a:latin typeface="Palatino Linotype" pitchFamily="18" charset="0"/>
              </a:rPr>
              <a:t>ануларне</a:t>
            </a:r>
            <a:r>
              <a:rPr lang="x-none" dirty="0">
                <a:latin typeface="Palatino Linotype" pitchFamily="18" charset="0"/>
              </a:rPr>
              <a:t>, између </a:t>
            </a:r>
            <a:r>
              <a:rPr lang="x-none" dirty="0" err="1">
                <a:latin typeface="Palatino Linotype" pitchFamily="18" charset="0"/>
              </a:rPr>
              <a:t>стриктура</a:t>
            </a:r>
            <a:r>
              <a:rPr lang="x-none" dirty="0">
                <a:latin typeface="Palatino Linotype" pitchFamily="18" charset="0"/>
              </a:rPr>
              <a:t> жучни путеви нормални или </a:t>
            </a:r>
            <a:r>
              <a:rPr lang="x-none" dirty="0" err="1">
                <a:latin typeface="Palatino Linotype" pitchFamily="18" charset="0"/>
              </a:rPr>
              <a:t>дилатирани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81% читаво </a:t>
            </a:r>
            <a:r>
              <a:rPr lang="x-none" dirty="0" err="1">
                <a:latin typeface="Palatino Linotype" pitchFamily="18" charset="0"/>
              </a:rPr>
              <a:t>билијарно</a:t>
            </a:r>
            <a:r>
              <a:rPr lang="x-none" dirty="0">
                <a:latin typeface="Palatino Linotype" pitchFamily="18" charset="0"/>
              </a:rPr>
              <a:t> стабло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11% </a:t>
            </a:r>
            <a:r>
              <a:rPr lang="x-none" dirty="0" err="1">
                <a:latin typeface="Palatino Linotype" pitchFamily="18" charset="0"/>
              </a:rPr>
              <a:t>интрахепатични</a:t>
            </a:r>
            <a:r>
              <a:rPr lang="x-none" dirty="0">
                <a:latin typeface="Palatino Linotype" pitchFamily="18" charset="0"/>
              </a:rPr>
              <a:t> жучни путеви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8% </a:t>
            </a:r>
            <a:r>
              <a:rPr lang="x-none" dirty="0" err="1">
                <a:latin typeface="Palatino Linotype" pitchFamily="18" charset="0"/>
              </a:rPr>
              <a:t>екстрахепатични</a:t>
            </a:r>
            <a:r>
              <a:rPr lang="x-none" dirty="0">
                <a:latin typeface="Palatino Linotype" pitchFamily="18" charset="0"/>
              </a:rPr>
              <a:t> жучни путеви</a:t>
            </a:r>
          </a:p>
        </p:txBody>
      </p:sp>
    </p:spTree>
    <p:extLst>
      <p:ext uri="{BB962C8B-B14F-4D97-AF65-F5344CB8AC3E}">
        <p14:creationId xmlns:p14="http://schemas.microsoft.com/office/powerpoint/2010/main" val="1035058468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533400"/>
            <a:ext cx="44390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БИОПСИЈА И ХИТОЛОШКИ НАЛАЗ</a:t>
            </a:r>
          </a:p>
          <a:p>
            <a:endParaRPr lang="x-none" dirty="0"/>
          </a:p>
          <a:p>
            <a:endParaRPr lang="x-non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547390"/>
              </p:ext>
            </p:extLst>
          </p:nvPr>
        </p:nvGraphicFramePr>
        <p:xfrm>
          <a:off x="228600" y="1219200"/>
          <a:ext cx="8686800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>
                          <a:latin typeface="Palatino Linotype" pitchFamily="18" charset="0"/>
                        </a:rPr>
                        <a:t>Стадијум I-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портни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стадијум</a:t>
                      </a:r>
                    </a:p>
                    <a:p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Портни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едем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запаљење и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пролиферација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путева-без ширења  изван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портног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простора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Стадијум II-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перипортни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стадијум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Перипортна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фиброза</a:t>
                      </a:r>
                      <a:r>
                        <a:rPr lang="x-none" dirty="0">
                          <a:latin typeface="Palatino Linotype" pitchFamily="18" charset="0"/>
                        </a:rPr>
                        <a:t>, запаљење са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дуктуларном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пролиферацијом</a:t>
                      </a:r>
                      <a:r>
                        <a:rPr lang="x-none" dirty="0">
                          <a:latin typeface="Palatino Linotype" pitchFamily="18" charset="0"/>
                        </a:rPr>
                        <a:t> или без ње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Стадијум III-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септални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стадијум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Септална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фиброза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Стадијум IV-стадијум цирозе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Билијарна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цироза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4191000"/>
            <a:ext cx="9144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x-none" b="1" dirty="0">
                <a:latin typeface="Palatino Linotype" pitchFamily="18" charset="0"/>
              </a:rPr>
              <a:t>У еволуцији болести кључна је прогресија </a:t>
            </a:r>
            <a:r>
              <a:rPr lang="x-none" b="1" dirty="0" err="1">
                <a:latin typeface="Palatino Linotype" pitchFamily="18" charset="0"/>
              </a:rPr>
              <a:t>дуктопеније</a:t>
            </a:r>
            <a:r>
              <a:rPr lang="x-none" b="1" dirty="0">
                <a:latin typeface="Palatino Linotype" pitchFamily="18" charset="0"/>
              </a:rPr>
              <a:t>, тренутком губитка критичног броја </a:t>
            </a:r>
            <a:r>
              <a:rPr lang="x-none" b="1" dirty="0" err="1">
                <a:latin typeface="Palatino Linotype" pitchFamily="18" charset="0"/>
              </a:rPr>
              <a:t>интерлобуларних</a:t>
            </a:r>
            <a:r>
              <a:rPr lang="x-none" b="1" dirty="0">
                <a:latin typeface="Palatino Linotype" pitchFamily="18" charset="0"/>
              </a:rPr>
              <a:t> путева, наступа </a:t>
            </a:r>
            <a:r>
              <a:rPr lang="x-none" b="1" dirty="0" err="1">
                <a:latin typeface="Palatino Linotype" pitchFamily="18" charset="0"/>
              </a:rPr>
              <a:t>холестаза</a:t>
            </a:r>
            <a:r>
              <a:rPr lang="x-none" b="1" dirty="0">
                <a:latin typeface="Palatino Linotype" pitchFamily="18" charset="0"/>
              </a:rPr>
              <a:t> која доводи до порталне </a:t>
            </a:r>
            <a:r>
              <a:rPr lang="x-none" b="1" dirty="0" err="1">
                <a:latin typeface="Palatino Linotype" pitchFamily="18" charset="0"/>
              </a:rPr>
              <a:t>фиброзе</a:t>
            </a:r>
            <a:r>
              <a:rPr lang="x-none" b="1" dirty="0">
                <a:latin typeface="Palatino Linotype" pitchFamily="18" charset="0"/>
              </a:rPr>
              <a:t> и иреверзибилне </a:t>
            </a:r>
            <a:r>
              <a:rPr lang="x-none" b="1" dirty="0" err="1">
                <a:latin typeface="Palatino Linotype" pitchFamily="18" charset="0"/>
              </a:rPr>
              <a:t>билијарне</a:t>
            </a:r>
            <a:r>
              <a:rPr lang="x-none" b="1" dirty="0">
                <a:latin typeface="Palatino Linotype" pitchFamily="18" charset="0"/>
              </a:rPr>
              <a:t> цирозе.</a:t>
            </a:r>
          </a:p>
        </p:txBody>
      </p:sp>
    </p:spTree>
    <p:extLst>
      <p:ext uri="{BB962C8B-B14F-4D97-AF65-F5344CB8AC3E}">
        <p14:creationId xmlns:p14="http://schemas.microsoft.com/office/powerpoint/2010/main" val="3481470665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709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 ОСНОВНЕ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Д </a:t>
            </a:r>
            <a:r>
              <a:rPr lang="x-none" dirty="0" err="1">
                <a:latin typeface="Palatino Linotype" pitchFamily="18" charset="0"/>
              </a:rPr>
              <a:t>Пенициламин</a:t>
            </a:r>
            <a:r>
              <a:rPr lang="x-none" dirty="0">
                <a:latin typeface="Palatino Linotype" pitchFamily="18" charset="0"/>
              </a:rPr>
              <a:t>-за мобилизацију акумулираног бакра у јетри који је секундарни феномен код свих </a:t>
            </a:r>
            <a:r>
              <a:rPr lang="x-none" dirty="0" err="1">
                <a:latin typeface="Palatino Linotype" pitchFamily="18" charset="0"/>
              </a:rPr>
              <a:t>холестазних</a:t>
            </a:r>
            <a:r>
              <a:rPr lang="x-none" dirty="0">
                <a:latin typeface="Palatino Linotype" pitchFamily="18" charset="0"/>
              </a:rPr>
              <a:t> болести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Имуносупресиви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Орални </a:t>
            </a:r>
            <a:r>
              <a:rPr lang="x-none" dirty="0" err="1">
                <a:latin typeface="Palatino Linotype" pitchFamily="18" charset="0"/>
              </a:rPr>
              <a:t>кортикостероиди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Азатиоприн</a:t>
            </a:r>
            <a:r>
              <a:rPr lang="x-none" dirty="0">
                <a:latin typeface="Palatino Linotype" pitchFamily="18" charset="0"/>
              </a:rPr>
              <a:t>-нема контролних студија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Циклоспорин</a:t>
            </a:r>
            <a:r>
              <a:rPr lang="x-none" dirty="0">
                <a:latin typeface="Palatino Linotype" pitchFamily="18" charset="0"/>
              </a:rPr>
              <a:t>-негативни резултати контролних студија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Метотрексат</a:t>
            </a:r>
            <a:r>
              <a:rPr lang="x-none" dirty="0">
                <a:latin typeface="Palatino Linotype" pitchFamily="18" charset="0"/>
              </a:rPr>
              <a:t>-није доказана ефикасност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Такролимис</a:t>
            </a:r>
            <a:r>
              <a:rPr lang="x-none" dirty="0">
                <a:latin typeface="Palatino Linotype" pitchFamily="18" charset="0"/>
              </a:rPr>
              <a:t>-у малој студији доказано само мало побољшање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Комбиновано лечење </a:t>
            </a:r>
            <a:r>
              <a:rPr lang="x-none" dirty="0" err="1">
                <a:latin typeface="Palatino Linotype" pitchFamily="18" charset="0"/>
              </a:rPr>
              <a:t>преднисоном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колхицином</a:t>
            </a:r>
            <a:r>
              <a:rPr lang="x-none" dirty="0">
                <a:latin typeface="Palatino Linotype" pitchFamily="18" charset="0"/>
              </a:rPr>
              <a:t>-без ефекта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Комбинована терапија </a:t>
            </a:r>
            <a:r>
              <a:rPr lang="x-none" dirty="0" err="1">
                <a:latin typeface="Palatino Linotype" pitchFamily="18" charset="0"/>
              </a:rPr>
              <a:t>метротрексатом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урсодеоксихолном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киелином</a:t>
            </a:r>
            <a:r>
              <a:rPr lang="x-none" dirty="0">
                <a:latin typeface="Palatino Linotype" pitchFamily="18" charset="0"/>
              </a:rPr>
              <a:t>-није показала боље резултате од саме </a:t>
            </a:r>
            <a:r>
              <a:rPr lang="x-none" dirty="0" err="1">
                <a:latin typeface="Palatino Linotype" pitchFamily="18" charset="0"/>
              </a:rPr>
              <a:t>урсодеоксихолне</a:t>
            </a:r>
            <a:r>
              <a:rPr lang="x-none" dirty="0">
                <a:latin typeface="Palatino Linotype" pitchFamily="18" charset="0"/>
              </a:rPr>
              <a:t> киселине, а била је праћена </a:t>
            </a:r>
            <a:r>
              <a:rPr lang="x-none" dirty="0" err="1">
                <a:latin typeface="Palatino Linotype" pitchFamily="18" charset="0"/>
              </a:rPr>
              <a:t>токсичношћу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метотрексата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Колхицин</a:t>
            </a:r>
            <a:r>
              <a:rPr lang="x-none" dirty="0">
                <a:latin typeface="Palatino Linotype" pitchFamily="18" charset="0"/>
              </a:rPr>
              <a:t> није показао ефикасност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Урсодеоксихолна</a:t>
            </a:r>
            <a:r>
              <a:rPr lang="x-none" dirty="0">
                <a:latin typeface="Palatino Linotype" pitchFamily="18" charset="0"/>
              </a:rPr>
              <a:t> киселина у дози 13-15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/kg/дан-значајно побољшање биохемијских налаза и хистологије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dirty="0">
              <a:latin typeface="Palatino Linotype" pitchFamily="18" charset="0"/>
            </a:endParaRPr>
          </a:p>
          <a:p>
            <a:endParaRPr lang="x-none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156903404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09600"/>
            <a:ext cx="91440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БУДУЋА ТЕРАПИЈА</a:t>
            </a: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Асимптоматски</a:t>
            </a:r>
            <a:r>
              <a:rPr lang="x-none" b="1" dirty="0">
                <a:latin typeface="Palatino Linotype" pitchFamily="18" charset="0"/>
              </a:rPr>
              <a:t> болесници, јер је већ развијена </a:t>
            </a:r>
            <a:r>
              <a:rPr lang="x-none" b="1" dirty="0" err="1">
                <a:latin typeface="Palatino Linotype" pitchFamily="18" charset="0"/>
              </a:rPr>
              <a:t>дуктопенија</a:t>
            </a:r>
            <a:r>
              <a:rPr lang="x-none" b="1" dirty="0">
                <a:latin typeface="Palatino Linotype" pitchFamily="18" charset="0"/>
              </a:rPr>
              <a:t> иреверзибилан процес, будући да </a:t>
            </a:r>
            <a:r>
              <a:rPr lang="x-none" b="1" dirty="0" err="1">
                <a:latin typeface="Palatino Linotype" pitchFamily="18" charset="0"/>
              </a:rPr>
              <a:t>епителне</a:t>
            </a:r>
            <a:r>
              <a:rPr lang="x-none" b="1" dirty="0">
                <a:latin typeface="Palatino Linotype" pitchFamily="18" charset="0"/>
              </a:rPr>
              <a:t> ћелије жучних путева немају способност регенерације</a:t>
            </a:r>
          </a:p>
        </p:txBody>
      </p:sp>
    </p:spTree>
    <p:extLst>
      <p:ext uri="{BB962C8B-B14F-4D97-AF65-F5344CB8AC3E}">
        <p14:creationId xmlns:p14="http://schemas.microsoft.com/office/powerpoint/2010/main" val="2225202011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533400"/>
            <a:ext cx="914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ЛЕЧЕЊЕ КОМПЛИКАЦИЈА</a:t>
            </a: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Пруритус</a:t>
            </a: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Холестирамин</a:t>
            </a:r>
            <a:r>
              <a:rPr lang="x-none" dirty="0">
                <a:latin typeface="Palatino Linotype" pitchFamily="18" charset="0"/>
              </a:rPr>
              <a:t>-смањује цревну апсорпцију жучних киселина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Фенобарбитон</a:t>
            </a:r>
            <a:r>
              <a:rPr lang="x-none" dirty="0">
                <a:latin typeface="Palatino Linotype" pitchFamily="18" charset="0"/>
              </a:rPr>
              <a:t>-уз </a:t>
            </a:r>
            <a:r>
              <a:rPr lang="x-none" dirty="0" err="1">
                <a:latin typeface="Palatino Linotype" pitchFamily="18" charset="0"/>
              </a:rPr>
              <a:t>холестирамин</a:t>
            </a:r>
            <a:r>
              <a:rPr lang="x-none" dirty="0">
                <a:latin typeface="Palatino Linotype" pitchFamily="18" charset="0"/>
              </a:rPr>
              <a:t> за контролу ноћног свраба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Урсодеоксихолна</a:t>
            </a:r>
            <a:r>
              <a:rPr lang="x-none" dirty="0">
                <a:latin typeface="Palatino Linotype" pitchFamily="18" charset="0"/>
              </a:rPr>
              <a:t> киселина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Антихистаминици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Рифампицин-компетитивно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инхбира</a:t>
            </a:r>
            <a:r>
              <a:rPr lang="x-none" dirty="0">
                <a:latin typeface="Palatino Linotype" pitchFamily="18" charset="0"/>
              </a:rPr>
              <a:t> преузимање жучних киселина у </a:t>
            </a:r>
            <a:r>
              <a:rPr lang="x-none" dirty="0" err="1">
                <a:latin typeface="Palatino Linotype" pitchFamily="18" charset="0"/>
              </a:rPr>
              <a:t>хепатоците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Антагонисти опијата-</a:t>
            </a:r>
            <a:r>
              <a:rPr lang="x-none" dirty="0" err="1">
                <a:latin typeface="Palatino Linotype" pitchFamily="18" charset="0"/>
              </a:rPr>
              <a:t>налоксон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Плазмафереза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Фототерапија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Трансплантација јетре</a:t>
            </a:r>
          </a:p>
        </p:txBody>
      </p:sp>
    </p:spTree>
    <p:extLst>
      <p:ext uri="{BB962C8B-B14F-4D97-AF65-F5344CB8AC3E}">
        <p14:creationId xmlns:p14="http://schemas.microsoft.com/office/powerpoint/2010/main" val="701932833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09600"/>
            <a:ext cx="890852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Стеатореја</a:t>
            </a:r>
            <a:r>
              <a:rPr lang="x-none" b="1" dirty="0">
                <a:latin typeface="Palatino Linotype" pitchFamily="18" charset="0"/>
              </a:rPr>
              <a:t>, дефицит витамина растворљивих у мастима, </a:t>
            </a:r>
            <a:r>
              <a:rPr lang="x-none" b="1" dirty="0" err="1">
                <a:latin typeface="Palatino Linotype" pitchFamily="18" charset="0"/>
              </a:rPr>
              <a:t>хепатична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остеодистрофија</a:t>
            </a:r>
            <a:endParaRPr lang="x-none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Дијета са максималном дневном количином масти до 40 грама уз </a:t>
            </a:r>
            <a:r>
              <a:rPr lang="x-none" dirty="0" err="1">
                <a:latin typeface="Palatino Linotype" pitchFamily="18" charset="0"/>
              </a:rPr>
              <a:t>сусптитуцију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триглицерида</a:t>
            </a:r>
            <a:r>
              <a:rPr lang="x-none" dirty="0">
                <a:latin typeface="Palatino Linotype" pitchFamily="18" charset="0"/>
              </a:rPr>
              <a:t> средње дугих ланаца (MCT)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Витамин А 25000-50000 јединица, 2-3 пута недељно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Витамин К 5-10 </a:t>
            </a:r>
            <a:r>
              <a:rPr lang="x-none" dirty="0" err="1">
                <a:latin typeface="Palatino Linotype" pitchFamily="18" charset="0"/>
              </a:rPr>
              <a:t>mg</a:t>
            </a:r>
            <a:r>
              <a:rPr lang="x-none" dirty="0">
                <a:latin typeface="Palatino Linotype" pitchFamily="18" charset="0"/>
              </a:rPr>
              <a:t>/дан, орално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Витамин 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За </a:t>
            </a:r>
            <a:r>
              <a:rPr lang="x-none" dirty="0" err="1">
                <a:latin typeface="Palatino Linotype" pitchFamily="18" charset="0"/>
              </a:rPr>
              <a:t>остеопорозу</a:t>
            </a:r>
            <a:r>
              <a:rPr lang="x-none" dirty="0">
                <a:latin typeface="Palatino Linotype" pitchFamily="18" charset="0"/>
              </a:rPr>
              <a:t>-адекватна физичка активност, апстиненција од алкохола и цигарета, давање </a:t>
            </a:r>
            <a:r>
              <a:rPr lang="x-none" dirty="0" err="1">
                <a:latin typeface="Palatino Linotype" pitchFamily="18" charset="0"/>
              </a:rPr>
              <a:t>калцијума</a:t>
            </a:r>
            <a:r>
              <a:rPr lang="x-none" dirty="0">
                <a:latin typeface="Palatino Linotype" pitchFamily="18" charset="0"/>
              </a:rPr>
              <a:t> и витамина Д</a:t>
            </a:r>
          </a:p>
        </p:txBody>
      </p:sp>
    </p:spTree>
    <p:extLst>
      <p:ext uri="{BB962C8B-B14F-4D97-AF65-F5344CB8AC3E}">
        <p14:creationId xmlns:p14="http://schemas.microsoft.com/office/powerpoint/2010/main" val="1588977964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200"/>
            <a:ext cx="917751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СТРИКТУРЕ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Дилатација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трансхепатичним</a:t>
            </a:r>
            <a:r>
              <a:rPr lang="x-none" dirty="0">
                <a:latin typeface="Palatino Linotype" pitchFamily="18" charset="0"/>
              </a:rPr>
              <a:t> или ретроградним приступом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ERCP и балон </a:t>
            </a:r>
            <a:r>
              <a:rPr lang="x-none" dirty="0" err="1">
                <a:latin typeface="Palatino Linotype" pitchFamily="18" charset="0"/>
              </a:rPr>
              <a:t>дилатација</a:t>
            </a:r>
            <a:r>
              <a:rPr lang="x-none" dirty="0">
                <a:latin typeface="Palatino Linotype" pitchFamily="18" charset="0"/>
              </a:rPr>
              <a:t>, постављање у току </a:t>
            </a:r>
            <a:r>
              <a:rPr lang="x-none" dirty="0" err="1">
                <a:latin typeface="Palatino Linotype" pitchFamily="18" charset="0"/>
              </a:rPr>
              <a:t>ендоскопије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стента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Трансплантација јетре једина ефикасна терапија код </a:t>
            </a:r>
            <a:r>
              <a:rPr lang="x-none" b="1" dirty="0" err="1">
                <a:latin typeface="Palatino Linotype" pitchFamily="18" charset="0"/>
              </a:rPr>
              <a:t>узнапредовале</a:t>
            </a:r>
            <a:r>
              <a:rPr lang="x-none" b="1" dirty="0">
                <a:latin typeface="Palatino Linotype" pitchFamily="18" charset="0"/>
              </a:rPr>
              <a:t> болести</a:t>
            </a:r>
          </a:p>
        </p:txBody>
      </p:sp>
    </p:spTree>
    <p:extLst>
      <p:ext uri="{BB962C8B-B14F-4D97-AF65-F5344CB8AC3E}">
        <p14:creationId xmlns:p14="http://schemas.microsoft.com/office/powerpoint/2010/main" val="3999935893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Васкуларне болести јетре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9787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x-none" sz="2400" b="1" dirty="0" err="1">
                <a:latin typeface="Palatino Linotype" pitchFamily="18" charset="0"/>
              </a:rPr>
              <a:t>Екстрахепатичке</a:t>
            </a:r>
            <a:r>
              <a:rPr lang="x-none" sz="2400" b="1" dirty="0">
                <a:latin typeface="Palatino Linotype" pitchFamily="18" charset="0"/>
              </a:rPr>
              <a:t> манифестације-неуролошке манифестације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4983163"/>
          </a:xfrm>
        </p:spPr>
        <p:txBody>
          <a:bodyPr>
            <a:normAutofit lnSpcReduction="10000"/>
          </a:bodyPr>
          <a:lstStyle/>
          <a:p>
            <a:pPr>
              <a:lnSpc>
                <a:spcPct val="160000"/>
              </a:lnSpc>
            </a:pPr>
            <a:r>
              <a:rPr lang="x-none" sz="1800" dirty="0">
                <a:latin typeface="Palatino Linotype" pitchFamily="18" charset="0"/>
              </a:rPr>
              <a:t>Ове тегобе се обично јављају око 20-те године</a:t>
            </a:r>
          </a:p>
          <a:p>
            <a:pPr>
              <a:lnSpc>
                <a:spcPct val="160000"/>
              </a:lnSpc>
            </a:pPr>
            <a:r>
              <a:rPr lang="x-none" sz="1800" dirty="0">
                <a:latin typeface="Palatino Linotype" pitchFamily="18" charset="0"/>
              </a:rPr>
              <a:t>Настају услед таложења бакра у </a:t>
            </a:r>
            <a:r>
              <a:rPr lang="x-none" sz="1800" dirty="0" err="1">
                <a:latin typeface="Palatino Linotype" pitchFamily="18" charset="0"/>
              </a:rPr>
              <a:t>базалним</a:t>
            </a:r>
            <a:r>
              <a:rPr lang="x-none" sz="1800" dirty="0">
                <a:latin typeface="Palatino Linotype" pitchFamily="18" charset="0"/>
              </a:rPr>
              <a:t> ганглијама, </a:t>
            </a:r>
            <a:r>
              <a:rPr lang="x-none" sz="1800" dirty="0" err="1">
                <a:latin typeface="Palatino Linotype" pitchFamily="18" charset="0"/>
              </a:rPr>
              <a:t>церебелуму</a:t>
            </a:r>
            <a:r>
              <a:rPr lang="x-none" sz="1800" dirty="0">
                <a:latin typeface="Palatino Linotype" pitchFamily="18" charset="0"/>
              </a:rPr>
              <a:t>, </a:t>
            </a:r>
            <a:r>
              <a:rPr lang="x-none" sz="1800" dirty="0" err="1">
                <a:latin typeface="Palatino Linotype" pitchFamily="18" charset="0"/>
              </a:rPr>
              <a:t>таламусу</a:t>
            </a:r>
            <a:r>
              <a:rPr lang="x-none" sz="1800" dirty="0">
                <a:latin typeface="Palatino Linotype" pitchFamily="18" charset="0"/>
              </a:rPr>
              <a:t>, церебралном </a:t>
            </a:r>
            <a:r>
              <a:rPr lang="x-none" sz="1800" dirty="0" err="1">
                <a:latin typeface="Palatino Linotype" pitchFamily="18" charset="0"/>
              </a:rPr>
              <a:t>кортексу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x-none" sz="1800" dirty="0">
                <a:latin typeface="Palatino Linotype" pitchFamily="18" charset="0"/>
              </a:rPr>
              <a:t>Благ </a:t>
            </a:r>
            <a:r>
              <a:rPr lang="x-none" sz="1800" dirty="0" err="1">
                <a:latin typeface="Palatino Linotype" pitchFamily="18" charset="0"/>
              </a:rPr>
              <a:t>тремор</a:t>
            </a:r>
            <a:r>
              <a:rPr lang="x-none" sz="1800" dirty="0">
                <a:latin typeface="Palatino Linotype" pitchFamily="18" charset="0"/>
              </a:rPr>
              <a:t> (</a:t>
            </a:r>
            <a:r>
              <a:rPr lang="x-none" sz="1800" dirty="0" err="1">
                <a:latin typeface="Palatino Linotype" pitchFamily="18" charset="0"/>
              </a:rPr>
              <a:t>флексионо</a:t>
            </a:r>
            <a:r>
              <a:rPr lang="x-none" sz="1800" dirty="0">
                <a:latin typeface="Palatino Linotype" pitchFamily="18" charset="0"/>
              </a:rPr>
              <a:t>-</a:t>
            </a:r>
            <a:r>
              <a:rPr lang="x-none" sz="1800" dirty="0" err="1">
                <a:latin typeface="Palatino Linotype" pitchFamily="18" charset="0"/>
              </a:rPr>
              <a:t>екстензиони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x-none" sz="1800" dirty="0" err="1">
                <a:latin typeface="Palatino Linotype" pitchFamily="18" charset="0"/>
              </a:rPr>
              <a:t>тремор</a:t>
            </a:r>
            <a:r>
              <a:rPr lang="x-none" sz="1800" dirty="0">
                <a:latin typeface="Palatino Linotype" pitchFamily="18" charset="0"/>
              </a:rPr>
              <a:t> ручних зглобова), гримасе на лицу</a:t>
            </a:r>
          </a:p>
          <a:p>
            <a:pPr>
              <a:lnSpc>
                <a:spcPct val="160000"/>
              </a:lnSpc>
            </a:pPr>
            <a:r>
              <a:rPr lang="x-none" sz="1800" dirty="0">
                <a:latin typeface="Palatino Linotype" pitchFamily="18" charset="0"/>
              </a:rPr>
              <a:t>Тешкоће у говору и писању, </a:t>
            </a:r>
            <a:r>
              <a:rPr lang="x-none" sz="1800" dirty="0" err="1">
                <a:latin typeface="Palatino Linotype" pitchFamily="18" charset="0"/>
              </a:rPr>
              <a:t>хореја</a:t>
            </a:r>
            <a:r>
              <a:rPr lang="x-none" sz="1800" dirty="0">
                <a:latin typeface="Palatino Linotype" pitchFamily="18" charset="0"/>
              </a:rPr>
              <a:t>, </a:t>
            </a:r>
            <a:r>
              <a:rPr lang="x-none" sz="1800" dirty="0" err="1">
                <a:latin typeface="Palatino Linotype" pitchFamily="18" charset="0"/>
              </a:rPr>
              <a:t>хиперсаливација</a:t>
            </a:r>
            <a:r>
              <a:rPr lang="x-none" sz="1800" dirty="0">
                <a:latin typeface="Palatino Linotype" pitchFamily="18" charset="0"/>
              </a:rPr>
              <a:t>, </a:t>
            </a:r>
            <a:r>
              <a:rPr lang="x-none" sz="1800" dirty="0" err="1">
                <a:latin typeface="Palatino Linotype" pitchFamily="18" charset="0"/>
              </a:rPr>
              <a:t>флуктуирајућа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x-none" sz="1800" dirty="0" err="1">
                <a:latin typeface="Palatino Linotype" pitchFamily="18" charset="0"/>
              </a:rPr>
              <a:t>ригидност</a:t>
            </a:r>
            <a:r>
              <a:rPr lang="x-none" sz="1800" dirty="0">
                <a:latin typeface="Palatino Linotype" pitchFamily="18" charset="0"/>
              </a:rPr>
              <a:t> екстремитета</a:t>
            </a:r>
          </a:p>
          <a:p>
            <a:pPr>
              <a:lnSpc>
                <a:spcPct val="160000"/>
              </a:lnSpc>
            </a:pPr>
            <a:r>
              <a:rPr lang="x-none" sz="1800" dirty="0">
                <a:latin typeface="Palatino Linotype" pitchFamily="18" charset="0"/>
              </a:rPr>
              <a:t>Прогресиван поремећај моторике–представља главно обележје </a:t>
            </a:r>
            <a:r>
              <a:rPr lang="en-US" sz="1800" dirty="0">
                <a:latin typeface="Palatino Linotype" pitchFamily="18" charset="0"/>
              </a:rPr>
              <a:t>(</a:t>
            </a:r>
            <a:r>
              <a:rPr lang="x-none" sz="1800" dirty="0">
                <a:latin typeface="Palatino Linotype" pitchFamily="18" charset="0"/>
              </a:rPr>
              <a:t>дисфагија, дизартрија, тремор и укоченост)</a:t>
            </a:r>
          </a:p>
          <a:p>
            <a:pPr>
              <a:lnSpc>
                <a:spcPct val="160000"/>
              </a:lnSpc>
            </a:pPr>
            <a:r>
              <a:rPr lang="x-none" sz="1800" dirty="0">
                <a:latin typeface="Palatino Linotype" pitchFamily="18" charset="0"/>
              </a:rPr>
              <a:t>Код узнапредовале болести неуролошки симптоми се обично погрешно тумаче као манифестације хепатичне </a:t>
            </a:r>
            <a:r>
              <a:rPr lang="x-none" sz="1800" dirty="0" err="1">
                <a:latin typeface="Palatino Linotype" pitchFamily="18" charset="0"/>
              </a:rPr>
              <a:t>енцефалопатије</a:t>
            </a:r>
            <a:r>
              <a:rPr lang="x-none" sz="1800" dirty="0">
                <a:latin typeface="Palatino Linotype" pitchFamily="18" charset="0"/>
              </a:rPr>
              <a:t>.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055317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81000"/>
            <a:ext cx="9144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Тромбоза крвних судова који доводе крв у јетру (</a:t>
            </a:r>
            <a:r>
              <a:rPr lang="x-none" dirty="0" err="1">
                <a:latin typeface="Palatino Linotype" pitchFamily="18" charset="0"/>
              </a:rPr>
              <a:t>портна</a:t>
            </a:r>
            <a:r>
              <a:rPr lang="x-none" dirty="0">
                <a:latin typeface="Palatino Linotype" pitchFamily="18" charset="0"/>
              </a:rPr>
              <a:t> вена/</a:t>
            </a:r>
            <a:r>
              <a:rPr lang="x-none" dirty="0" err="1">
                <a:latin typeface="Palatino Linotype" pitchFamily="18" charset="0"/>
              </a:rPr>
              <a:t>хепатична</a:t>
            </a:r>
            <a:r>
              <a:rPr lang="x-none" dirty="0">
                <a:latin typeface="Palatino Linotype" pitchFamily="18" charset="0"/>
              </a:rPr>
              <a:t> артерија)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Тромбоза крвних судова који одводе крв из јетре (</a:t>
            </a:r>
            <a:r>
              <a:rPr lang="x-none" dirty="0" err="1">
                <a:latin typeface="Palatino Linotype" pitchFamily="18" charset="0"/>
              </a:rPr>
              <a:t>хепатичне</a:t>
            </a:r>
            <a:r>
              <a:rPr lang="x-none" dirty="0">
                <a:latin typeface="Palatino Linotype" pitchFamily="18" charset="0"/>
              </a:rPr>
              <a:t> вене)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Поремећаји </a:t>
            </a:r>
            <a:r>
              <a:rPr lang="x-none" b="1" dirty="0" err="1">
                <a:latin typeface="Palatino Linotype" pitchFamily="18" charset="0"/>
              </a:rPr>
              <a:t>одвођења</a:t>
            </a:r>
            <a:r>
              <a:rPr lang="x-none" b="1" dirty="0">
                <a:latin typeface="Palatino Linotype" pitchFamily="18" charset="0"/>
              </a:rPr>
              <a:t> крви из јетре: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b="1" dirty="0" err="1">
                <a:latin typeface="Palatino Linotype" pitchFamily="18" charset="0"/>
              </a:rPr>
              <a:t>Budd</a:t>
            </a:r>
            <a:r>
              <a:rPr lang="x-none" b="1" dirty="0">
                <a:latin typeface="Palatino Linotype" pitchFamily="18" charset="0"/>
              </a:rPr>
              <a:t>-</a:t>
            </a:r>
            <a:r>
              <a:rPr lang="x-none" b="1" dirty="0" err="1">
                <a:latin typeface="Palatino Linotype" pitchFamily="18" charset="0"/>
              </a:rPr>
              <a:t>Chiarij</a:t>
            </a:r>
            <a:r>
              <a:rPr lang="x-none" b="1" dirty="0">
                <a:latin typeface="Palatino Linotype" pitchFamily="18" charset="0"/>
              </a:rPr>
              <a:t>-ев синдром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b="1" dirty="0" err="1">
                <a:latin typeface="Palatino Linotype" pitchFamily="18" charset="0"/>
              </a:rPr>
              <a:t>Венооклузивна</a:t>
            </a:r>
            <a:r>
              <a:rPr lang="x-none" b="1" dirty="0">
                <a:latin typeface="Palatino Linotype" pitchFamily="18" charset="0"/>
              </a:rPr>
              <a:t> болест јетре</a:t>
            </a: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1. </a:t>
            </a:r>
            <a:r>
              <a:rPr lang="x-none" b="1" dirty="0" err="1">
                <a:latin typeface="Palatino Linotype" pitchFamily="18" charset="0"/>
              </a:rPr>
              <a:t>Budd</a:t>
            </a:r>
            <a:r>
              <a:rPr lang="x-none" b="1" dirty="0">
                <a:latin typeface="Palatino Linotype" pitchFamily="18" charset="0"/>
              </a:rPr>
              <a:t>-</a:t>
            </a:r>
            <a:r>
              <a:rPr lang="x-none" b="1" dirty="0" err="1">
                <a:latin typeface="Palatino Linotype" pitchFamily="18" charset="0"/>
              </a:rPr>
              <a:t>Chiarij</a:t>
            </a:r>
            <a:r>
              <a:rPr lang="x-none" b="1" dirty="0">
                <a:latin typeface="Palatino Linotype" pitchFamily="18" charset="0"/>
              </a:rPr>
              <a:t>-ев синдром-о</a:t>
            </a:r>
            <a:r>
              <a:rPr lang="x-none" dirty="0">
                <a:latin typeface="Palatino Linotype" pitchFamily="18" charset="0"/>
              </a:rPr>
              <a:t>пструкција одвода венске крви из јетре (опструкција </a:t>
            </a:r>
            <a:r>
              <a:rPr lang="x-none" dirty="0" err="1">
                <a:latin typeface="Palatino Linotype" pitchFamily="18" charset="0"/>
              </a:rPr>
              <a:t>хепатичних</a:t>
            </a:r>
            <a:r>
              <a:rPr lang="x-none" dirty="0">
                <a:latin typeface="Palatino Linotype" pitchFamily="18" charset="0"/>
              </a:rPr>
              <a:t> вена)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Најчешће место опструкције на месту уласка </a:t>
            </a:r>
            <a:r>
              <a:rPr lang="x-none" dirty="0" err="1">
                <a:latin typeface="Palatino Linotype" pitchFamily="18" charset="0"/>
              </a:rPr>
              <a:t>хепатичних</a:t>
            </a:r>
            <a:r>
              <a:rPr lang="x-none" dirty="0">
                <a:latin typeface="Palatino Linotype" pitchFamily="18" charset="0"/>
              </a:rPr>
              <a:t> вена у доњу шупљу вену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Најчешће </a:t>
            </a:r>
            <a:r>
              <a:rPr lang="x-none" dirty="0" err="1">
                <a:latin typeface="Palatino Linotype" pitchFamily="18" charset="0"/>
              </a:rPr>
              <a:t>субакутног</a:t>
            </a:r>
            <a:r>
              <a:rPr lang="x-none" dirty="0">
                <a:latin typeface="Palatino Linotype" pitchFamily="18" charset="0"/>
              </a:rPr>
              <a:t> тока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Подједнака код М (касне четрдесете-малигне болести) и Ж (око тридесете-узимање </a:t>
            </a:r>
            <a:r>
              <a:rPr lang="x-none" dirty="0" err="1">
                <a:latin typeface="Palatino Linotype" pitchFamily="18" charset="0"/>
              </a:rPr>
              <a:t>конрацептива</a:t>
            </a:r>
            <a:r>
              <a:rPr lang="x-none" dirty="0">
                <a:latin typeface="Palatino Linotype" pitchFamily="18" charset="0"/>
              </a:rPr>
              <a:t>, трудноћа)</a:t>
            </a:r>
            <a:endParaRPr lang="x-none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070011"/>
      </p:ext>
    </p:extLst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329289"/>
              </p:ext>
            </p:extLst>
          </p:nvPr>
        </p:nvGraphicFramePr>
        <p:xfrm>
          <a:off x="1295400" y="457200"/>
          <a:ext cx="70104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1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>
                          <a:latin typeface="Palatino Linotype" pitchFamily="18" charset="0"/>
                        </a:rPr>
                        <a:t>Узроци  </a:t>
                      </a:r>
                      <a:r>
                        <a:rPr lang="x-none" b="1" dirty="0" err="1">
                          <a:latin typeface="Palatino Linotype" pitchFamily="18" charset="0"/>
                        </a:rPr>
                        <a:t>Budd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-</a:t>
                      </a:r>
                      <a:r>
                        <a:rPr lang="x-none" b="1" dirty="0" err="1">
                          <a:latin typeface="Palatino Linotype" pitchFamily="18" charset="0"/>
                        </a:rPr>
                        <a:t>Chiarij</a:t>
                      </a:r>
                      <a:r>
                        <a:rPr lang="x-none" b="1" dirty="0">
                          <a:latin typeface="Palatino Linotype" pitchFamily="18" charset="0"/>
                        </a:rPr>
                        <a:t>-евог синдрома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Мијелопролиферативне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болести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Polycithemia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rubra</a:t>
                      </a:r>
                      <a:r>
                        <a:rPr lang="x-none" dirty="0">
                          <a:latin typeface="Palatino Linotype" pitchFamily="18" charset="0"/>
                        </a:rPr>
                        <a:t> vera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Инфекције,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нодуларна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регенеративна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хиперплазија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Смањењење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антитромбина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III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Недостатак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el-GR" baseline="0" dirty="0">
                          <a:latin typeface="Palatino Linotype" pitchFamily="18" charset="0"/>
                        </a:rPr>
                        <a:t>α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-1-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антитрипсина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Тумори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(HCC,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Ca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NBŽ,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Ca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бубрега)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Миксом</a:t>
                      </a:r>
                      <a:r>
                        <a:rPr lang="x-none" dirty="0">
                          <a:latin typeface="Palatino Linotype" pitchFamily="18" charset="0"/>
                        </a:rPr>
                        <a:t> десног атријума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Орална контрацепција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Трудноћа и порођај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Антифосфолипидни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 синдром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Системске болести (SLE,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Sj</a:t>
                      </a:r>
                      <a:r>
                        <a:rPr lang="de-DE" dirty="0">
                          <a:latin typeface="Palatino Linotype" pitchFamily="18" charset="0"/>
                        </a:rPr>
                        <a:t>ö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grenov</a:t>
                      </a:r>
                      <a:r>
                        <a:rPr lang="x-none" dirty="0">
                          <a:latin typeface="Palatino Linotype" pitchFamily="18" charset="0"/>
                        </a:rPr>
                        <a:t> синдром,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Bechetov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синдром)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Саркоидоза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Траума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Идиопатски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1694484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8276"/>
            <a:ext cx="8763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 слика: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Болови у горњем десном квадранту абдомена (трајни и мукли)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Хепатоспленомегалија</a:t>
            </a:r>
            <a:r>
              <a:rPr lang="x-none" dirty="0">
                <a:latin typeface="Palatino Linotype" pitchFamily="18" charset="0"/>
              </a:rPr>
              <a:t> уз болну јетру и негативни </a:t>
            </a:r>
            <a:r>
              <a:rPr lang="x-none" dirty="0" err="1">
                <a:latin typeface="Palatino Linotype" pitchFamily="18" charset="0"/>
              </a:rPr>
              <a:t>хепатојугуларни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рефлукс</a:t>
            </a:r>
            <a:r>
              <a:rPr lang="x-none" dirty="0">
                <a:latin typeface="Palatino Linotype" pitchFamily="18" charset="0"/>
              </a:rPr>
              <a:t>, брз настанак </a:t>
            </a:r>
            <a:r>
              <a:rPr lang="x-none" dirty="0" err="1">
                <a:latin typeface="Palatino Linotype" pitchFamily="18" charset="0"/>
              </a:rPr>
              <a:t>асцита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Захваћеност</a:t>
            </a:r>
            <a:r>
              <a:rPr lang="x-none" dirty="0">
                <a:latin typeface="Palatino Linotype" pitchFamily="18" charset="0"/>
              </a:rPr>
              <a:t> и доње шупље вене-оток доњих </a:t>
            </a:r>
            <a:r>
              <a:rPr lang="x-none" dirty="0" err="1">
                <a:latin typeface="Palatino Linotype" pitchFamily="18" charset="0"/>
              </a:rPr>
              <a:t>ексремитета</a:t>
            </a:r>
            <a:r>
              <a:rPr lang="x-none" dirty="0">
                <a:latin typeface="Palatino Linotype" pitchFamily="18" charset="0"/>
              </a:rPr>
              <a:t> и трбушног зида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Услед конгестије-брз развој </a:t>
            </a:r>
            <a:r>
              <a:rPr lang="x-none" dirty="0" err="1">
                <a:latin typeface="Palatino Linotype" pitchFamily="18" charset="0"/>
              </a:rPr>
              <a:t>портне</a:t>
            </a:r>
            <a:r>
              <a:rPr lang="x-none" dirty="0">
                <a:latin typeface="Palatino Linotype" pitchFamily="18" charset="0"/>
              </a:rPr>
              <a:t> хипертензије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Услед пропадања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r>
              <a:rPr lang="x-none" dirty="0">
                <a:latin typeface="Palatino Linotype" pitchFamily="18" charset="0"/>
              </a:rPr>
              <a:t>-блага жутица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Лабораторијске анализе: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Изразит и нагли пораст LDH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↑ серумског билирубина, трансаминаза, алкалне фосфатазе (4x, са изразито брзом динамиком пораста)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Дијагноза: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ЕХО  и ЦТ абдомена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Сцинтриграфија</a:t>
            </a:r>
            <a:r>
              <a:rPr lang="x-none" dirty="0">
                <a:latin typeface="Palatino Linotype" pitchFamily="18" charset="0"/>
              </a:rPr>
              <a:t> јетре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Хепатична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венографија</a:t>
            </a:r>
            <a:r>
              <a:rPr lang="x-none" dirty="0">
                <a:latin typeface="Palatino Linotype" pitchFamily="18" charset="0"/>
              </a:rPr>
              <a:t>-златни стандард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Биопсија јетре</a:t>
            </a:r>
          </a:p>
        </p:txBody>
      </p:sp>
    </p:spTree>
    <p:extLst>
      <p:ext uri="{BB962C8B-B14F-4D97-AF65-F5344CB8AC3E}">
        <p14:creationId xmlns:p14="http://schemas.microsoft.com/office/powerpoint/2010/main" val="3959841788"/>
      </p:ext>
    </p:extLst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17693"/>
            <a:ext cx="86106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Рестрикција соли и </a:t>
            </a:r>
            <a:r>
              <a:rPr lang="x-none" dirty="0" err="1">
                <a:latin typeface="Palatino Linotype" pitchFamily="18" charset="0"/>
              </a:rPr>
              <a:t>диуретици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Антикоагулантна</a:t>
            </a:r>
            <a:r>
              <a:rPr lang="x-none" dirty="0">
                <a:latin typeface="Palatino Linotype" pitchFamily="18" charset="0"/>
              </a:rPr>
              <a:t> терапија и </a:t>
            </a:r>
            <a:r>
              <a:rPr lang="x-none" dirty="0" err="1">
                <a:latin typeface="Palatino Linotype" pitchFamily="18" charset="0"/>
              </a:rPr>
              <a:t>фибринолиза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Балон </a:t>
            </a:r>
            <a:r>
              <a:rPr lang="x-none" dirty="0" err="1">
                <a:latin typeface="Palatino Linotype" pitchFamily="18" charset="0"/>
              </a:rPr>
              <a:t>дилатацја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стентови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u="sng" dirty="0" err="1">
                <a:latin typeface="Palatino Linotype" pitchFamily="18" charset="0"/>
              </a:rPr>
              <a:t>Диф</a:t>
            </a:r>
            <a:r>
              <a:rPr lang="x-none" b="1" u="sng" dirty="0">
                <a:latin typeface="Palatino Linotype" pitchFamily="18" charset="0"/>
              </a:rPr>
              <a:t>. </a:t>
            </a:r>
            <a:r>
              <a:rPr lang="x-none" b="1" u="sng" dirty="0" err="1">
                <a:latin typeface="Palatino Linotype" pitchFamily="18" charset="0"/>
              </a:rPr>
              <a:t>дг</a:t>
            </a:r>
            <a:r>
              <a:rPr lang="x-none" b="1" u="sng" dirty="0">
                <a:latin typeface="Palatino Linotype" pitchFamily="18" charset="0"/>
              </a:rPr>
              <a:t>: </a:t>
            </a:r>
            <a:r>
              <a:rPr lang="x-none" u="sng" dirty="0">
                <a:latin typeface="Palatino Linotype" pitchFamily="18" charset="0"/>
              </a:rPr>
              <a:t>попуштање десног срца (тешка </a:t>
            </a:r>
            <a:r>
              <a:rPr lang="x-none" u="sng" dirty="0" err="1">
                <a:latin typeface="Palatino Linotype" pitchFamily="18" charset="0"/>
              </a:rPr>
              <a:t>трикуспидална</a:t>
            </a:r>
            <a:r>
              <a:rPr lang="x-none" u="sng" dirty="0">
                <a:latin typeface="Palatino Linotype" pitchFamily="18" charset="0"/>
              </a:rPr>
              <a:t> </a:t>
            </a:r>
            <a:r>
              <a:rPr lang="x-none" u="sng" dirty="0" err="1">
                <a:latin typeface="Palatino Linotype" pitchFamily="18" charset="0"/>
              </a:rPr>
              <a:t>инсуфицијенција</a:t>
            </a:r>
            <a:r>
              <a:rPr lang="x-none" u="sng" dirty="0">
                <a:latin typeface="Palatino Linotype" pitchFamily="18" charset="0"/>
              </a:rPr>
              <a:t>)-</a:t>
            </a:r>
            <a:r>
              <a:rPr lang="x-none" b="1" u="sng" dirty="0">
                <a:latin typeface="Palatino Linotype" pitchFamily="18" charset="0"/>
              </a:rPr>
              <a:t>негативни </a:t>
            </a:r>
            <a:r>
              <a:rPr lang="x-none" b="1" u="sng" dirty="0" err="1">
                <a:latin typeface="Palatino Linotype" pitchFamily="18" charset="0"/>
              </a:rPr>
              <a:t>хепатојугуларни</a:t>
            </a:r>
            <a:r>
              <a:rPr lang="x-none" b="1" u="sng" dirty="0">
                <a:latin typeface="Palatino Linotype" pitchFamily="18" charset="0"/>
              </a:rPr>
              <a:t> </a:t>
            </a:r>
            <a:r>
              <a:rPr lang="x-none" b="1" u="sng" dirty="0" err="1">
                <a:latin typeface="Palatino Linotype" pitchFamily="18" charset="0"/>
              </a:rPr>
              <a:t>рефлукс</a:t>
            </a:r>
            <a:endParaRPr lang="x-none" b="1" u="sng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b="1" u="sng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2. </a:t>
            </a:r>
            <a:r>
              <a:rPr lang="x-none" b="1" dirty="0" err="1">
                <a:latin typeface="Palatino Linotype" pitchFamily="18" charset="0"/>
              </a:rPr>
              <a:t>Венооклузивна</a:t>
            </a:r>
            <a:r>
              <a:rPr lang="x-none" b="1" dirty="0">
                <a:latin typeface="Palatino Linotype" pitchFamily="18" charset="0"/>
              </a:rPr>
              <a:t> болест јетре: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Облитерација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хепатичних</a:t>
            </a:r>
            <a:r>
              <a:rPr lang="x-none" dirty="0">
                <a:latin typeface="Palatino Linotype" pitchFamily="18" charset="0"/>
              </a:rPr>
              <a:t> венула без евиденције о тромбози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Узрок: </a:t>
            </a:r>
            <a:r>
              <a:rPr lang="x-none" dirty="0">
                <a:latin typeface="Palatino Linotype" pitchFamily="18" charset="0"/>
              </a:rPr>
              <a:t>лекови (</a:t>
            </a:r>
            <a:r>
              <a:rPr lang="x-none" dirty="0" err="1">
                <a:latin typeface="Palatino Linotype" pitchFamily="18" charset="0"/>
              </a:rPr>
              <a:t>контрацептиви</a:t>
            </a:r>
            <a:r>
              <a:rPr lang="x-none" dirty="0">
                <a:latin typeface="Palatino Linotype" pitchFamily="18" charset="0"/>
              </a:rPr>
              <a:t>, цитостатици), радиоактивно зрачење, компликација приликом трансплантације коштане сржи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Почиње нагло, развојем </a:t>
            </a:r>
            <a:r>
              <a:rPr lang="x-none" dirty="0" err="1">
                <a:latin typeface="Palatino Linotype" pitchFamily="18" charset="0"/>
              </a:rPr>
              <a:t>асцитеса</a:t>
            </a:r>
            <a:r>
              <a:rPr lang="x-none" dirty="0">
                <a:latin typeface="Palatino Linotype" pitchFamily="18" charset="0"/>
              </a:rPr>
              <a:t>, болном </a:t>
            </a:r>
            <a:r>
              <a:rPr lang="x-none" dirty="0" err="1">
                <a:latin typeface="Palatino Linotype" pitchFamily="18" charset="0"/>
              </a:rPr>
              <a:t>хепатомегалијом</a:t>
            </a:r>
            <a:r>
              <a:rPr lang="x-none" dirty="0">
                <a:latin typeface="Palatino Linotype" pitchFamily="18" charset="0"/>
              </a:rPr>
              <a:t>, може се завршити потпуним опоравком, акутном </a:t>
            </a:r>
            <a:r>
              <a:rPr lang="x-none" dirty="0" err="1">
                <a:latin typeface="Palatino Linotype" pitchFamily="18" charset="0"/>
              </a:rPr>
              <a:t>инсуфицијенцијом</a:t>
            </a:r>
            <a:r>
              <a:rPr lang="x-none" dirty="0">
                <a:latin typeface="Palatino Linotype" pitchFamily="18" charset="0"/>
              </a:rPr>
              <a:t> јетре или цирозом јетре</a:t>
            </a: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Дг</a:t>
            </a:r>
            <a:r>
              <a:rPr lang="x-none" b="1" dirty="0">
                <a:latin typeface="Palatino Linotype" pitchFamily="18" charset="0"/>
              </a:rPr>
              <a:t>:</a:t>
            </a:r>
            <a:r>
              <a:rPr lang="x-none" dirty="0">
                <a:latin typeface="Palatino Linotype" pitchFamily="18" charset="0"/>
              </a:rPr>
              <a:t> клиничка слика+биопсија јетре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Терапија:</a:t>
            </a:r>
            <a:r>
              <a:rPr lang="x-none" dirty="0">
                <a:latin typeface="Palatino Linotype" pitchFamily="18" charset="0"/>
              </a:rPr>
              <a:t> уклањање основног узрока</a:t>
            </a:r>
          </a:p>
        </p:txBody>
      </p:sp>
    </p:spTree>
    <p:extLst>
      <p:ext uri="{BB962C8B-B14F-4D97-AF65-F5344CB8AC3E}">
        <p14:creationId xmlns:p14="http://schemas.microsoft.com/office/powerpoint/2010/main" val="1365361668"/>
      </p:ext>
    </p:extLst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610600" cy="6697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Поремећаји довођења крви у јетру-Тромбоза </a:t>
            </a:r>
            <a:r>
              <a:rPr lang="x-none" b="1" dirty="0" err="1">
                <a:latin typeface="Palatino Linotype" pitchFamily="18" charset="0"/>
              </a:rPr>
              <a:t>портне</a:t>
            </a:r>
            <a:r>
              <a:rPr lang="x-none" b="1" dirty="0">
                <a:latin typeface="Palatino Linotype" pitchFamily="18" charset="0"/>
              </a:rPr>
              <a:t> вене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Не узрокује знатније оштећење </a:t>
            </a:r>
            <a:r>
              <a:rPr lang="x-none" dirty="0" err="1">
                <a:latin typeface="Palatino Linotype" pitchFamily="18" charset="0"/>
              </a:rPr>
              <a:t>паренхима</a:t>
            </a:r>
            <a:r>
              <a:rPr lang="x-none" dirty="0">
                <a:latin typeface="Palatino Linotype" pitchFamily="18" charset="0"/>
              </a:rPr>
              <a:t> јетре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Опструкција је обично </a:t>
            </a:r>
            <a:r>
              <a:rPr lang="x-none" dirty="0" err="1">
                <a:latin typeface="Palatino Linotype" pitchFamily="18" charset="0"/>
              </a:rPr>
              <a:t>тромботична</a:t>
            </a:r>
            <a:r>
              <a:rPr lang="x-none" dirty="0">
                <a:latin typeface="Palatino Linotype" pitchFamily="18" charset="0"/>
              </a:rPr>
              <a:t>, затим </a:t>
            </a:r>
            <a:r>
              <a:rPr lang="x-none" dirty="0" err="1">
                <a:latin typeface="Palatino Linotype" pitchFamily="18" charset="0"/>
              </a:rPr>
              <a:t>фибробласти</a:t>
            </a:r>
            <a:r>
              <a:rPr lang="x-none" dirty="0">
                <a:latin typeface="Palatino Linotype" pitchFamily="18" charset="0"/>
              </a:rPr>
              <a:t> претварају угрушак у тврди </a:t>
            </a:r>
            <a:r>
              <a:rPr lang="x-none" dirty="0" err="1">
                <a:latin typeface="Palatino Linotype" pitchFamily="18" charset="0"/>
              </a:rPr>
              <a:t>колагени</a:t>
            </a:r>
            <a:r>
              <a:rPr lang="x-none" dirty="0">
                <a:latin typeface="Palatino Linotype" pitchFamily="18" charset="0"/>
              </a:rPr>
              <a:t> чеп са </a:t>
            </a:r>
            <a:r>
              <a:rPr lang="x-none" dirty="0" err="1">
                <a:latin typeface="Palatino Linotype" pitchFamily="18" charset="0"/>
              </a:rPr>
              <a:t>тортоузним</a:t>
            </a:r>
            <a:r>
              <a:rPr lang="x-none" dirty="0">
                <a:latin typeface="Palatino Linotype" pitchFamily="18" charset="0"/>
              </a:rPr>
              <a:t> каналима (</a:t>
            </a:r>
            <a:r>
              <a:rPr lang="x-none" dirty="0" err="1">
                <a:latin typeface="Palatino Linotype" pitchFamily="18" charset="0"/>
              </a:rPr>
              <a:t>кавернозна</a:t>
            </a:r>
            <a:r>
              <a:rPr lang="x-none" dirty="0">
                <a:latin typeface="Palatino Linotype" pitchFamily="18" charset="0"/>
              </a:rPr>
              <a:t> трансформација, у року од 5 недеља до 12 месеци од </a:t>
            </a:r>
            <a:r>
              <a:rPr lang="x-none" dirty="0" err="1">
                <a:latin typeface="Palatino Linotype" pitchFamily="18" charset="0"/>
              </a:rPr>
              <a:t>инцијалног</a:t>
            </a:r>
            <a:r>
              <a:rPr lang="x-none" dirty="0">
                <a:latin typeface="Palatino Linotype" pitchFamily="18" charset="0"/>
              </a:rPr>
              <a:t> догађаја)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Узроци: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Инфекција (септична стања)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Абдоминална траума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Запаљење панкреаса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Хируршке интервенције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Малигне болести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 слика: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Типична клиничка слика </a:t>
            </a:r>
            <a:r>
              <a:rPr lang="x-none" dirty="0" err="1">
                <a:latin typeface="Palatino Linotype" pitchFamily="18" charset="0"/>
              </a:rPr>
              <a:t>портне</a:t>
            </a:r>
            <a:r>
              <a:rPr lang="x-none" dirty="0">
                <a:latin typeface="Palatino Linotype" pitchFamily="18" charset="0"/>
              </a:rPr>
              <a:t> хипертензије (</a:t>
            </a:r>
            <a:r>
              <a:rPr lang="x-none" dirty="0" err="1">
                <a:latin typeface="Palatino Linotype" pitchFamily="18" charset="0"/>
              </a:rPr>
              <a:t>спленомегалија</a:t>
            </a:r>
            <a:r>
              <a:rPr lang="x-none" dirty="0">
                <a:latin typeface="Palatino Linotype" pitchFamily="18" charset="0"/>
              </a:rPr>
              <a:t> са </a:t>
            </a:r>
            <a:r>
              <a:rPr lang="x-none" dirty="0" err="1">
                <a:latin typeface="Palatino Linotype" pitchFamily="18" charset="0"/>
              </a:rPr>
              <a:t>хиперспленизмом</a:t>
            </a:r>
            <a:r>
              <a:rPr lang="x-none" dirty="0">
                <a:latin typeface="Palatino Linotype" pitchFamily="18" charset="0"/>
              </a:rPr>
              <a:t>, настанак </a:t>
            </a:r>
            <a:r>
              <a:rPr lang="x-none" dirty="0" err="1">
                <a:latin typeface="Palatino Linotype" pitchFamily="18" charset="0"/>
              </a:rPr>
              <a:t>асцитеса</a:t>
            </a:r>
            <a:r>
              <a:rPr lang="x-none" dirty="0">
                <a:latin typeface="Palatino Linotype" pitchFamily="18" charset="0"/>
              </a:rPr>
              <a:t> у раном току болести)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Абдоминални болови при ширењу </a:t>
            </a:r>
            <a:r>
              <a:rPr lang="x-none" dirty="0" err="1">
                <a:latin typeface="Palatino Linotype" pitchFamily="18" charset="0"/>
              </a:rPr>
              <a:t>тромботичног</a:t>
            </a:r>
            <a:r>
              <a:rPr lang="x-none" dirty="0">
                <a:latin typeface="Palatino Linotype" pitchFamily="18" charset="0"/>
              </a:rPr>
              <a:t> процеса на </a:t>
            </a:r>
            <a:r>
              <a:rPr lang="x-none" dirty="0" err="1">
                <a:latin typeface="Palatino Linotype" pitchFamily="18" charset="0"/>
              </a:rPr>
              <a:t>мезентеричне</a:t>
            </a:r>
            <a:r>
              <a:rPr lang="x-none" dirty="0">
                <a:latin typeface="Palatino Linotype" pitchFamily="18" charset="0"/>
              </a:rPr>
              <a:t> вене и последичног развоја интестиналне </a:t>
            </a:r>
            <a:r>
              <a:rPr lang="x-none" dirty="0" err="1">
                <a:latin typeface="Palatino Linotype" pitchFamily="18" charset="0"/>
              </a:rPr>
              <a:t>исхемије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291822"/>
      </p:ext>
    </p:extLst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89154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Јетра је хистолошки нормална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Стварање </a:t>
            </a:r>
            <a:r>
              <a:rPr lang="x-none" dirty="0" err="1">
                <a:latin typeface="Palatino Linotype" pitchFamily="18" charset="0"/>
              </a:rPr>
              <a:t>тромба</a:t>
            </a:r>
            <a:r>
              <a:rPr lang="x-none" dirty="0">
                <a:latin typeface="Palatino Linotype" pitchFamily="18" charset="0"/>
              </a:rPr>
              <a:t> резултира порастом притиска у сливу </a:t>
            </a:r>
            <a:r>
              <a:rPr lang="x-none" dirty="0" err="1">
                <a:latin typeface="Palatino Linotype" pitchFamily="18" charset="0"/>
              </a:rPr>
              <a:t>портне</a:t>
            </a:r>
            <a:r>
              <a:rPr lang="x-none" dirty="0">
                <a:latin typeface="Palatino Linotype" pitchFamily="18" charset="0"/>
              </a:rPr>
              <a:t> вене (</a:t>
            </a:r>
            <a:r>
              <a:rPr lang="x-none" dirty="0" err="1">
                <a:latin typeface="Palatino Linotype" pitchFamily="18" charset="0"/>
              </a:rPr>
              <a:t>прехепатична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портна</a:t>
            </a:r>
            <a:r>
              <a:rPr lang="x-none" dirty="0">
                <a:latin typeface="Palatino Linotype" pitchFamily="18" charset="0"/>
              </a:rPr>
              <a:t> хипертензија)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Дијагноза: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Доплер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ултрасонографија</a:t>
            </a:r>
            <a:r>
              <a:rPr lang="x-none" dirty="0">
                <a:latin typeface="Palatino Linotype" pitchFamily="18" charset="0"/>
              </a:rPr>
              <a:t> (</a:t>
            </a:r>
            <a:r>
              <a:rPr lang="x-none" dirty="0" err="1">
                <a:latin typeface="Palatino Linotype" pitchFamily="18" charset="0"/>
              </a:rPr>
              <a:t>ехогени</a:t>
            </a:r>
            <a:r>
              <a:rPr lang="x-none" dirty="0">
                <a:latin typeface="Palatino Linotype" pitchFamily="18" charset="0"/>
              </a:rPr>
              <a:t> угрушак у </a:t>
            </a:r>
            <a:r>
              <a:rPr lang="x-none" dirty="0" err="1">
                <a:latin typeface="Palatino Linotype" pitchFamily="18" charset="0"/>
              </a:rPr>
              <a:t>портној</a:t>
            </a:r>
            <a:r>
              <a:rPr lang="x-none" dirty="0">
                <a:latin typeface="Palatino Linotype" pitchFamily="18" charset="0"/>
              </a:rPr>
              <a:t> вени, </a:t>
            </a:r>
            <a:r>
              <a:rPr lang="x-none" dirty="0" err="1">
                <a:latin typeface="Palatino Linotype" pitchFamily="18" charset="0"/>
              </a:rPr>
              <a:t>колатерална</a:t>
            </a:r>
            <a:r>
              <a:rPr lang="x-none" dirty="0">
                <a:latin typeface="Palatino Linotype" pitchFamily="18" charset="0"/>
              </a:rPr>
              <a:t> циркулација у хилусу јетре и слезине и увећана слезина)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Хируршка</a:t>
            </a:r>
          </a:p>
          <a:p>
            <a:pPr>
              <a:lnSpc>
                <a:spcPct val="150000"/>
              </a:lnSpc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308067535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" y="76200"/>
            <a:ext cx="8686800" cy="7155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Попуштање срца и јетре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Попуштање десног срца синусоидна дилатација и конгестија са последичном атрофијом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центролобуларним</a:t>
            </a:r>
            <a:r>
              <a:rPr lang="x-none" dirty="0">
                <a:latin typeface="Palatino Linotype" pitchFamily="18" charset="0"/>
              </a:rPr>
              <a:t> ширењем у периферију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Попуштање левог срца-</a:t>
            </a:r>
            <a:r>
              <a:rPr lang="x-none" dirty="0" err="1">
                <a:latin typeface="Palatino Linotype" pitchFamily="18" charset="0"/>
              </a:rPr>
              <a:t>некроза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r>
              <a:rPr lang="x-none" dirty="0">
                <a:latin typeface="Palatino Linotype" pitchFamily="18" charset="0"/>
              </a:rPr>
              <a:t> у </a:t>
            </a:r>
            <a:r>
              <a:rPr lang="x-none" dirty="0" err="1">
                <a:latin typeface="Palatino Linotype" pitchFamily="18" charset="0"/>
              </a:rPr>
              <a:t>центролобуларном</a:t>
            </a:r>
            <a:r>
              <a:rPr lang="x-none" dirty="0">
                <a:latin typeface="Palatino Linotype" pitchFamily="18" charset="0"/>
              </a:rPr>
              <a:t> подручју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Исхемијски</a:t>
            </a:r>
            <a:r>
              <a:rPr lang="x-none" b="1" dirty="0">
                <a:latin typeface="Palatino Linotype" pitchFamily="18" charset="0"/>
              </a:rPr>
              <a:t> хепатитис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Претходи му епизода </a:t>
            </a:r>
            <a:r>
              <a:rPr lang="x-none" dirty="0" err="1">
                <a:latin typeface="Palatino Linotype" pitchFamily="18" charset="0"/>
              </a:rPr>
              <a:t>хипотензије</a:t>
            </a:r>
            <a:r>
              <a:rPr lang="x-none" dirty="0">
                <a:latin typeface="Palatino Linotype" pitchFamily="18" charset="0"/>
              </a:rPr>
              <a:t>/</a:t>
            </a:r>
            <a:r>
              <a:rPr lang="x-none" dirty="0" err="1">
                <a:latin typeface="Palatino Linotype" pitchFamily="18" charset="0"/>
              </a:rPr>
              <a:t>хипоперфузије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>
                <a:latin typeface="Palatino Linotype" pitchFamily="18" charset="0"/>
              </a:rPr>
              <a:t>код кардиолошких </a:t>
            </a:r>
            <a:r>
              <a:rPr lang="x-none" dirty="0">
                <a:latin typeface="Palatino Linotype" pitchFamily="18" charset="0"/>
              </a:rPr>
              <a:t>болесника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Након кардиолошког догађаја, запажа се брз пораст </a:t>
            </a:r>
            <a:r>
              <a:rPr lang="x-none" dirty="0" err="1">
                <a:latin typeface="Palatino Linotype" pitchFamily="18" charset="0"/>
              </a:rPr>
              <a:t>трансаминаза</a:t>
            </a:r>
            <a:r>
              <a:rPr lang="x-none" dirty="0">
                <a:latin typeface="Palatino Linotype" pitchFamily="18" charset="0"/>
              </a:rPr>
              <a:t> (20x веће од нормалних вредности) у року 24-72 сата, пораст ЛДХ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Конгестивна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хепатопатија</a:t>
            </a: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Код попуштања десног срца (пасивна конгестија, пренос повећаног централног венског притиска доњом шупљом веном и </a:t>
            </a:r>
            <a:r>
              <a:rPr lang="x-none" dirty="0" err="1">
                <a:latin typeface="Palatino Linotype" pitchFamily="18" charset="0"/>
              </a:rPr>
              <a:t>хепатичним</a:t>
            </a:r>
            <a:r>
              <a:rPr lang="x-none" dirty="0">
                <a:latin typeface="Palatino Linotype" pitchFamily="18" charset="0"/>
              </a:rPr>
              <a:t> венама на </a:t>
            </a:r>
            <a:r>
              <a:rPr lang="x-none" dirty="0" err="1">
                <a:latin typeface="Palatino Linotype" pitchFamily="18" charset="0"/>
              </a:rPr>
              <a:t>паренхим</a:t>
            </a:r>
            <a:r>
              <a:rPr lang="x-none" dirty="0">
                <a:latin typeface="Palatino Linotype" pitchFamily="18" charset="0"/>
              </a:rPr>
              <a:t> јетре)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997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2400" b="1" dirty="0" err="1">
                <a:latin typeface="Palatino Linotype" pitchFamily="18" charset="0"/>
              </a:rPr>
              <a:t>Екстрахепатичке</a:t>
            </a:r>
            <a:r>
              <a:rPr lang="x-none" sz="2400" b="1" dirty="0">
                <a:latin typeface="Palatino Linotype" pitchFamily="18" charset="0"/>
              </a:rPr>
              <a:t> манифестације-психијатријске манифестације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Интелект је очуван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Заборавност, </a:t>
            </a:r>
            <a:r>
              <a:rPr lang="x-none" sz="1800" dirty="0" err="1">
                <a:latin typeface="Palatino Linotype" pitchFamily="18" charset="0"/>
              </a:rPr>
              <a:t>брадипсихија</a:t>
            </a:r>
            <a:r>
              <a:rPr lang="x-none" sz="1800" dirty="0">
                <a:latin typeface="Palatino Linotype" pitchFamily="18" charset="0"/>
              </a:rPr>
              <a:t>, тешкоће при рачунању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Депресија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Нестабилно расположење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Смањена радна способност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Психоза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524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/>
          <a:p>
            <a:r>
              <a:rPr lang="x-none" b="1" dirty="0" err="1">
                <a:latin typeface="Palatino Linotype" pitchFamily="18" charset="0"/>
              </a:rPr>
              <a:t>Хипербилирубинемија</a:t>
            </a:r>
            <a:r>
              <a:rPr lang="x-none" b="1" dirty="0">
                <a:latin typeface="Palatino Linotype" pitchFamily="18" charset="0"/>
              </a:rPr>
              <a:t>, жутица, </a:t>
            </a:r>
            <a:r>
              <a:rPr lang="x-none" b="1" dirty="0" err="1">
                <a:latin typeface="Palatino Linotype" pitchFamily="18" charset="0"/>
              </a:rPr>
              <a:t>холестаза</a:t>
            </a:r>
            <a:endParaRPr lang="x-none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429000"/>
            <a:ext cx="6400800" cy="1752600"/>
          </a:xfrm>
        </p:spPr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10755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228600"/>
            <a:ext cx="8229600" cy="639762"/>
          </a:xfrm>
        </p:spPr>
        <p:txBody>
          <a:bodyPr>
            <a:noAutofit/>
          </a:bodyPr>
          <a:lstStyle/>
          <a:p>
            <a:r>
              <a:rPr lang="en-US" sz="2800" b="1" dirty="0" err="1">
                <a:latin typeface="Palatino Linotype" pitchFamily="18" charset="0"/>
              </a:rPr>
              <a:t>Kayser</a:t>
            </a:r>
            <a:r>
              <a:rPr lang="en-US" sz="2800" b="1" dirty="0">
                <a:latin typeface="Palatino Linotype" pitchFamily="18" charset="0"/>
              </a:rPr>
              <a:t>-Fleischer</a:t>
            </a:r>
            <a:r>
              <a:rPr lang="x-none" sz="2800" b="1" dirty="0">
                <a:latin typeface="Palatino Linotype" pitchFamily="18" charset="0"/>
              </a:rPr>
              <a:t>-ов</a:t>
            </a:r>
            <a:r>
              <a:rPr lang="en-US" sz="2800" b="1" dirty="0">
                <a:latin typeface="Palatino Linotype" pitchFamily="18" charset="0"/>
              </a:rPr>
              <a:t> </a:t>
            </a:r>
            <a:r>
              <a:rPr lang="x-none" sz="2800" b="1" dirty="0">
                <a:latin typeface="Palatino Linotype" pitchFamily="18" charset="0"/>
              </a:rPr>
              <a:t>прстен</a:t>
            </a:r>
            <a:br>
              <a:rPr lang="x-none" sz="2800" b="1" dirty="0">
                <a:latin typeface="Palatino Linotype" pitchFamily="18" charset="0"/>
              </a:rPr>
            </a:br>
            <a:endParaRPr lang="x-none" sz="2800" b="1" dirty="0"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0700" y="656779"/>
            <a:ext cx="86106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Прстен иницијално изгледа као мали полумесец </a:t>
            </a:r>
            <a:r>
              <a:rPr lang="x-none" dirty="0" err="1">
                <a:latin typeface="Palatino Linotype" pitchFamily="18" charset="0"/>
              </a:rPr>
              <a:t>златносмеђег</a:t>
            </a:r>
            <a:r>
              <a:rPr lang="x-none" dirty="0">
                <a:latin typeface="Palatino Linotype" pitchFamily="18" charset="0"/>
              </a:rPr>
              <a:t> гранулираног пигмента при врху </a:t>
            </a:r>
            <a:r>
              <a:rPr lang="x-none" dirty="0" err="1">
                <a:latin typeface="Palatino Linotype" pitchFamily="18" charset="0"/>
              </a:rPr>
              <a:t>лимбуса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Након тога долази до појаве доњег полумесеца, на крају се оба полумесеца спајају и стварају круг</a:t>
            </a:r>
            <a:r>
              <a:rPr lang="en-US" dirty="0">
                <a:latin typeface="Palatino Linotype" pitchFamily="18" charset="0"/>
              </a:rPr>
              <a:t> 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err="1">
                <a:latin typeface="Palatino Linotype" pitchFamily="18" charset="0"/>
              </a:rPr>
              <a:t>Kayser-Fleischerovi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x-none" dirty="0">
                <a:latin typeface="Palatino Linotype" pitchFamily="18" charset="0"/>
              </a:rPr>
              <a:t>прстенови присутни су код 100% болесника с неуролошким симптомима и код 75% болесника са знацима обољења јетре</a:t>
            </a:r>
          </a:p>
          <a:p>
            <a:pPr>
              <a:lnSpc>
                <a:spcPct val="150000"/>
              </a:lnSpc>
            </a:pPr>
            <a:endParaRPr lang="en-US" dirty="0">
              <a:latin typeface="Palatino Linotype" pitchFamily="18" charset="0"/>
            </a:endParaRPr>
          </a:p>
        </p:txBody>
      </p:sp>
      <p:pic>
        <p:nvPicPr>
          <p:cNvPr id="4" name="Picture 3" descr="http://zdravlje.eu/wp-content/uploads/2011/11/Wilsonova-boles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730487"/>
            <a:ext cx="4838700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ounded Rectangle 6"/>
          <p:cNvSpPr/>
          <p:nvPr/>
        </p:nvSpPr>
        <p:spPr>
          <a:xfrm>
            <a:off x="5181600" y="5562599"/>
            <a:ext cx="2057400" cy="9872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050" dirty="0">
                <a:solidFill>
                  <a:schemeClr val="tx1"/>
                </a:solidFill>
                <a:latin typeface="Palatino Linotype" pitchFamily="18" charset="0"/>
              </a:rPr>
              <a:t>У </a:t>
            </a:r>
            <a:r>
              <a:rPr lang="x-none" sz="1050" dirty="0" err="1">
                <a:solidFill>
                  <a:schemeClr val="tx1"/>
                </a:solidFill>
                <a:latin typeface="Palatino Linotype" pitchFamily="18" charset="0"/>
              </a:rPr>
              <a:t>корнеји</a:t>
            </a:r>
            <a:r>
              <a:rPr lang="x-none" sz="1050" dirty="0">
                <a:solidFill>
                  <a:schemeClr val="tx1"/>
                </a:solidFill>
                <a:latin typeface="Palatino Linotype" pitchFamily="18" charset="0"/>
              </a:rPr>
              <a:t> се бакар нагомилава по њеном ободу у </a:t>
            </a:r>
            <a:r>
              <a:rPr lang="x-none" sz="1050" dirty="0" err="1">
                <a:solidFill>
                  <a:schemeClr val="tx1"/>
                </a:solidFill>
                <a:latin typeface="Palatino Linotype" pitchFamily="18" charset="0"/>
              </a:rPr>
              <a:t>Десцеметовој</a:t>
            </a:r>
            <a:r>
              <a:rPr lang="x-none" sz="1050" dirty="0">
                <a:solidFill>
                  <a:schemeClr val="tx1"/>
                </a:solidFill>
                <a:latin typeface="Palatino Linotype" pitchFamily="18" charset="0"/>
              </a:rPr>
              <a:t> мембрани формирајући жуто зеленкасто браон </a:t>
            </a:r>
            <a:r>
              <a:rPr lang="x-none" sz="1050" dirty="0" err="1">
                <a:solidFill>
                  <a:schemeClr val="tx1"/>
                </a:solidFill>
                <a:latin typeface="Palatino Linotype" pitchFamily="18" charset="0"/>
              </a:rPr>
              <a:t>пребојени</a:t>
            </a:r>
            <a:r>
              <a:rPr lang="x-none" sz="1050" dirty="0">
                <a:solidFill>
                  <a:schemeClr val="tx1"/>
                </a:solidFill>
                <a:latin typeface="Palatino Linotype" pitchFamily="18" charset="0"/>
              </a:rPr>
              <a:t> прстен</a:t>
            </a:r>
          </a:p>
        </p:txBody>
      </p:sp>
    </p:spTree>
    <p:extLst>
      <p:ext uri="{BB962C8B-B14F-4D97-AF65-F5344CB8AC3E}">
        <p14:creationId xmlns:p14="http://schemas.microsoft.com/office/powerpoint/2010/main" val="37896821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x-none" sz="2400" b="1" dirty="0">
                <a:latin typeface="Palatino Linotype" pitchFamily="18" charset="0"/>
              </a:rPr>
              <a:t>Дијагноза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Церулоплазмин у серуму је снижен испод 0,2 g/l (0,25 </a:t>
            </a:r>
            <a:r>
              <a:rPr lang="el-GR" sz="1800" dirty="0">
                <a:latin typeface="Palatino Linotype" pitchFamily="18" charset="0"/>
              </a:rPr>
              <a:t>μ</a:t>
            </a:r>
            <a:r>
              <a:rPr lang="x-none" sz="1800" dirty="0">
                <a:latin typeface="Palatino Linotype" pitchFamily="18" charset="0"/>
              </a:rPr>
              <a:t>mol/l)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Бакар у 24 сатној мокраћи је преко 100 </a:t>
            </a:r>
            <a:r>
              <a:rPr lang="en-US" sz="1800" dirty="0" err="1">
                <a:latin typeface="Palatino Linotype" pitchFamily="18" charset="0"/>
              </a:rPr>
              <a:t>ng</a:t>
            </a:r>
            <a:r>
              <a:rPr lang="en-US" sz="1800" dirty="0">
                <a:latin typeface="Palatino Linotype" pitchFamily="18" charset="0"/>
              </a:rPr>
              <a:t>/</a:t>
            </a:r>
            <a:r>
              <a:rPr lang="x-none" sz="1800" dirty="0">
                <a:latin typeface="Palatino Linotype" pitchFamily="18" charset="0"/>
              </a:rPr>
              <a:t>дан (здраве особе излучују мање од 40 </a:t>
            </a:r>
            <a:r>
              <a:rPr lang="en-US" sz="1800" dirty="0" err="1">
                <a:latin typeface="Palatino Linotype" pitchFamily="18" charset="0"/>
              </a:rPr>
              <a:t>ng</a:t>
            </a:r>
            <a:r>
              <a:rPr lang="en-US" sz="1800" dirty="0">
                <a:latin typeface="Palatino Linotype" pitchFamily="18" charset="0"/>
              </a:rPr>
              <a:t>/</a:t>
            </a:r>
            <a:r>
              <a:rPr lang="x-none" sz="1800" dirty="0">
                <a:latin typeface="Palatino Linotype" pitchFamily="18" charset="0"/>
              </a:rPr>
              <a:t>дан )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Слободни бакар у серуму преко 10 </a:t>
            </a:r>
            <a:r>
              <a:rPr lang="en-US" sz="1800" dirty="0" err="1">
                <a:latin typeface="Palatino Linotype" pitchFamily="18" charset="0"/>
              </a:rPr>
              <a:t>ng</a:t>
            </a:r>
            <a:r>
              <a:rPr lang="en-US" sz="1800" dirty="0">
                <a:latin typeface="Palatino Linotype" pitchFamily="18" charset="0"/>
              </a:rPr>
              <a:t>/dl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Бакар у ткиву јетре преко 250 </a:t>
            </a:r>
            <a:r>
              <a:rPr lang="en-US" sz="1800" dirty="0" err="1">
                <a:latin typeface="Palatino Linotype" pitchFamily="18" charset="0"/>
              </a:rPr>
              <a:t>ng</a:t>
            </a:r>
            <a:r>
              <a:rPr lang="en-US" sz="1800" dirty="0">
                <a:latin typeface="Palatino Linotype" pitchFamily="18" charset="0"/>
              </a:rPr>
              <a:t>/g</a:t>
            </a:r>
            <a:r>
              <a:rPr lang="x-none" sz="1800" dirty="0">
                <a:latin typeface="Palatino Linotype" pitchFamily="18" charset="0"/>
              </a:rPr>
              <a:t> суве тежине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Присутни </a:t>
            </a:r>
            <a:r>
              <a:rPr lang="en-US" sz="1800" dirty="0" err="1">
                <a:latin typeface="Palatino Linotype" pitchFamily="18" charset="0"/>
              </a:rPr>
              <a:t>Kayser-Fleisherovi</a:t>
            </a:r>
            <a:r>
              <a:rPr lang="x-none" sz="1800" dirty="0">
                <a:latin typeface="Palatino Linotype" pitchFamily="18" charset="0"/>
              </a:rPr>
              <a:t> прстенови</a:t>
            </a:r>
          </a:p>
          <a:p>
            <a:pPr>
              <a:lnSpc>
                <a:spcPct val="150000"/>
              </a:lnSpc>
            </a:pP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800" dirty="0">
                <a:latin typeface="Palatino Linotype" pitchFamily="18" charset="0"/>
              </a:rPr>
              <a:t>     Према </a:t>
            </a:r>
            <a:r>
              <a:rPr lang="en-US" sz="1800" dirty="0" err="1">
                <a:latin typeface="Palatino Linotype" pitchFamily="18" charset="0"/>
              </a:rPr>
              <a:t>Sterniliebu</a:t>
            </a:r>
            <a:r>
              <a:rPr lang="x-none" sz="1800" dirty="0">
                <a:latin typeface="Palatino Linotype" pitchFamily="18" charset="0"/>
              </a:rPr>
              <a:t> дијагноза Вилсонове болести се може  поставити ако су присутна два симптома од следећих симптома </a:t>
            </a:r>
            <a:r>
              <a:rPr lang="en-US" sz="1800" dirty="0" err="1">
                <a:latin typeface="Palatino Linotype" pitchFamily="18" charset="0"/>
              </a:rPr>
              <a:t>Kayser-Fleischerov</a:t>
            </a:r>
            <a:r>
              <a:rPr lang="en-US" sz="1800" dirty="0">
                <a:latin typeface="Palatino Linotype" pitchFamily="18" charset="0"/>
              </a:rPr>
              <a:t>  </a:t>
            </a:r>
            <a:r>
              <a:rPr lang="x-none" sz="1800" dirty="0">
                <a:latin typeface="Palatino Linotype" pitchFamily="18" charset="0"/>
              </a:rPr>
              <a:t>прстен, типични неуролошки симптоми, ниске серумске концентрације </a:t>
            </a:r>
            <a:r>
              <a:rPr lang="x-none" sz="1800" dirty="0" err="1">
                <a:latin typeface="Palatino Linotype" pitchFamily="18" charset="0"/>
              </a:rPr>
              <a:t>церулоплазмина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585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x-none" sz="2800" b="1" dirty="0">
                <a:latin typeface="Palatino Linotype" pitchFamily="18" charset="0"/>
              </a:rPr>
              <a:t>Дијагноза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Ка</a:t>
            </a:r>
            <a:r>
              <a:rPr lang="en-US" sz="1800" dirty="0" err="1">
                <a:latin typeface="Palatino Linotype" pitchFamily="18" charset="0"/>
              </a:rPr>
              <a:t>yser-Fleischerov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x-none" sz="1800" dirty="0">
                <a:latin typeface="Palatino Linotype" pitchFamily="18" charset="0"/>
              </a:rPr>
              <a:t>прстен не мора постојати код свих болесника с Вилсоновом болешћу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Церулоплазмин је реактант акутне фазе и његове концентрације могу бити нормалне код болесника с значајном болести јетре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Патохистолошки налаз је </a:t>
            </a:r>
            <a:r>
              <a:rPr lang="x-none" sz="1800" dirty="0" err="1">
                <a:latin typeface="Palatino Linotype" pitchFamily="18" charset="0"/>
              </a:rPr>
              <a:t>неспецифичан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Генско испитивање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Чим се постави дијагноза ове болести, сви сродници (родитељи, деца, браћа, сестре) морају бити прегледани</a:t>
            </a:r>
          </a:p>
          <a:p>
            <a:pPr>
              <a:lnSpc>
                <a:spcPct val="150000"/>
              </a:lnSpc>
            </a:pPr>
            <a:r>
              <a:rPr lang="x-none" sz="1800" dirty="0" err="1">
                <a:latin typeface="Palatino Linotype" pitchFamily="18" charset="0"/>
              </a:rPr>
              <a:t>Хомозиготи</a:t>
            </a:r>
            <a:r>
              <a:rPr lang="x-none" sz="1800" dirty="0">
                <a:latin typeface="Palatino Linotype" pitchFamily="18" charset="0"/>
              </a:rPr>
              <a:t> морају бити лечени иако су без тегоба</a:t>
            </a:r>
          </a:p>
          <a:p>
            <a:pPr>
              <a:lnSpc>
                <a:spcPct val="150000"/>
              </a:lnSpc>
            </a:pPr>
            <a:r>
              <a:rPr lang="x-none" sz="1800" dirty="0" err="1">
                <a:latin typeface="Palatino Linotype" pitchFamily="18" charset="0"/>
              </a:rPr>
              <a:t>Хетерозиготи</a:t>
            </a:r>
            <a:r>
              <a:rPr lang="x-none" sz="1800" dirty="0">
                <a:latin typeface="Palatino Linotype" pitchFamily="18" charset="0"/>
              </a:rPr>
              <a:t> не захтевају лечење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6547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x-none" sz="2400" b="1" dirty="0">
                <a:latin typeface="Palatino Linotype" pitchFamily="18" charset="0"/>
              </a:rPr>
              <a:t>Лечење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Главни циљ је повећати излучивање бакра из организма и смањити његов унос храном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800" b="1" dirty="0">
                <a:latin typeface="Palatino Linotype" pitchFamily="18" charset="0"/>
              </a:rPr>
              <a:t>     </a:t>
            </a:r>
            <a:r>
              <a:rPr lang="x-none" sz="1800" b="1" dirty="0" err="1">
                <a:latin typeface="Palatino Linotype" pitchFamily="18" charset="0"/>
              </a:rPr>
              <a:t>Пенициламин</a:t>
            </a:r>
            <a:r>
              <a:rPr lang="x-none" sz="1800" b="1" dirty="0">
                <a:latin typeface="Palatino Linotype" pitchFamily="18" charset="0"/>
              </a:rPr>
              <a:t>  (</a:t>
            </a:r>
            <a:r>
              <a:rPr lang="x-none" sz="1800" b="1" dirty="0" err="1">
                <a:latin typeface="Palatino Linotype" pitchFamily="18" charset="0"/>
              </a:rPr>
              <a:t>хелатни</a:t>
            </a:r>
            <a:r>
              <a:rPr lang="x-none" sz="1800" b="1" dirty="0">
                <a:latin typeface="Palatino Linotype" pitchFamily="18" charset="0"/>
              </a:rPr>
              <a:t> агенс) је још увек златни стандард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Делује тако што редукује бакар везан за протеин и тако смањује афинитет протеина за бакар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Редукција бакра олакшава његово везивање за лек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Затим се бакар везан за лек излучује мокраћом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Клиничка регресија је видљива неколико месеци након терапије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Доза пенициламина је 1,5 </a:t>
            </a:r>
            <a:r>
              <a:rPr lang="en-US" sz="1800" dirty="0">
                <a:latin typeface="Palatino Linotype" pitchFamily="18" charset="0"/>
              </a:rPr>
              <a:t>g/</a:t>
            </a:r>
            <a:r>
              <a:rPr lang="x-none" sz="1800" dirty="0">
                <a:latin typeface="Palatino Linotype" pitchFamily="18" charset="0"/>
              </a:rPr>
              <a:t>дан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Када се утврде клинички ефекти лека доза се може смањити на 0,5 до 1</a:t>
            </a:r>
            <a:r>
              <a:rPr lang="en-US" sz="1800" dirty="0">
                <a:latin typeface="Palatino Linotype" pitchFamily="18" charset="0"/>
              </a:rPr>
              <a:t>g/</a:t>
            </a:r>
            <a:r>
              <a:rPr lang="x-none" sz="1800" dirty="0">
                <a:latin typeface="Palatino Linotype" pitchFamily="18" charset="0"/>
              </a:rPr>
              <a:t>дан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Потребно је истовремено давати витамин В6-</a:t>
            </a:r>
            <a:r>
              <a:rPr lang="x-none" sz="1800" dirty="0" err="1">
                <a:latin typeface="Palatino Linotype" pitchFamily="18" charset="0"/>
              </a:rPr>
              <a:t>пиридоксин</a:t>
            </a:r>
            <a:r>
              <a:rPr lang="x-none" sz="1800" dirty="0">
                <a:latin typeface="Palatino Linotype" pitchFamily="18" charset="0"/>
              </a:rPr>
              <a:t> у  дози 50 </a:t>
            </a:r>
            <a:r>
              <a:rPr lang="en-US" sz="1800" dirty="0">
                <a:latin typeface="Palatino Linotype" pitchFamily="18" charset="0"/>
              </a:rPr>
              <a:t>mg </a:t>
            </a:r>
            <a:r>
              <a:rPr lang="x-none" sz="1800" dirty="0">
                <a:latin typeface="Palatino Linotype" pitchFamily="18" charset="0"/>
              </a:rPr>
              <a:t>недељно како би се спречио дефицит изазван </a:t>
            </a:r>
            <a:r>
              <a:rPr lang="x-none" sz="1800" dirty="0" err="1">
                <a:latin typeface="Palatino Linotype" pitchFamily="18" charset="0"/>
              </a:rPr>
              <a:t>пенициламином</a:t>
            </a:r>
            <a:r>
              <a:rPr lang="x-none" sz="1800" dirty="0">
                <a:latin typeface="Palatino Linotype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Лечење је доживотно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0744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x-none" sz="2400" b="1" dirty="0">
                <a:latin typeface="Palatino Linotype" pitchFamily="18" charset="0"/>
              </a:rPr>
              <a:t>Лечење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868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Нежељена дејства пенициламина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800" dirty="0">
                <a:latin typeface="Palatino Linotype" pitchFamily="18" charset="0"/>
              </a:rPr>
              <a:t>Токсичност зависна од дозе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800" dirty="0">
                <a:latin typeface="Palatino Linotype" pitchFamily="18" charset="0"/>
              </a:rPr>
              <a:t>Имунолошки посредована </a:t>
            </a:r>
            <a:r>
              <a:rPr lang="x-none" sz="1800" dirty="0" err="1">
                <a:latin typeface="Palatino Linotype" pitchFamily="18" charset="0"/>
              </a:rPr>
              <a:t>токсичност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en-US" sz="1800" dirty="0">
                <a:latin typeface="Palatino Linotype" pitchFamily="18" charset="0"/>
              </a:rPr>
              <a:t>(</a:t>
            </a:r>
            <a:r>
              <a:rPr lang="x-none" sz="1800" dirty="0">
                <a:latin typeface="Palatino Linotype" pitchFamily="18" charset="0"/>
              </a:rPr>
              <a:t>леукопенија, тромбоцитопенија, </a:t>
            </a:r>
            <a:r>
              <a:rPr lang="en-US" sz="1800" dirty="0">
                <a:latin typeface="Palatino Linotype" pitchFamily="18" charset="0"/>
              </a:rPr>
              <a:t>SLE,</a:t>
            </a:r>
            <a:r>
              <a:rPr lang="x-none" sz="1800" dirty="0">
                <a:latin typeface="Palatino Linotype" pitchFamily="18" charset="0"/>
              </a:rPr>
              <a:t> пемфигус, букалне улцерације, оптички неуритис</a:t>
            </a:r>
            <a:r>
              <a:rPr lang="en-US" sz="1800" dirty="0">
                <a:latin typeface="Palatino Linotype" pitchFamily="18" charset="0"/>
              </a:rPr>
              <a:t>)</a:t>
            </a:r>
            <a:endParaRPr lang="x-none" sz="18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Појава имунолошких нежељених ефеката захтева обуставу примене пенициламина 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6038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x-none" sz="2400" b="1" dirty="0">
                <a:latin typeface="Palatino Linotype" pitchFamily="18" charset="0"/>
              </a:rPr>
              <a:t>Лечење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x-none" sz="2400" b="1" dirty="0"/>
              <a:t>    </a:t>
            </a:r>
            <a:r>
              <a:rPr lang="x-none" sz="1900" b="1" dirty="0">
                <a:latin typeface="Palatino Linotype" pitchFamily="18" charset="0"/>
              </a:rPr>
              <a:t>Триентин</a:t>
            </a:r>
            <a:r>
              <a:rPr lang="x-none" sz="1900" dirty="0">
                <a:latin typeface="Palatino Linotype" pitchFamily="18" charset="0"/>
              </a:rPr>
              <a:t> је хелирајући агенс бакра</a:t>
            </a:r>
          </a:p>
          <a:p>
            <a:pPr>
              <a:lnSpc>
                <a:spcPct val="150000"/>
              </a:lnSpc>
            </a:pPr>
            <a:r>
              <a:rPr lang="x-none" sz="1900" dirty="0">
                <a:latin typeface="Palatino Linotype" pitchFamily="18" charset="0"/>
              </a:rPr>
              <a:t>Повећава уринарну екскрецију бакра</a:t>
            </a:r>
          </a:p>
          <a:p>
            <a:pPr>
              <a:lnSpc>
                <a:spcPct val="150000"/>
              </a:lnSpc>
            </a:pPr>
            <a:r>
              <a:rPr lang="x-none" sz="1900" dirty="0">
                <a:latin typeface="Palatino Linotype" pitchFamily="18" charset="0"/>
              </a:rPr>
              <a:t>Даје се у дози 1 до 2 </a:t>
            </a:r>
            <a:r>
              <a:rPr lang="en-US" sz="1900" dirty="0">
                <a:latin typeface="Palatino Linotype" pitchFamily="18" charset="0"/>
              </a:rPr>
              <a:t>g</a:t>
            </a:r>
            <a:r>
              <a:rPr lang="x-none" sz="1900" dirty="0">
                <a:latin typeface="Palatino Linotype" pitchFamily="18" charset="0"/>
              </a:rPr>
              <a:t> на дан подељено у три дозе, на празан желудац</a:t>
            </a:r>
          </a:p>
          <a:p>
            <a:pPr>
              <a:lnSpc>
                <a:spcPct val="150000"/>
              </a:lnSpc>
            </a:pPr>
            <a:r>
              <a:rPr lang="x-none" sz="1900" dirty="0">
                <a:latin typeface="Palatino Linotype" pitchFamily="18" charset="0"/>
              </a:rPr>
              <a:t>Подједнако је ефикасан као и пенициламин</a:t>
            </a:r>
          </a:p>
          <a:p>
            <a:pPr>
              <a:lnSpc>
                <a:spcPct val="150000"/>
              </a:lnSpc>
            </a:pPr>
            <a:r>
              <a:rPr lang="x-none" sz="1900" dirty="0">
                <a:latin typeface="Palatino Linotype" pitchFamily="18" charset="0"/>
              </a:rPr>
              <a:t>Нежељено дејство је сидеробластна анемија </a:t>
            </a:r>
          </a:p>
          <a:p>
            <a:pPr>
              <a:lnSpc>
                <a:spcPct val="150000"/>
              </a:lnSpc>
              <a:buNone/>
            </a:pPr>
            <a:r>
              <a:rPr lang="x-none" sz="1900" dirty="0">
                <a:latin typeface="Palatino Linotype" pitchFamily="18" charset="0"/>
              </a:rPr>
              <a:t>     </a:t>
            </a:r>
            <a:r>
              <a:rPr lang="x-none" sz="1900" b="1" dirty="0">
                <a:latin typeface="Palatino Linotype" pitchFamily="18" charset="0"/>
              </a:rPr>
              <a:t>Амонијак-</a:t>
            </a:r>
            <a:r>
              <a:rPr lang="x-none" sz="1900" b="1" dirty="0" err="1">
                <a:latin typeface="Palatino Linotype" pitchFamily="18" charset="0"/>
              </a:rPr>
              <a:t>тетратиомолибдат</a:t>
            </a:r>
            <a:r>
              <a:rPr lang="x-none" sz="1900" b="1" dirty="0">
                <a:latin typeface="Palatino Linotype" pitchFamily="18" charset="0"/>
              </a:rPr>
              <a:t> </a:t>
            </a:r>
            <a:r>
              <a:rPr lang="x-none" sz="1900" dirty="0">
                <a:latin typeface="Palatino Linotype" pitchFamily="18" charset="0"/>
              </a:rPr>
              <a:t>има два механизма деловања</a:t>
            </a:r>
            <a:r>
              <a:rPr lang="en-US" sz="1900" dirty="0">
                <a:latin typeface="Palatino Linotype" pitchFamily="18" charset="0"/>
              </a:rPr>
              <a:t>:</a:t>
            </a:r>
            <a:endParaRPr lang="x-none" sz="19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900" dirty="0">
                <a:latin typeface="Palatino Linotype" pitchFamily="18" charset="0"/>
              </a:rPr>
              <a:t>Превенира апсорпцију бакра у цреву јер ствара комплексе бакра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900" dirty="0">
                <a:latin typeface="Palatino Linotype" pitchFamily="18" charset="0"/>
              </a:rPr>
              <a:t>Апсорбован лек прави комплекс с бакром и албумином у крви, и тако бакар постаје недоступан за преузимање у ћелије</a:t>
            </a:r>
            <a:endParaRPr lang="en-US" sz="19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1974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x-none" sz="2400" b="1" dirty="0">
                <a:latin typeface="Palatino Linotype" pitchFamily="18" charset="0"/>
              </a:rPr>
              <a:t>Лечење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x-none" dirty="0"/>
              <a:t>   </a:t>
            </a:r>
            <a:r>
              <a:rPr lang="x-none" sz="1800" b="1" dirty="0">
                <a:latin typeface="Palatino Linotype" pitchFamily="18" charset="0"/>
              </a:rPr>
              <a:t>Цинк </a:t>
            </a:r>
            <a:r>
              <a:rPr lang="x-none" sz="1800" dirty="0">
                <a:latin typeface="Palatino Linotype" pitchFamily="18" charset="0"/>
              </a:rPr>
              <a:t>има два механизма деловања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800" dirty="0">
                <a:latin typeface="Palatino Linotype" pitchFamily="18" charset="0"/>
              </a:rPr>
              <a:t>Блокира носаче за бакар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800" dirty="0">
                <a:latin typeface="Palatino Linotype" pitchFamily="18" charset="0"/>
              </a:rPr>
              <a:t>Индукује синтезу металотионеина у ентероцитима који делује као интраћелијски лиганд и веже цинк, бакар и друге метале</a:t>
            </a:r>
          </a:p>
          <a:p>
            <a:pPr marL="0" indent="0">
              <a:lnSpc>
                <a:spcPct val="150000"/>
              </a:lnSpc>
              <a:buNone/>
            </a:pPr>
            <a:endParaRPr lang="x-none" sz="18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</a:t>
            </a:r>
            <a:r>
              <a:rPr lang="x-none" sz="1800" b="1" dirty="0" err="1">
                <a:latin typeface="Palatino Linotype" pitchFamily="18" charset="0"/>
              </a:rPr>
              <a:t>Перитонеумска</a:t>
            </a:r>
            <a:r>
              <a:rPr lang="x-none" sz="1800" b="1" dirty="0">
                <a:latin typeface="Palatino Linotype" pitchFamily="18" charset="0"/>
              </a:rPr>
              <a:t> дијализа и </a:t>
            </a:r>
            <a:r>
              <a:rPr lang="x-none" sz="1800" b="1" dirty="0" err="1">
                <a:latin typeface="Palatino Linotype" pitchFamily="18" charset="0"/>
              </a:rPr>
              <a:t>плазмафереза</a:t>
            </a:r>
            <a:endParaRPr lang="x-none" sz="1800" b="1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x-none" sz="1800" b="1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None/>
            </a:pPr>
            <a:r>
              <a:rPr lang="x-none" sz="1800" b="1" dirty="0">
                <a:latin typeface="Palatino Linotype" pitchFamily="18" charset="0"/>
              </a:rPr>
              <a:t>    </a:t>
            </a:r>
            <a:r>
              <a:rPr lang="x-none" sz="1800" b="1" dirty="0" err="1">
                <a:latin typeface="Palatino Linotype" pitchFamily="18" charset="0"/>
              </a:rPr>
              <a:t>Трансплатација</a:t>
            </a:r>
            <a:r>
              <a:rPr lang="x-none" sz="1800" b="1" dirty="0">
                <a:latin typeface="Palatino Linotype" pitchFamily="18" charset="0"/>
              </a:rPr>
              <a:t> јетре</a:t>
            </a:r>
            <a:endParaRPr lang="en-US" sz="18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9986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752601"/>
            <a:ext cx="8839200" cy="1847850"/>
          </a:xfrm>
        </p:spPr>
        <p:txBody>
          <a:bodyPr>
            <a:normAutofit fontScale="90000"/>
          </a:bodyPr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Хемохроматоза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 (</a:t>
            </a:r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Haemocromatosis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hepatis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)</a:t>
            </a:r>
            <a:br>
              <a:rPr lang="x-none" b="1" dirty="0">
                <a:solidFill>
                  <a:schemeClr val="tx1"/>
                </a:solidFill>
                <a:latin typeface="Palatino Linotype" pitchFamily="18" charset="0"/>
              </a:rPr>
            </a:b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9396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x-none" sz="2400" b="1" dirty="0">
                <a:latin typeface="Palatino Linotype" pitchFamily="18" charset="0"/>
              </a:rPr>
              <a:t>Дефиниција и подела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915400" cy="45259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Хемохроматоза представља повећано накупљање гвожђа у организму и његово депоновање у многе органе и ткива </a:t>
            </a:r>
          </a:p>
          <a:p>
            <a:pPr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Долази до реактивног бујања везивног ткива и до функционалног оштећења органа</a:t>
            </a:r>
          </a:p>
          <a:p>
            <a:pPr>
              <a:lnSpc>
                <a:spcPct val="150000"/>
              </a:lnSpc>
              <a:buNone/>
            </a:pPr>
            <a:r>
              <a:rPr lang="x-none" sz="1700" dirty="0">
                <a:latin typeface="Palatino Linotype" pitchFamily="18" charset="0"/>
              </a:rPr>
              <a:t>      </a:t>
            </a:r>
            <a:r>
              <a:rPr lang="x-none" sz="1700" u="sng" dirty="0">
                <a:latin typeface="Palatino Linotype" pitchFamily="18" charset="0"/>
              </a:rPr>
              <a:t>Подела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700" b="1" dirty="0">
                <a:latin typeface="Palatino Linotype" pitchFamily="18" charset="0"/>
              </a:rPr>
              <a:t>Наследне</a:t>
            </a:r>
          </a:p>
          <a:p>
            <a:pPr marL="457200" indent="-457200"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повезане с </a:t>
            </a:r>
            <a:r>
              <a:rPr lang="en-US" sz="1700" dirty="0">
                <a:latin typeface="Palatino Linotype" pitchFamily="18" charset="0"/>
              </a:rPr>
              <a:t>HFE </a:t>
            </a:r>
            <a:r>
              <a:rPr lang="x-none" sz="1700" dirty="0">
                <a:latin typeface="Palatino Linotype" pitchFamily="18" charset="0"/>
              </a:rPr>
              <a:t>геном</a:t>
            </a:r>
          </a:p>
          <a:p>
            <a:pPr marL="457200" indent="-457200"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неповезане с </a:t>
            </a:r>
            <a:r>
              <a:rPr lang="en-US" sz="1700" dirty="0">
                <a:latin typeface="Palatino Linotype" pitchFamily="18" charset="0"/>
              </a:rPr>
              <a:t>HFE </a:t>
            </a:r>
            <a:r>
              <a:rPr lang="x-none" sz="1700" dirty="0">
                <a:latin typeface="Palatino Linotype" pitchFamily="18" charset="0"/>
              </a:rPr>
              <a:t>геном</a:t>
            </a:r>
          </a:p>
          <a:p>
            <a:pPr marL="457200" indent="-457200">
              <a:lnSpc>
                <a:spcPct val="150000"/>
              </a:lnSpc>
              <a:buAutoNum type="arabicPeriod" startAt="2"/>
            </a:pPr>
            <a:r>
              <a:rPr lang="x-none" sz="1700" b="1" dirty="0">
                <a:latin typeface="Palatino Linotype" pitchFamily="18" charset="0"/>
              </a:rPr>
              <a:t>Стечене</a:t>
            </a:r>
          </a:p>
          <a:p>
            <a:pPr marL="457200" indent="-457200"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анемије узроковане неефикасном еритропоезом</a:t>
            </a:r>
          </a:p>
          <a:p>
            <a:pPr marL="457200" indent="-457200"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болести јетре</a:t>
            </a:r>
          </a:p>
          <a:p>
            <a:pPr marL="457200" indent="-457200"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трансфузијско и парентерално преоптерећење гвожђем</a:t>
            </a:r>
          </a:p>
          <a:p>
            <a:pPr marL="457200" indent="-457200"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прехрамбено преоптерећење гвожђем</a:t>
            </a:r>
          </a:p>
          <a:p>
            <a:pPr marL="457200" indent="-457200">
              <a:lnSpc>
                <a:spcPct val="150000"/>
              </a:lnSpc>
            </a:pPr>
            <a:r>
              <a:rPr lang="x-none" sz="1700" dirty="0">
                <a:latin typeface="Palatino Linotype" pitchFamily="18" charset="0"/>
              </a:rPr>
              <a:t>разно</a:t>
            </a:r>
          </a:p>
          <a:p>
            <a:pPr marL="457200" indent="-457200"/>
            <a:endParaRPr lang="x-none" sz="2400" dirty="0"/>
          </a:p>
          <a:p>
            <a:pPr marL="457200" indent="-457200"/>
            <a:endParaRPr lang="x-none" sz="2400" dirty="0"/>
          </a:p>
          <a:p>
            <a:pPr marL="457200" indent="-457200">
              <a:buFont typeface="+mj-lt"/>
              <a:buAutoNum type="arabicPeriod"/>
            </a:pPr>
            <a:endParaRPr lang="x-none" sz="2400" dirty="0"/>
          </a:p>
          <a:p>
            <a:pPr marL="457200" indent="-457200">
              <a:buFont typeface="+mj-lt"/>
              <a:buAutoNum type="arabicPeriod"/>
            </a:pPr>
            <a:endParaRPr lang="x-none" sz="2400" dirty="0"/>
          </a:p>
          <a:p>
            <a:pPr marL="457200" indent="-457200">
              <a:buFont typeface="+mj-lt"/>
              <a:buAutoNum type="arabicPeriod"/>
            </a:pPr>
            <a:endParaRPr lang="x-none" sz="2400" dirty="0"/>
          </a:p>
          <a:p>
            <a:pPr marL="457200" indent="-457200">
              <a:buFont typeface="+mj-lt"/>
              <a:buAutoNum type="arabicPeriod"/>
            </a:pPr>
            <a:endParaRPr lang="x-none" sz="2400" dirty="0"/>
          </a:p>
          <a:p>
            <a:pPr marL="457200" indent="-457200">
              <a:buFont typeface="+mj-lt"/>
              <a:buAutoNum type="arabicPeriod"/>
            </a:pPr>
            <a:endParaRPr lang="x-none" sz="2400" dirty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587828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Етиологија и </a:t>
            </a:r>
            <a:r>
              <a:rPr lang="x-none" b="1" dirty="0" err="1">
                <a:latin typeface="Palatino Linotype" pitchFamily="18" charset="0"/>
              </a:rPr>
              <a:t>патогенеза</a:t>
            </a: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Пораст интестиналне апсорпције гвожђа код ових болесника почиње од рођења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У нормалним околностима људски организам садржи 3-4 грама </a:t>
            </a:r>
            <a:r>
              <a:rPr lang="x-none" dirty="0" err="1">
                <a:latin typeface="Palatino Linotype" pitchFamily="18" charset="0"/>
              </a:rPr>
              <a:t>Fe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Код болесника са </a:t>
            </a:r>
            <a:r>
              <a:rPr lang="x-none" dirty="0" err="1">
                <a:latin typeface="Palatino Linotype" pitchFamily="18" charset="0"/>
              </a:rPr>
              <a:t>хемохроматозом</a:t>
            </a:r>
            <a:r>
              <a:rPr lang="x-none" dirty="0">
                <a:latin typeface="Palatino Linotype" pitchFamily="18" charset="0"/>
              </a:rPr>
              <a:t> његова укупна количина вишеструко расте тако да може достићи вредности од 20-40 грама и то </a:t>
            </a:r>
            <a:r>
              <a:rPr lang="x-none" dirty="0" err="1">
                <a:latin typeface="Palatino Linotype" pitchFamily="18" charset="0"/>
              </a:rPr>
              <a:t>углавно</a:t>
            </a:r>
            <a:r>
              <a:rPr lang="x-none" dirty="0">
                <a:latin typeface="Palatino Linotype" pitchFamily="18" charset="0"/>
              </a:rPr>
              <a:t> у </a:t>
            </a:r>
            <a:r>
              <a:rPr lang="x-none" dirty="0" err="1">
                <a:latin typeface="Palatino Linotype" pitchFamily="18" charset="0"/>
              </a:rPr>
              <a:t>паренхимским</a:t>
            </a:r>
            <a:r>
              <a:rPr lang="x-none" dirty="0">
                <a:latin typeface="Palatino Linotype" pitchFamily="18" charset="0"/>
              </a:rPr>
              <a:t> ћелијама јетре, панкреаса и </a:t>
            </a:r>
            <a:r>
              <a:rPr lang="x-none" dirty="0" err="1">
                <a:latin typeface="Palatino Linotype" pitchFamily="18" charset="0"/>
              </a:rPr>
              <a:t>миокарда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Fe</a:t>
            </a:r>
            <a:r>
              <a:rPr lang="x-none" dirty="0">
                <a:latin typeface="Palatino Linotype" pitchFamily="18" charset="0"/>
              </a:rPr>
              <a:t> у организму се налази у </a:t>
            </a:r>
            <a:r>
              <a:rPr lang="x-none" b="1" dirty="0">
                <a:latin typeface="Palatino Linotype" pitchFamily="18" charset="0"/>
              </a:rPr>
              <a:t>два основна облика: </a:t>
            </a:r>
            <a:r>
              <a:rPr lang="x-none" dirty="0" err="1">
                <a:latin typeface="Palatino Linotype" pitchFamily="18" charset="0"/>
              </a:rPr>
              <a:t>солубилна</a:t>
            </a:r>
            <a:r>
              <a:rPr lang="x-none" dirty="0">
                <a:latin typeface="Palatino Linotype" pitchFamily="18" charset="0"/>
              </a:rPr>
              <a:t> фракција (</a:t>
            </a:r>
            <a:r>
              <a:rPr lang="x-none" dirty="0" err="1">
                <a:latin typeface="Palatino Linotype" pitchFamily="18" charset="0"/>
              </a:rPr>
              <a:t>феритин</a:t>
            </a:r>
            <a:r>
              <a:rPr lang="x-none" dirty="0">
                <a:latin typeface="Palatino Linotype" pitchFamily="18" charset="0"/>
              </a:rPr>
              <a:t>) и агрегата </a:t>
            </a:r>
            <a:r>
              <a:rPr lang="x-none" dirty="0" err="1">
                <a:latin typeface="Palatino Linotype" pitchFamily="18" charset="0"/>
              </a:rPr>
              <a:t>хемосидерина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b="1" dirty="0" err="1">
                <a:latin typeface="Palatino Linotype" pitchFamily="18" charset="0"/>
              </a:rPr>
              <a:t>Хемосидероза</a:t>
            </a:r>
            <a:r>
              <a:rPr lang="x-none" dirty="0">
                <a:latin typeface="Palatino Linotype" pitchFamily="18" charset="0"/>
              </a:rPr>
              <a:t>-расте укупна количина </a:t>
            </a:r>
            <a:r>
              <a:rPr lang="x-none" dirty="0" err="1">
                <a:latin typeface="Palatino Linotype" pitchFamily="18" charset="0"/>
              </a:rPr>
              <a:t>Fe</a:t>
            </a:r>
            <a:r>
              <a:rPr lang="x-none" dirty="0">
                <a:latin typeface="Palatino Linotype" pitchFamily="18" charset="0"/>
              </a:rPr>
              <a:t> у организму (највећи део отпада на </a:t>
            </a:r>
            <a:r>
              <a:rPr lang="x-none" dirty="0" err="1">
                <a:latin typeface="Palatino Linotype" pitchFamily="18" charset="0"/>
              </a:rPr>
              <a:t>хемосидерин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b="1" dirty="0">
                <a:latin typeface="Palatino Linotype" pitchFamily="18" charset="0"/>
              </a:rPr>
              <a:t>Релативна </a:t>
            </a:r>
            <a:r>
              <a:rPr lang="x-none" b="1" dirty="0" err="1">
                <a:latin typeface="Palatino Linotype" pitchFamily="18" charset="0"/>
              </a:rPr>
              <a:t>хемосидероза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редистрибуција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Fe</a:t>
            </a:r>
            <a:r>
              <a:rPr lang="x-none" dirty="0">
                <a:latin typeface="Palatino Linotype" pitchFamily="18" charset="0"/>
              </a:rPr>
              <a:t> у организму (алкохолна цироза јетре)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b="1" dirty="0">
                <a:latin typeface="Palatino Linotype" pitchFamily="18" charset="0"/>
              </a:rPr>
              <a:t>Апсолутна </a:t>
            </a:r>
            <a:r>
              <a:rPr lang="x-none" b="1" dirty="0" err="1">
                <a:latin typeface="Palatino Linotype" pitchFamily="18" charset="0"/>
              </a:rPr>
              <a:t>хемосидериза</a:t>
            </a:r>
            <a:r>
              <a:rPr lang="x-none" dirty="0">
                <a:latin typeface="Palatino Linotype" pitchFamily="18" charset="0"/>
              </a:rPr>
              <a:t>-повећана укупна количина </a:t>
            </a:r>
            <a:r>
              <a:rPr lang="x-none" dirty="0" err="1">
                <a:latin typeface="Palatino Linotype" pitchFamily="18" charset="0"/>
              </a:rPr>
              <a:t>Fe</a:t>
            </a:r>
            <a:r>
              <a:rPr lang="x-none" dirty="0">
                <a:latin typeface="Palatino Linotype" pitchFamily="18" charset="0"/>
              </a:rPr>
              <a:t> у организму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Хемосидероза</a:t>
            </a:r>
            <a:r>
              <a:rPr lang="x-none" dirty="0">
                <a:latin typeface="Palatino Linotype" pitchFamily="18" charset="0"/>
              </a:rPr>
              <a:t> настаје давањем великог броја ТК (</a:t>
            </a:r>
            <a:r>
              <a:rPr lang="x-none" dirty="0" err="1">
                <a:latin typeface="Palatino Linotype" pitchFamily="18" charset="0"/>
              </a:rPr>
              <a:t>Fe</a:t>
            </a:r>
            <a:r>
              <a:rPr lang="x-none" dirty="0">
                <a:latin typeface="Palatino Linotype" pitchFamily="18" charset="0"/>
              </a:rPr>
              <a:t> се искључиво налази у </a:t>
            </a:r>
            <a:r>
              <a:rPr lang="x-none" dirty="0" err="1">
                <a:latin typeface="Palatino Linotype" pitchFamily="18" charset="0"/>
              </a:rPr>
              <a:t>макрофагним</a:t>
            </a:r>
            <a:r>
              <a:rPr lang="x-none" dirty="0">
                <a:latin typeface="Palatino Linotype" pitchFamily="18" charset="0"/>
              </a:rPr>
              <a:t> ћелијама јетре, слезине, лимфним жлездама и </a:t>
            </a:r>
            <a:r>
              <a:rPr lang="x-none" dirty="0" err="1">
                <a:latin typeface="Palatino Linotype" pitchFamily="18" charset="0"/>
              </a:rPr>
              <a:t>костној</a:t>
            </a:r>
            <a:r>
              <a:rPr lang="x-none" dirty="0">
                <a:latin typeface="Palatino Linotype" pitchFamily="18" charset="0"/>
              </a:rPr>
              <a:t> сржи)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Хемохроматоза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Fe</a:t>
            </a:r>
            <a:r>
              <a:rPr lang="x-none" dirty="0">
                <a:latin typeface="Palatino Linotype" pitchFamily="18" charset="0"/>
              </a:rPr>
              <a:t> се налази у </a:t>
            </a:r>
            <a:r>
              <a:rPr lang="x-none" dirty="0" err="1">
                <a:latin typeface="Palatino Linotype" pitchFamily="18" charset="0"/>
              </a:rPr>
              <a:t>паренхимским</a:t>
            </a:r>
            <a:r>
              <a:rPr lang="x-none" dirty="0">
                <a:latin typeface="Palatino Linotype" pitchFamily="18" charset="0"/>
              </a:rPr>
              <a:t> ћелијама јетре, панкреаса, …</a:t>
            </a:r>
          </a:p>
        </p:txBody>
      </p:sp>
    </p:spTree>
    <p:extLst>
      <p:ext uri="{BB962C8B-B14F-4D97-AF65-F5344CB8AC3E}">
        <p14:creationId xmlns:p14="http://schemas.microsoft.com/office/powerpoint/2010/main" val="3757668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700" y="304800"/>
            <a:ext cx="8763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 err="1">
                <a:latin typeface="Palatino Linotype" pitchFamily="18" charset="0"/>
              </a:rPr>
              <a:t>Хипербилирубинемија</a:t>
            </a:r>
            <a:r>
              <a:rPr lang="x-none" dirty="0">
                <a:latin typeface="Palatino Linotype" pitchFamily="18" charset="0"/>
              </a:rPr>
              <a:t>-повећање нивоа </a:t>
            </a:r>
            <a:r>
              <a:rPr lang="x-none" dirty="0" err="1">
                <a:latin typeface="Palatino Linotype" pitchFamily="18" charset="0"/>
              </a:rPr>
              <a:t>билирубина</a:t>
            </a:r>
            <a:r>
              <a:rPr lang="x-none" dirty="0">
                <a:latin typeface="Palatino Linotype" pitchFamily="18" charset="0"/>
              </a:rPr>
              <a:t> у серуму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>
                <a:latin typeface="Palatino Linotype" pitchFamily="18" charset="0"/>
              </a:rPr>
              <a:t>Жутица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хипербилирубинемија</a:t>
            </a:r>
            <a:r>
              <a:rPr lang="x-none" dirty="0">
                <a:latin typeface="Palatino Linotype" pitchFamily="18" charset="0"/>
              </a:rPr>
              <a:t> уочљива при клиничком прегледу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b="1" dirty="0" err="1">
                <a:latin typeface="Palatino Linotype" pitchFamily="18" charset="0"/>
              </a:rPr>
              <a:t>Холестаза</a:t>
            </a:r>
            <a:r>
              <a:rPr lang="x-none" dirty="0">
                <a:latin typeface="Palatino Linotype" pitchFamily="18" charset="0"/>
              </a:rPr>
              <a:t>-редукција тока жучи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Степени метаболизма </a:t>
            </a:r>
            <a:r>
              <a:rPr lang="x-none" b="1" dirty="0" err="1">
                <a:latin typeface="Palatino Linotype" pitchFamily="18" charset="0"/>
              </a:rPr>
              <a:t>билирубина</a:t>
            </a:r>
            <a:r>
              <a:rPr lang="x-none" b="1" dirty="0">
                <a:latin typeface="Palatino Linotype" pitchFamily="18" charset="0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dirty="0">
                <a:solidFill>
                  <a:srgbClr val="FF0000"/>
                </a:solidFill>
                <a:latin typeface="Palatino Linotype" pitchFamily="18" charset="0"/>
              </a:rPr>
              <a:t>стварање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dirty="0">
                <a:solidFill>
                  <a:srgbClr val="FF0000"/>
                </a:solidFill>
                <a:latin typeface="Palatino Linotype" pitchFamily="18" charset="0"/>
              </a:rPr>
              <a:t>ослобађање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dirty="0">
                <a:solidFill>
                  <a:srgbClr val="FF0000"/>
                </a:solidFill>
                <a:latin typeface="Palatino Linotype" pitchFamily="18" charset="0"/>
              </a:rPr>
              <a:t>прихватање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dirty="0" err="1">
                <a:solidFill>
                  <a:srgbClr val="FF0000"/>
                </a:solidFill>
                <a:latin typeface="Palatino Linotype" pitchFamily="18" charset="0"/>
              </a:rPr>
              <a:t>коњугација</a:t>
            </a:r>
            <a:endParaRPr lang="x-none" dirty="0">
              <a:solidFill>
                <a:srgbClr val="FF0000"/>
              </a:solidFill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dirty="0">
                <a:latin typeface="Palatino Linotype" pitchFamily="18" charset="0"/>
              </a:rPr>
              <a:t>излучивање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dirty="0">
                <a:latin typeface="Palatino Linotype" pitchFamily="18" charset="0"/>
              </a:rPr>
              <a:t>дренажа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dirty="0" err="1">
                <a:solidFill>
                  <a:srgbClr val="FF0000"/>
                </a:solidFill>
                <a:latin typeface="Palatino Linotype" pitchFamily="18" charset="0"/>
              </a:rPr>
              <a:t>ентерохепатична</a:t>
            </a:r>
            <a:r>
              <a:rPr lang="x-none" dirty="0">
                <a:solidFill>
                  <a:srgbClr val="FF0000"/>
                </a:solidFill>
                <a:latin typeface="Palatino Linotype" pitchFamily="18" charset="0"/>
              </a:rPr>
              <a:t> циркулација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x-none" dirty="0">
              <a:latin typeface="Palatino Linotyp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9700" y="5029200"/>
            <a:ext cx="90043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а. 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Некоњугована</a:t>
            </a:r>
            <a:r>
              <a:rPr lang="x-none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x-none" b="1" dirty="0" err="1">
                <a:solidFill>
                  <a:srgbClr val="FF0000"/>
                </a:solidFill>
                <a:latin typeface="Palatino Linotype" pitchFamily="18" charset="0"/>
              </a:rPr>
              <a:t>хипербилирубинемија</a:t>
            </a:r>
            <a:r>
              <a:rPr lang="x-none" dirty="0">
                <a:latin typeface="Palatino Linotype" pitchFamily="18" charset="0"/>
              </a:rPr>
              <a:t>-повезана са стварањем, ослобађањем, прихватањем, </a:t>
            </a:r>
            <a:r>
              <a:rPr lang="x-none" dirty="0" err="1">
                <a:latin typeface="Palatino Linotype" pitchFamily="18" charset="0"/>
              </a:rPr>
              <a:t>коњугацијом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ентерохепатичном</a:t>
            </a:r>
            <a:r>
              <a:rPr lang="x-none" dirty="0">
                <a:latin typeface="Palatino Linotype" pitchFamily="18" charset="0"/>
              </a:rPr>
              <a:t> циркулацијом </a:t>
            </a:r>
            <a:r>
              <a:rPr lang="x-none" dirty="0" err="1">
                <a:latin typeface="Palatino Linotype" pitchFamily="18" charset="0"/>
              </a:rPr>
              <a:t>билирубина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б. </a:t>
            </a:r>
            <a:r>
              <a:rPr lang="x-none" b="1" dirty="0" err="1">
                <a:latin typeface="Palatino Linotype" pitchFamily="18" charset="0"/>
              </a:rPr>
              <a:t>Коњугована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хипербилирубинемиј</a:t>
            </a:r>
            <a:r>
              <a:rPr lang="x-none" dirty="0" err="1">
                <a:latin typeface="Palatino Linotype" pitchFamily="18" charset="0"/>
              </a:rPr>
              <a:t>а</a:t>
            </a:r>
            <a:r>
              <a:rPr lang="x-none" dirty="0">
                <a:latin typeface="Palatino Linotype" pitchFamily="18" charset="0"/>
              </a:rPr>
              <a:t>-повезана са излучивањем и дренажом </a:t>
            </a:r>
            <a:r>
              <a:rPr lang="x-none" dirty="0" err="1">
                <a:latin typeface="Palatino Linotype" pitchFamily="18" charset="0"/>
              </a:rPr>
              <a:t>билирубина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220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4800"/>
            <a:ext cx="9144000" cy="7155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Метаболички</a:t>
            </a:r>
            <a:r>
              <a:rPr lang="x-none" b="1" dirty="0">
                <a:latin typeface="Palatino Linotype" pitchFamily="18" charset="0"/>
              </a:rPr>
              <a:t> дефект код </a:t>
            </a:r>
            <a:r>
              <a:rPr lang="x-none" b="1" dirty="0" err="1">
                <a:latin typeface="Palatino Linotype" pitchFamily="18" charset="0"/>
              </a:rPr>
              <a:t>хемохроматозе</a:t>
            </a: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Повећана апсорпција </a:t>
            </a:r>
            <a:r>
              <a:rPr lang="x-none" dirty="0" err="1">
                <a:latin typeface="Palatino Linotype" pitchFamily="18" charset="0"/>
              </a:rPr>
              <a:t>Fe</a:t>
            </a:r>
            <a:r>
              <a:rPr lang="x-none" dirty="0">
                <a:latin typeface="Palatino Linotype" pitchFamily="18" charset="0"/>
              </a:rPr>
              <a:t> из црева услед поремећаја </a:t>
            </a:r>
            <a:r>
              <a:rPr lang="x-none" dirty="0" err="1">
                <a:latin typeface="Palatino Linotype" pitchFamily="18" charset="0"/>
              </a:rPr>
              <a:t>ензимских</a:t>
            </a:r>
            <a:r>
              <a:rPr lang="x-none" dirty="0">
                <a:latin typeface="Palatino Linotype" pitchFamily="18" charset="0"/>
              </a:rPr>
              <a:t> процеса у цревној </a:t>
            </a:r>
            <a:r>
              <a:rPr lang="x-none" dirty="0" err="1">
                <a:latin typeface="Palatino Linotype" pitchFamily="18" charset="0"/>
              </a:rPr>
              <a:t>слузници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Две групе </a:t>
            </a:r>
            <a:r>
              <a:rPr lang="x-none" dirty="0" err="1">
                <a:latin typeface="Palatino Linotype" pitchFamily="18" charset="0"/>
              </a:rPr>
              <a:t>хемохроматоза</a:t>
            </a:r>
            <a:r>
              <a:rPr lang="x-none" dirty="0">
                <a:latin typeface="Palatino Linotype" pitchFamily="18" charset="0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dirty="0" err="1">
                <a:latin typeface="Palatino Linotype" pitchFamily="18" charset="0"/>
              </a:rPr>
              <a:t>идиопатска</a:t>
            </a:r>
            <a:r>
              <a:rPr lang="x-none" dirty="0">
                <a:latin typeface="Palatino Linotype" pitchFamily="18" charset="0"/>
              </a:rPr>
              <a:t>, генетска, примарна, фамилијарна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x-none" dirty="0">
                <a:latin typeface="Palatino Linotype" pitchFamily="18" charset="0"/>
              </a:rPr>
              <a:t>стечена, секундарна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Таложење </a:t>
            </a:r>
            <a:r>
              <a:rPr lang="x-none" b="1" dirty="0" err="1">
                <a:latin typeface="Palatino Linotype" pitchFamily="18" charset="0"/>
              </a:rPr>
              <a:t>Fe</a:t>
            </a:r>
            <a:r>
              <a:rPr lang="x-none" b="1" dirty="0">
                <a:latin typeface="Palatino Linotype" pitchFamily="18" charset="0"/>
              </a:rPr>
              <a:t> у </a:t>
            </a:r>
            <a:r>
              <a:rPr lang="x-none" b="1" dirty="0" err="1">
                <a:latin typeface="Palatino Linotype" pitchFamily="18" charset="0"/>
              </a:rPr>
              <a:t>паренхимским</a:t>
            </a:r>
            <a:r>
              <a:rPr lang="x-none" b="1" dirty="0">
                <a:latin typeface="Palatino Linotype" pitchFamily="18" charset="0"/>
              </a:rPr>
              <a:t> органима доводи до клиничких и </a:t>
            </a:r>
            <a:r>
              <a:rPr lang="x-none" b="1" dirty="0" err="1">
                <a:latin typeface="Palatino Linotype" pitchFamily="18" charset="0"/>
              </a:rPr>
              <a:t>патоанатомских</a:t>
            </a:r>
            <a:r>
              <a:rPr lang="x-none" b="1" dirty="0">
                <a:latin typeface="Palatino Linotype" pitchFamily="18" charset="0"/>
              </a:rPr>
              <a:t> промена: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 err="1">
                <a:latin typeface="Palatino Linotype" pitchFamily="18" charset="0"/>
              </a:rPr>
              <a:t>Fe</a:t>
            </a:r>
            <a:r>
              <a:rPr lang="x-none" dirty="0">
                <a:latin typeface="Palatino Linotype" pitchFamily="18" charset="0"/>
              </a:rPr>
              <a:t> у ћелијама…</a:t>
            </a:r>
            <a:r>
              <a:rPr lang="x-none" dirty="0" err="1">
                <a:latin typeface="Palatino Linotype" pitchFamily="18" charset="0"/>
              </a:rPr>
              <a:t>пероксидација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липида</a:t>
            </a:r>
            <a:r>
              <a:rPr lang="x-none" dirty="0">
                <a:latin typeface="Palatino Linotype" pitchFamily="18" charset="0"/>
              </a:rPr>
              <a:t>…прскање </a:t>
            </a:r>
            <a:r>
              <a:rPr lang="x-none" dirty="0" err="1">
                <a:latin typeface="Palatino Linotype" pitchFamily="18" charset="0"/>
              </a:rPr>
              <a:t>лизозома</a:t>
            </a:r>
            <a:r>
              <a:rPr lang="x-none" dirty="0">
                <a:latin typeface="Palatino Linotype" pitchFamily="18" charset="0"/>
              </a:rPr>
              <a:t> и ослобађање </a:t>
            </a:r>
            <a:r>
              <a:rPr lang="x-none" dirty="0" err="1">
                <a:latin typeface="Palatino Linotype" pitchFamily="18" charset="0"/>
              </a:rPr>
              <a:t>хидролитичких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ензима</a:t>
            </a:r>
            <a:r>
              <a:rPr lang="x-none" dirty="0">
                <a:latin typeface="Palatino Linotype" pitchFamily="18" charset="0"/>
              </a:rPr>
              <a:t>…ензими разарају ћелије и доводе до њихове </a:t>
            </a:r>
            <a:r>
              <a:rPr lang="x-none" dirty="0" err="1">
                <a:latin typeface="Palatino Linotype" pitchFamily="18" charset="0"/>
              </a:rPr>
              <a:t>некрозе</a:t>
            </a:r>
            <a:r>
              <a:rPr lang="x-none" dirty="0">
                <a:latin typeface="Palatino Linotype" pitchFamily="18" charset="0"/>
              </a:rPr>
              <a:t>…услед </a:t>
            </a:r>
            <a:r>
              <a:rPr lang="x-none" dirty="0" err="1">
                <a:latin typeface="Palatino Linotype" pitchFamily="18" charset="0"/>
              </a:rPr>
              <a:t>некрозе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r>
              <a:rPr lang="x-none" dirty="0">
                <a:latin typeface="Palatino Linotype" pitchFamily="18" charset="0"/>
              </a:rPr>
              <a:t> долази до </a:t>
            </a:r>
            <a:r>
              <a:rPr lang="x-none" dirty="0" err="1">
                <a:latin typeface="Palatino Linotype" pitchFamily="18" charset="0"/>
              </a:rPr>
              <a:t>пролиферације</a:t>
            </a:r>
            <a:r>
              <a:rPr lang="x-none" dirty="0">
                <a:latin typeface="Palatino Linotype" pitchFamily="18" charset="0"/>
              </a:rPr>
              <a:t> везивног ткива…развоја цирозе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Сличне промене настају и на панкреасу, срцу, ендокриним органима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4779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0"/>
            <a:ext cx="8683128" cy="678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Наследна </a:t>
            </a:r>
            <a:r>
              <a:rPr lang="x-none" b="1" dirty="0" err="1">
                <a:latin typeface="Palatino Linotype" pitchFamily="18" charset="0"/>
              </a:rPr>
              <a:t>хемохроматоза</a:t>
            </a:r>
            <a:r>
              <a:rPr lang="x-none" b="1" dirty="0">
                <a:latin typeface="Palatino Linotype" pitchFamily="18" charset="0"/>
              </a:rPr>
              <a:t>-НХ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>
                <a:latin typeface="Palatino Linotype" pitchFamily="18" charset="0"/>
              </a:rPr>
              <a:t>Генска </a:t>
            </a:r>
            <a:r>
              <a:rPr lang="x-none" sz="1600" b="1" dirty="0" err="1">
                <a:latin typeface="Palatino Linotype" pitchFamily="18" charset="0"/>
              </a:rPr>
              <a:t>хемохроматоза</a:t>
            </a: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b="1" dirty="0">
                <a:latin typeface="Palatino Linotype" pitchFamily="18" charset="0"/>
              </a:rPr>
              <a:t>Висока цревна апсорпција </a:t>
            </a:r>
            <a:r>
              <a:rPr lang="x-none" sz="1600" dirty="0" err="1">
                <a:latin typeface="Palatino Linotype" pitchFamily="18" charset="0"/>
              </a:rPr>
              <a:t>Fe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>
                <a:latin typeface="Palatino Linotype" pitchFamily="18" charset="0"/>
              </a:rPr>
              <a:t>Услед генетског недостатка у поремећеној регулацији цревне апсорпције </a:t>
            </a:r>
            <a:r>
              <a:rPr lang="x-none" sz="1600" dirty="0" err="1">
                <a:latin typeface="Palatino Linotype" pitchFamily="18" charset="0"/>
              </a:rPr>
              <a:t>Fe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 err="1">
                <a:latin typeface="Palatino Linotype" pitchFamily="18" charset="0"/>
              </a:rPr>
              <a:t>Аутосомно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рецесивни</a:t>
            </a:r>
            <a:r>
              <a:rPr lang="x-none" sz="1600" dirty="0">
                <a:latin typeface="Palatino Linotype" pitchFamily="18" charset="0"/>
              </a:rPr>
              <a:t> поремећај метаболизма </a:t>
            </a:r>
            <a:r>
              <a:rPr lang="x-none" sz="1600" dirty="0" err="1">
                <a:latin typeface="Palatino Linotype" pitchFamily="18" charset="0"/>
              </a:rPr>
              <a:t>Fe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x-none" sz="1600" dirty="0">
                <a:latin typeface="Palatino Linotype" pitchFamily="18" charset="0"/>
              </a:rPr>
              <a:t>Ранији назив примарна или </a:t>
            </a:r>
            <a:r>
              <a:rPr lang="x-none" sz="1600" dirty="0" err="1">
                <a:latin typeface="Palatino Linotype" pitchFamily="18" charset="0"/>
              </a:rPr>
              <a:t>идиопатска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Јетра је главни </a:t>
            </a:r>
            <a:r>
              <a:rPr lang="x-none" sz="1600" dirty="0" err="1">
                <a:latin typeface="Palatino Linotype" pitchFamily="18" charset="0"/>
              </a:rPr>
              <a:t>приматељ</a:t>
            </a:r>
            <a:r>
              <a:rPr lang="x-none" sz="1600" dirty="0">
                <a:latin typeface="Palatino Linotype" pitchFamily="18" charset="0"/>
              </a:rPr>
              <a:t> највећег дела апсорбованог гвожђа и увек је захваћена у НХ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Стечене </a:t>
            </a:r>
            <a:r>
              <a:rPr lang="x-none" b="1" dirty="0" err="1">
                <a:latin typeface="Palatino Linotype" pitchFamily="18" charset="0"/>
              </a:rPr>
              <a:t>хемохроматозе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dirty="0">
                <a:latin typeface="Palatino Linotype" pitchFamily="18" charset="0"/>
              </a:rPr>
              <a:t>Особе које апсорбују велике количине гвожђа као резултат неког другог узрока, а не наследног поремећаја повезаног с </a:t>
            </a:r>
            <a:r>
              <a:rPr lang="en-US" sz="1600" dirty="0">
                <a:latin typeface="Palatino Linotype" pitchFamily="18" charset="0"/>
              </a:rPr>
              <a:t>HF</a:t>
            </a:r>
            <a:r>
              <a:rPr lang="x-none" sz="1600" dirty="0">
                <a:latin typeface="Palatino Linotype" pitchFamily="18" charset="0"/>
              </a:rPr>
              <a:t>Е геном</a:t>
            </a:r>
            <a:r>
              <a:rPr lang="en-US" sz="1600" dirty="0">
                <a:latin typeface="Palatino Linotype" pitchFamily="18" charset="0"/>
              </a:rPr>
              <a:t>, </a:t>
            </a:r>
            <a:r>
              <a:rPr lang="x-none" sz="1600" dirty="0">
                <a:latin typeface="Palatino Linotype" pitchFamily="18" charset="0"/>
              </a:rPr>
              <a:t>имају стање стечене </a:t>
            </a:r>
            <a:r>
              <a:rPr lang="x-none" sz="1600" dirty="0" err="1">
                <a:latin typeface="Palatino Linotype" pitchFamily="18" charset="0"/>
              </a:rPr>
              <a:t>преоптерећености</a:t>
            </a:r>
            <a:r>
              <a:rPr lang="x-none" sz="1600" dirty="0">
                <a:latin typeface="Palatino Linotype" pitchFamily="18" charset="0"/>
              </a:rPr>
              <a:t> гвожђем</a:t>
            </a:r>
          </a:p>
          <a:p>
            <a:pPr>
              <a:lnSpc>
                <a:spcPct val="15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    </a:t>
            </a:r>
            <a:r>
              <a:rPr lang="x-none" sz="1600" u="sng" dirty="0">
                <a:latin typeface="Palatino Linotype" pitchFamily="18" charset="0"/>
              </a:rPr>
              <a:t>У стечене </a:t>
            </a:r>
            <a:r>
              <a:rPr lang="x-none" sz="1600" u="sng" dirty="0" err="1">
                <a:latin typeface="Palatino Linotype" pitchFamily="18" charset="0"/>
              </a:rPr>
              <a:t>хемохроматозе</a:t>
            </a:r>
            <a:r>
              <a:rPr lang="x-none" sz="1600" u="sng" dirty="0">
                <a:latin typeface="Palatino Linotype" pitchFamily="18" charset="0"/>
              </a:rPr>
              <a:t> спадају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dirty="0">
                <a:latin typeface="Palatino Linotype" pitchFamily="18" charset="0"/>
              </a:rPr>
              <a:t>Неефикасна </a:t>
            </a:r>
            <a:r>
              <a:rPr lang="x-none" sz="1600" dirty="0" err="1">
                <a:latin typeface="Palatino Linotype" pitchFamily="18" charset="0"/>
              </a:rPr>
              <a:t>еритропоеза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dirty="0">
                <a:latin typeface="Palatino Linotype" pitchFamily="18" charset="0"/>
              </a:rPr>
              <a:t>Неке болести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dirty="0">
                <a:latin typeface="Palatino Linotype" pitchFamily="18" charset="0"/>
              </a:rPr>
              <a:t>Повећан </a:t>
            </a:r>
            <a:r>
              <a:rPr lang="x-none" sz="1600" dirty="0" err="1">
                <a:latin typeface="Palatino Linotype" pitchFamily="18" charset="0"/>
              </a:rPr>
              <a:t>перорални</a:t>
            </a:r>
            <a:r>
              <a:rPr lang="x-none" sz="1600" dirty="0">
                <a:latin typeface="Palatino Linotype" pitchFamily="18" charset="0"/>
              </a:rPr>
              <a:t> унос гвожђа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dirty="0">
                <a:latin typeface="Palatino Linotype" pitchFamily="18" charset="0"/>
              </a:rPr>
              <a:t>Синдром </a:t>
            </a:r>
            <a:r>
              <a:rPr lang="x-none" sz="1600" dirty="0" err="1">
                <a:latin typeface="Palatino Linotype" pitchFamily="18" charset="0"/>
              </a:rPr>
              <a:t>неонаталног</a:t>
            </a:r>
            <a:r>
              <a:rPr lang="x-none" sz="1600" dirty="0">
                <a:latin typeface="Palatino Linotype" pitchFamily="18" charset="0"/>
              </a:rPr>
              <a:t> преоптерећења гвожђем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endParaRPr lang="x-none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6087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314458"/>
              </p:ext>
            </p:extLst>
          </p:nvPr>
        </p:nvGraphicFramePr>
        <p:xfrm>
          <a:off x="18604" y="116633"/>
          <a:ext cx="9036092" cy="6140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8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1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63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3905">
                <a:tc rowSpan="2">
                  <a:txBody>
                    <a:bodyPr/>
                    <a:lstStyle/>
                    <a:p>
                      <a:r>
                        <a:rPr lang="x-none" sz="1600" b="1" i="0" dirty="0">
                          <a:solidFill>
                            <a:schemeClr val="bg1"/>
                          </a:solidFill>
                          <a:latin typeface="Palatino Linotype" pitchFamily="18" charset="0"/>
                        </a:rPr>
                        <a:t>Наследна </a:t>
                      </a:r>
                      <a:r>
                        <a:rPr lang="x-none" sz="1600" b="1" i="0" dirty="0" err="1">
                          <a:solidFill>
                            <a:schemeClr val="bg1"/>
                          </a:solidFill>
                          <a:latin typeface="Palatino Linotype" pitchFamily="18" charset="0"/>
                        </a:rPr>
                        <a:t>хемохроматоза</a:t>
                      </a:r>
                      <a:r>
                        <a:rPr lang="x-none" sz="1600" b="1" i="0" dirty="0">
                          <a:solidFill>
                            <a:schemeClr val="bg1"/>
                          </a:solidFill>
                          <a:latin typeface="Palatino Linotype" pitchFamily="18" charset="0"/>
                        </a:rPr>
                        <a:t>/</a:t>
                      </a:r>
                    </a:p>
                    <a:p>
                      <a:r>
                        <a:rPr lang="x-none" sz="1600" b="1" i="0" dirty="0">
                          <a:solidFill>
                            <a:schemeClr val="bg1"/>
                          </a:solidFill>
                          <a:latin typeface="Palatino Linotype" pitchFamily="18" charset="0"/>
                        </a:rPr>
                        <a:t>генетска</a:t>
                      </a:r>
                      <a:r>
                        <a:rPr lang="x-none" sz="1600" b="1" i="0" baseline="0" dirty="0">
                          <a:solidFill>
                            <a:schemeClr val="bg1"/>
                          </a:solidFill>
                          <a:latin typeface="Palatino Linotype" pitchFamily="18" charset="0"/>
                        </a:rPr>
                        <a:t> </a:t>
                      </a:r>
                      <a:r>
                        <a:rPr lang="x-none" sz="1600" b="1" i="0" baseline="0" dirty="0" err="1">
                          <a:solidFill>
                            <a:schemeClr val="bg1"/>
                          </a:solidFill>
                          <a:latin typeface="Palatino Linotype" pitchFamily="18" charset="0"/>
                        </a:rPr>
                        <a:t>хемохроматоза</a:t>
                      </a:r>
                      <a:endParaRPr lang="x-none" sz="1600" b="1" i="0" baseline="0" dirty="0">
                        <a:solidFill>
                          <a:schemeClr val="bg1"/>
                        </a:solidFill>
                        <a:latin typeface="Palatino Linotype" pitchFamily="18" charset="0"/>
                      </a:endParaRPr>
                    </a:p>
                    <a:p>
                      <a:r>
                        <a:rPr lang="x-none" sz="1600" b="1" i="0" baseline="0" dirty="0">
                          <a:solidFill>
                            <a:schemeClr val="bg1"/>
                          </a:solidFill>
                          <a:latin typeface="Palatino Linotype" pitchFamily="18" charset="0"/>
                        </a:rPr>
                        <a:t> </a:t>
                      </a:r>
                      <a:endParaRPr lang="x-none" sz="1600" b="1" i="0" dirty="0">
                        <a:solidFill>
                          <a:schemeClr val="bg1"/>
                        </a:solidFill>
                        <a:latin typeface="Palatino Linotype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x-none" sz="1600" b="1" i="0" dirty="0">
                          <a:solidFill>
                            <a:schemeClr val="bg1"/>
                          </a:solidFill>
                          <a:latin typeface="Palatino Linotype" pitchFamily="18" charset="0"/>
                        </a:rPr>
                        <a:t>Повезана са HFE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x-none" sz="1600" b="1" i="0">
                        <a:solidFill>
                          <a:schemeClr val="tx1"/>
                        </a:solidFill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0600"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b="1" i="0" dirty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Неповезана са HFE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b="1" i="0" dirty="0" err="1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Јувенилна</a:t>
                      </a:r>
                      <a:r>
                        <a:rPr lang="x-none" sz="1600" b="1" i="0" dirty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 </a:t>
                      </a:r>
                      <a:r>
                        <a:rPr lang="x-none" sz="1600" b="1" i="0" dirty="0" err="1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хемохроматоза</a:t>
                      </a:r>
                      <a:endParaRPr lang="x-none" sz="1600" b="1" i="0" dirty="0">
                        <a:solidFill>
                          <a:schemeClr val="tx1"/>
                        </a:solidFill>
                        <a:latin typeface="Palatino Linotype" pitchFamily="18" charset="0"/>
                      </a:endParaRPr>
                    </a:p>
                    <a:p>
                      <a:r>
                        <a:rPr lang="x-none" sz="1600" b="1" i="0" dirty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Мутација у </a:t>
                      </a:r>
                      <a:r>
                        <a:rPr lang="x-none" sz="1600" b="1" i="0" dirty="0" err="1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рецептору</a:t>
                      </a:r>
                      <a:r>
                        <a:rPr lang="x-none" sz="1600" b="1" i="0" dirty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 2 за </a:t>
                      </a:r>
                      <a:r>
                        <a:rPr lang="x-none" sz="1600" b="1" i="0" dirty="0" err="1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трансферин</a:t>
                      </a:r>
                      <a:endParaRPr lang="x-none" sz="1600" b="1" i="0" dirty="0">
                        <a:solidFill>
                          <a:schemeClr val="tx1"/>
                        </a:solidFill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endParaRPr lang="x-none" sz="1600" i="0" dirty="0">
                        <a:latin typeface="Palatino Linotype" pitchFamily="18" charset="0"/>
                      </a:endParaRPr>
                    </a:p>
                    <a:p>
                      <a:endParaRPr lang="x-none" sz="1600" i="0" dirty="0">
                        <a:latin typeface="Palatino Linotype" pitchFamily="18" charset="0"/>
                      </a:endParaRPr>
                    </a:p>
                    <a:p>
                      <a:endParaRPr lang="x-none" sz="1600" i="0" dirty="0">
                        <a:latin typeface="Palatino Linotype" pitchFamily="18" charset="0"/>
                      </a:endParaRPr>
                    </a:p>
                    <a:p>
                      <a:endParaRPr lang="x-none" sz="1600" i="0" dirty="0">
                        <a:latin typeface="Palatino Linotype" pitchFamily="18" charset="0"/>
                      </a:endParaRPr>
                    </a:p>
                    <a:p>
                      <a:endParaRPr lang="x-none" sz="1600" i="0" dirty="0">
                        <a:latin typeface="Palatino Linotype" pitchFamily="18" charset="0"/>
                      </a:endParaRPr>
                    </a:p>
                    <a:p>
                      <a:r>
                        <a:rPr lang="x-none" sz="1600" i="0" dirty="0">
                          <a:latin typeface="Palatino Linotype" pitchFamily="18" charset="0"/>
                        </a:rPr>
                        <a:t>Стечено преоптерећење </a:t>
                      </a:r>
                      <a:r>
                        <a:rPr lang="x-none" sz="1600" i="0" dirty="0" err="1">
                          <a:latin typeface="Palatino Linotype" pitchFamily="18" charset="0"/>
                        </a:rPr>
                        <a:t>Fe</a:t>
                      </a:r>
                      <a:endParaRPr lang="x-none" sz="1600" i="0" dirty="0">
                        <a:latin typeface="Palatino Linotype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x-none" sz="1600" b="0" i="0" dirty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Анемија услед неефикасне </a:t>
                      </a:r>
                      <a:r>
                        <a:rPr lang="x-none" sz="1600" b="0" i="0" dirty="0" err="1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еритропоезе</a:t>
                      </a:r>
                      <a:endParaRPr lang="x-none" sz="1600" b="0" i="0" dirty="0">
                        <a:solidFill>
                          <a:schemeClr val="tx1"/>
                        </a:solidFill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b="0" i="0" dirty="0" err="1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Сидеробластна</a:t>
                      </a:r>
                      <a:r>
                        <a:rPr lang="x-none" sz="1600" b="0" i="0" dirty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 анемија</a:t>
                      </a:r>
                    </a:p>
                    <a:p>
                      <a:r>
                        <a:rPr lang="x-none" sz="1600" b="0" i="0" dirty="0" err="1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Апластична</a:t>
                      </a:r>
                      <a:r>
                        <a:rPr lang="x-none" sz="1600" b="0" i="0" dirty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 анемија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43">
                <a:tc vMerge="1">
                  <a:txBody>
                    <a:bodyPr/>
                    <a:lstStyle/>
                    <a:p>
                      <a:endParaRPr lang="x-none" b="1" i="1" dirty="0">
                        <a:solidFill>
                          <a:schemeClr val="tx1"/>
                        </a:solidFill>
                        <a:latin typeface="Palatino Linotype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x-none" sz="1600" b="0" i="0" dirty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Болести јетре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b="0" i="0" dirty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Алкохолна болест јетре</a:t>
                      </a:r>
                    </a:p>
                    <a:p>
                      <a:r>
                        <a:rPr lang="x-none" sz="1600" b="0" i="0" dirty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Хронични </a:t>
                      </a:r>
                      <a:r>
                        <a:rPr lang="x-none" sz="1600" b="0" i="0" dirty="0" err="1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вирусни</a:t>
                      </a:r>
                      <a:r>
                        <a:rPr lang="x-none" sz="1600" b="0" i="0" dirty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 хепатитиси B и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30600">
                <a:tc vMerge="1">
                  <a:txBody>
                    <a:bodyPr/>
                    <a:lstStyle/>
                    <a:p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i="0" dirty="0" err="1">
                          <a:latin typeface="Palatino Linotype" pitchFamily="18" charset="0"/>
                        </a:rPr>
                        <a:t>Трансфузијско</a:t>
                      </a:r>
                      <a:r>
                        <a:rPr lang="x-none" sz="1600" i="0" dirty="0">
                          <a:latin typeface="Palatino Linotype" pitchFamily="18" charset="0"/>
                        </a:rPr>
                        <a:t> или </a:t>
                      </a:r>
                      <a:r>
                        <a:rPr lang="x-none" sz="1600" i="0" dirty="0" err="1">
                          <a:latin typeface="Palatino Linotype" pitchFamily="18" charset="0"/>
                        </a:rPr>
                        <a:t>парентерално</a:t>
                      </a:r>
                      <a:r>
                        <a:rPr lang="x-none" sz="1600" i="0" dirty="0">
                          <a:latin typeface="Palatino Linotype" pitchFamily="18" charset="0"/>
                        </a:rPr>
                        <a:t> преоптерећење</a:t>
                      </a:r>
                      <a:r>
                        <a:rPr lang="x-none" sz="1600" i="0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sz="1600" i="0" baseline="0" dirty="0" err="1">
                          <a:latin typeface="Palatino Linotype" pitchFamily="18" charset="0"/>
                        </a:rPr>
                        <a:t>Fe</a:t>
                      </a:r>
                      <a:endParaRPr lang="x-none" sz="1600" i="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i="0" dirty="0">
                          <a:latin typeface="Palatino Linotype" pitchFamily="18" charset="0"/>
                        </a:rPr>
                        <a:t>Трансфузије </a:t>
                      </a:r>
                      <a:r>
                        <a:rPr lang="x-none" sz="1600" i="0" dirty="0" err="1">
                          <a:latin typeface="Palatino Linotype" pitchFamily="18" charset="0"/>
                        </a:rPr>
                        <a:t>еритроцита</a:t>
                      </a:r>
                      <a:endParaRPr lang="x-none" sz="1600" i="0" dirty="0">
                        <a:latin typeface="Palatino Linotype" pitchFamily="18" charset="0"/>
                      </a:endParaRPr>
                    </a:p>
                    <a:p>
                      <a:r>
                        <a:rPr lang="x-none" sz="1600" i="0" dirty="0" err="1">
                          <a:latin typeface="Palatino Linotype" pitchFamily="18" charset="0"/>
                        </a:rPr>
                        <a:t>Инекције</a:t>
                      </a:r>
                      <a:r>
                        <a:rPr lang="x-none" sz="1600" i="0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sz="1600" i="0" baseline="0" dirty="0" err="1">
                          <a:latin typeface="Palatino Linotype" pitchFamily="18" charset="0"/>
                        </a:rPr>
                        <a:t>Fe</a:t>
                      </a:r>
                      <a:endParaRPr lang="x-none" sz="1600" i="0" baseline="0" dirty="0">
                        <a:latin typeface="Palatino Linotype" pitchFamily="18" charset="0"/>
                      </a:endParaRPr>
                    </a:p>
                    <a:p>
                      <a:r>
                        <a:rPr lang="x-none" sz="1600" i="0" baseline="0" dirty="0">
                          <a:latin typeface="Palatino Linotype" pitchFamily="18" charset="0"/>
                        </a:rPr>
                        <a:t>Удружене са дуготрајном </a:t>
                      </a:r>
                      <a:r>
                        <a:rPr lang="x-none" sz="1600" i="0" baseline="0" dirty="0" err="1">
                          <a:latin typeface="Palatino Linotype" pitchFamily="18" charset="0"/>
                        </a:rPr>
                        <a:t>хемодијализом</a:t>
                      </a:r>
                      <a:endParaRPr lang="x-none" sz="1600" i="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2631"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i="0" dirty="0">
                          <a:latin typeface="Palatino Linotype" pitchFamily="18" charset="0"/>
                        </a:rPr>
                        <a:t>Прехрамбено преоптерећење </a:t>
                      </a:r>
                      <a:r>
                        <a:rPr lang="x-none" sz="1600" i="0" dirty="0" err="1">
                          <a:latin typeface="Palatino Linotype" pitchFamily="18" charset="0"/>
                        </a:rPr>
                        <a:t>Fe</a:t>
                      </a:r>
                      <a:endParaRPr lang="x-none" sz="1600" i="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x-none" sz="1600" i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30600"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i="0" dirty="0">
                          <a:latin typeface="Palatino Linotype" pitchFamily="18" charset="0"/>
                        </a:rPr>
                        <a:t>Разно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i="0" dirty="0">
                          <a:latin typeface="Palatino Linotype" pitchFamily="18" charset="0"/>
                        </a:rPr>
                        <a:t>Афричко преоптерећење </a:t>
                      </a:r>
                      <a:r>
                        <a:rPr lang="x-none" sz="1600" i="0" dirty="0" err="1">
                          <a:latin typeface="Palatino Linotype" pitchFamily="18" charset="0"/>
                        </a:rPr>
                        <a:t>Fe</a:t>
                      </a:r>
                      <a:endParaRPr lang="x-none" sz="1600" i="0" dirty="0">
                        <a:latin typeface="Palatino Linotype" pitchFamily="18" charset="0"/>
                      </a:endParaRPr>
                    </a:p>
                    <a:p>
                      <a:r>
                        <a:rPr lang="x-none" sz="1600" i="0" dirty="0" err="1">
                          <a:latin typeface="Palatino Linotype" pitchFamily="18" charset="0"/>
                        </a:rPr>
                        <a:t>Неонатално</a:t>
                      </a:r>
                      <a:r>
                        <a:rPr lang="x-none" sz="1600" i="0" baseline="0" dirty="0">
                          <a:latin typeface="Palatino Linotype" pitchFamily="18" charset="0"/>
                        </a:rPr>
                        <a:t> преоптерећење </a:t>
                      </a:r>
                      <a:r>
                        <a:rPr lang="x-none" sz="1600" i="0" baseline="0" dirty="0" err="1">
                          <a:latin typeface="Palatino Linotype" pitchFamily="18" charset="0"/>
                        </a:rPr>
                        <a:t>Fe</a:t>
                      </a:r>
                      <a:endParaRPr lang="x-none" sz="1600" i="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266946"/>
              </p:ext>
            </p:extLst>
          </p:nvPr>
        </p:nvGraphicFramePr>
        <p:xfrm>
          <a:off x="9410700" y="1219200"/>
          <a:ext cx="2074068" cy="365760"/>
        </p:xfrm>
        <a:graphic>
          <a:graphicData uri="http://schemas.openxmlformats.org/drawingml/2006/table">
            <a:tbl>
              <a:tblPr/>
              <a:tblGrid>
                <a:gridCol w="2074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x-none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97820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5"/>
          <p:cNvSpPr>
            <a:spLocks noGrp="1" noChangeArrowheads="1"/>
          </p:cNvSpPr>
          <p:nvPr>
            <p:ph type="title"/>
          </p:nvPr>
        </p:nvSpPr>
        <p:spPr>
          <a:xfrm>
            <a:off x="482600" y="152400"/>
            <a:ext cx="8229600" cy="258762"/>
          </a:xfrm>
        </p:spPr>
        <p:txBody>
          <a:bodyPr>
            <a:noAutofit/>
          </a:bodyPr>
          <a:lstStyle/>
          <a:p>
            <a:pPr algn="ctr" eaLnBrk="1" hangingPunct="1"/>
            <a:r>
              <a:rPr lang="x-none" sz="2400" b="1" dirty="0">
                <a:latin typeface="Palatino Linotype" pitchFamily="18" charset="0"/>
              </a:rPr>
              <a:t>Патолошка анатомија и хистологија</a:t>
            </a:r>
            <a:endParaRPr lang="en-US" sz="2400" b="1" dirty="0">
              <a:latin typeface="Palatino Linotype" pitchFamily="18" charset="0"/>
            </a:endParaRPr>
          </a:p>
        </p:txBody>
      </p:sp>
      <p:pic>
        <p:nvPicPr>
          <p:cNvPr id="70659" name="Picture 4" descr="LIVER07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220486"/>
            <a:ext cx="2285999" cy="1501321"/>
          </a:xfrm>
          <a:noFill/>
        </p:spPr>
      </p:pic>
      <p:sp>
        <p:nvSpPr>
          <p:cNvPr id="2" name="TextBox 1"/>
          <p:cNvSpPr txBox="1"/>
          <p:nvPr/>
        </p:nvSpPr>
        <p:spPr>
          <a:xfrm>
            <a:off x="25400" y="3124200"/>
            <a:ext cx="9144000" cy="2542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Јетра је велика, црвено смеђе боје, ситнозрнасте грађе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У </a:t>
            </a:r>
            <a:r>
              <a:rPr lang="x-none" dirty="0" err="1">
                <a:latin typeface="Palatino Linotype" pitchFamily="18" charset="0"/>
              </a:rPr>
              <a:t>хепатоцитима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Kupfferov</a:t>
            </a:r>
            <a:r>
              <a:rPr lang="x-none" dirty="0">
                <a:latin typeface="Palatino Linotype" pitchFamily="18" charset="0"/>
              </a:rPr>
              <a:t>-им ћелијама, везивном ткиву присутан </a:t>
            </a:r>
            <a:r>
              <a:rPr lang="x-none" dirty="0" err="1">
                <a:latin typeface="Palatino Linotype" pitchFamily="18" charset="0"/>
              </a:rPr>
              <a:t>хемосидерин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Велике количине </a:t>
            </a:r>
            <a:r>
              <a:rPr lang="x-none" dirty="0" err="1">
                <a:latin typeface="Palatino Linotype" pitchFamily="18" charset="0"/>
              </a:rPr>
              <a:t>хемосидерина</a:t>
            </a:r>
            <a:r>
              <a:rPr lang="x-none" dirty="0">
                <a:latin typeface="Palatino Linotype" pitchFamily="18" charset="0"/>
              </a:rPr>
              <a:t> су присутне у лимфним, пљувачним, сузним жлездама, </a:t>
            </a:r>
            <a:r>
              <a:rPr lang="x-none" dirty="0" err="1">
                <a:latin typeface="Palatino Linotype" pitchFamily="18" charset="0"/>
              </a:rPr>
              <a:t>костној</a:t>
            </a:r>
            <a:r>
              <a:rPr lang="x-none" dirty="0">
                <a:latin typeface="Palatino Linotype" pitchFamily="18" charset="0"/>
              </a:rPr>
              <a:t> сржи, бубрезима, ендокриним жлездама (хипофиза)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Панкреас и срце су увећани, црвено мрке боје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На кожи су присутне повећане количине </a:t>
            </a:r>
            <a:r>
              <a:rPr lang="x-none" dirty="0" err="1">
                <a:latin typeface="Palatino Linotype" pitchFamily="18" charset="0"/>
              </a:rPr>
              <a:t>меланина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хемосидерина</a:t>
            </a:r>
            <a:endParaRPr lang="x-none" dirty="0">
              <a:latin typeface="Palatino Linotype" pitchFamily="18" charset="0"/>
            </a:endParaRPr>
          </a:p>
        </p:txBody>
      </p:sp>
      <p:pic>
        <p:nvPicPr>
          <p:cNvPr id="5" name="Picture 4" descr="LIVER0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16300" y="1208685"/>
            <a:ext cx="2362200" cy="1552162"/>
          </a:xfrm>
          <a:prstGeom prst="rect">
            <a:avLst/>
          </a:prstGeom>
          <a:noFill/>
        </p:spPr>
      </p:pic>
      <p:pic>
        <p:nvPicPr>
          <p:cNvPr id="6" name="Picture 4" descr="LIVER0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77000" y="1296590"/>
            <a:ext cx="2235200" cy="14685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642072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x-none" sz="3600" b="1" dirty="0">
                <a:latin typeface="Palatino Linotype" pitchFamily="18" charset="0"/>
              </a:rPr>
              <a:t>Клиничке манифестације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912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Најчешће се јавља између 40 и 50 година</a:t>
            </a:r>
          </a:p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Болест се чешће јавља код мушкараца него код жена, јер жене губе гвожђе менструацијом и порођајем</a:t>
            </a:r>
          </a:p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Типични симптоми су малаксалост, замарање, артралгије, бол у абдомену, губитак либида код мушкараца</a:t>
            </a:r>
          </a:p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У физикалном налазу доминира хепатомегалија и симптоми инсуфицијенције јетре као што су  спленомегалија, асцитес и </a:t>
            </a:r>
            <a:r>
              <a:rPr lang="x-none" sz="2400" dirty="0" err="1">
                <a:latin typeface="Palatino Linotype" pitchFamily="18" charset="0"/>
              </a:rPr>
              <a:t>иктерус</a:t>
            </a:r>
            <a:endParaRPr lang="x-none" sz="24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Сива (накупљање гвожђа у </a:t>
            </a:r>
            <a:r>
              <a:rPr lang="x-none" sz="2400" dirty="0" err="1">
                <a:latin typeface="Palatino Linotype" pitchFamily="18" charset="0"/>
              </a:rPr>
              <a:t>базалном</a:t>
            </a:r>
            <a:r>
              <a:rPr lang="x-none" sz="2400" dirty="0">
                <a:latin typeface="Palatino Linotype" pitchFamily="18" charset="0"/>
              </a:rPr>
              <a:t> слоју </a:t>
            </a:r>
            <a:r>
              <a:rPr lang="x-none" sz="2400" dirty="0" err="1">
                <a:latin typeface="Palatino Linotype" pitchFamily="18" charset="0"/>
              </a:rPr>
              <a:t>епидермиса</a:t>
            </a:r>
            <a:r>
              <a:rPr lang="x-none" sz="2400" dirty="0">
                <a:latin typeface="Palatino Linotype" pitchFamily="18" charset="0"/>
              </a:rPr>
              <a:t>) или бронзана (</a:t>
            </a:r>
            <a:r>
              <a:rPr lang="x-none" sz="2400" dirty="0" err="1">
                <a:latin typeface="Palatino Linotype" pitchFamily="18" charset="0"/>
              </a:rPr>
              <a:t>меланинска</a:t>
            </a:r>
            <a:r>
              <a:rPr lang="x-none" sz="2400" dirty="0">
                <a:latin typeface="Palatino Linotype" pitchFamily="18" charset="0"/>
              </a:rPr>
              <a:t> пигментација)  </a:t>
            </a:r>
            <a:r>
              <a:rPr lang="x-none" sz="2400" dirty="0" err="1">
                <a:latin typeface="Palatino Linotype" pitchFamily="18" charset="0"/>
              </a:rPr>
              <a:t>хиперпигментација</a:t>
            </a:r>
            <a:r>
              <a:rPr lang="x-none" sz="2400" dirty="0">
                <a:latin typeface="Palatino Linotype" pitchFamily="18" charset="0"/>
              </a:rPr>
              <a:t> коже, најчешће су </a:t>
            </a:r>
            <a:r>
              <a:rPr lang="x-none" sz="2400" dirty="0" err="1">
                <a:latin typeface="Palatino Linotype" pitchFamily="18" charset="0"/>
              </a:rPr>
              <a:t>пигментовани</a:t>
            </a:r>
            <a:r>
              <a:rPr lang="x-none" sz="2400" dirty="0">
                <a:latin typeface="Palatino Linotype" pitchFamily="18" charset="0"/>
              </a:rPr>
              <a:t> непокривени делови тела, места која су иначе физиолошки тамно </a:t>
            </a:r>
            <a:r>
              <a:rPr lang="x-none" sz="2400" dirty="0" err="1">
                <a:latin typeface="Palatino Linotype" pitchFamily="18" charset="0"/>
              </a:rPr>
              <a:t>пигментована</a:t>
            </a:r>
            <a:r>
              <a:rPr lang="x-none" sz="2400" dirty="0">
                <a:latin typeface="Palatino Linotype" pitchFamily="18" charset="0"/>
              </a:rPr>
              <a:t> и изложена тамној иритацији, ретко када се налазе на </a:t>
            </a:r>
            <a:r>
              <a:rPr lang="x-none" sz="2400" dirty="0" err="1">
                <a:latin typeface="Palatino Linotype" pitchFamily="18" charset="0"/>
              </a:rPr>
              <a:t>слузницама</a:t>
            </a:r>
            <a:endParaRPr lang="x-none" sz="24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Повишен ниво аминотрансфераза код 30 до 50% болесника и обично су  благо повишене</a:t>
            </a:r>
          </a:p>
          <a:p>
            <a:pPr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8602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Клиничке манифестације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Редовним венепункцијама вредности аминотрансфераза се нормализују</a:t>
            </a:r>
          </a:p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Када се наследна хемохроматоза дијагностикује и лечи  пре развоја цирозе или фиброзе, код болесника не настају трајни поремећаји функције јетре</a:t>
            </a:r>
          </a:p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Ако су се цироза и фиброза развиле долази до настанка </a:t>
            </a:r>
            <a:r>
              <a:rPr lang="x-none" sz="2400" dirty="0" err="1">
                <a:latin typeface="Palatino Linotype" pitchFamily="18" charset="0"/>
              </a:rPr>
              <a:t>хепатоцелуларног</a:t>
            </a:r>
            <a:r>
              <a:rPr lang="x-none" sz="2400" dirty="0">
                <a:latin typeface="Palatino Linotype" pitchFamily="18" charset="0"/>
              </a:rPr>
              <a:t> </a:t>
            </a:r>
            <a:r>
              <a:rPr lang="x-none" sz="2400" dirty="0" err="1">
                <a:latin typeface="Palatino Linotype" pitchFamily="18" charset="0"/>
              </a:rPr>
              <a:t>карцинома</a:t>
            </a:r>
            <a:endParaRPr lang="x-none" sz="24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Бол у горњем десном квадранту се јавља због растезања капсуле јетре</a:t>
            </a:r>
          </a:p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Присутност шећерне болести се смањила ранијим постављањем дијагнозе и по правилу се не налази у одсутности цирозе</a:t>
            </a:r>
          </a:p>
          <a:p>
            <a:pPr>
              <a:lnSpc>
                <a:spcPct val="170000"/>
              </a:lnSpc>
              <a:buNone/>
            </a:pPr>
            <a:r>
              <a:rPr lang="x-none" sz="2400" dirty="0">
                <a:latin typeface="Palatino Linotype" pitchFamily="18" charset="0"/>
              </a:rPr>
              <a:t>   </a:t>
            </a: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9388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Клиничке манифестације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Губитак либида и импотенција код мушкараца се јавља због примарне тестикуларне дисфункције  и због инсуфицијенције  гонадотропина узрокованог деловањем гвожђа на функцију хипофизе</a:t>
            </a:r>
          </a:p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Може се јавити хипотиреоза, а функција надбубрежне жлезде остаје нормална</a:t>
            </a:r>
          </a:p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Кардиолошке компликације су данас ретке због раног постављања дијагнозе.  Обично се јавља кардиомиопатија, аритмије, срчана слабост</a:t>
            </a:r>
          </a:p>
          <a:p>
            <a:pPr>
              <a:lnSpc>
                <a:spcPct val="170000"/>
              </a:lnSpc>
            </a:pPr>
            <a:r>
              <a:rPr lang="x-none" sz="2400" dirty="0" err="1">
                <a:latin typeface="Palatino Linotype" pitchFamily="18" charset="0"/>
              </a:rPr>
              <a:t>Артропатије</a:t>
            </a:r>
            <a:r>
              <a:rPr lang="x-none" sz="2400" dirty="0">
                <a:latin typeface="Palatino Linotype" pitchFamily="18" charset="0"/>
              </a:rPr>
              <a:t>-промене у другом и трећем </a:t>
            </a:r>
            <a:r>
              <a:rPr lang="x-none" sz="2400" dirty="0" err="1">
                <a:latin typeface="Palatino Linotype" pitchFamily="18" charset="0"/>
              </a:rPr>
              <a:t>метакарпофалангеалном</a:t>
            </a:r>
            <a:r>
              <a:rPr lang="x-none" sz="2400" dirty="0">
                <a:latin typeface="Palatino Linotype" pitchFamily="18" charset="0"/>
              </a:rPr>
              <a:t> зглобу, а ређе сужење зглобног простора, </a:t>
            </a:r>
            <a:r>
              <a:rPr lang="x-none" sz="2400" dirty="0" err="1">
                <a:latin typeface="Palatino Linotype" pitchFamily="18" charset="0"/>
              </a:rPr>
              <a:t>хондрокалциноза</a:t>
            </a:r>
            <a:r>
              <a:rPr lang="x-none" sz="2400" dirty="0">
                <a:latin typeface="Palatino Linotype" pitchFamily="18" charset="0"/>
              </a:rPr>
              <a:t>, </a:t>
            </a:r>
            <a:r>
              <a:rPr lang="x-none" sz="2400" dirty="0" err="1">
                <a:latin typeface="Palatino Linotype" pitchFamily="18" charset="0"/>
              </a:rPr>
              <a:t>субхондралне</a:t>
            </a:r>
            <a:r>
              <a:rPr lang="x-none" sz="2400" dirty="0">
                <a:latin typeface="Palatino Linotype" pitchFamily="18" charset="0"/>
              </a:rPr>
              <a:t> цисте, </a:t>
            </a:r>
            <a:r>
              <a:rPr lang="x-none" sz="2400" dirty="0" err="1">
                <a:latin typeface="Palatino Linotype" pitchFamily="18" charset="0"/>
              </a:rPr>
              <a:t>остеопенија</a:t>
            </a:r>
            <a:r>
              <a:rPr lang="x-none" sz="2400" dirty="0">
                <a:latin typeface="Palatino Linotype" pitchFamily="18" charset="0"/>
              </a:rPr>
              <a:t>, отицање зглобова</a:t>
            </a: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0645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Дијагноза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Повишене вредности </a:t>
            </a:r>
            <a:r>
              <a:rPr lang="x-none" sz="2400" dirty="0" err="1">
                <a:latin typeface="Palatino Linotype" pitchFamily="18" charset="0"/>
              </a:rPr>
              <a:t>аминотрансаминаза</a:t>
            </a:r>
            <a:endParaRPr lang="x-none" sz="24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Концентрација гвожђа у серуму узета наште</a:t>
            </a:r>
          </a:p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Анализа </a:t>
            </a:r>
            <a:r>
              <a:rPr lang="en-US" sz="2400" dirty="0">
                <a:latin typeface="Palatino Linotype" pitchFamily="18" charset="0"/>
              </a:rPr>
              <a:t>HFE </a:t>
            </a:r>
            <a:r>
              <a:rPr lang="x-none" sz="2400" dirty="0">
                <a:latin typeface="Palatino Linotype" pitchFamily="18" charset="0"/>
              </a:rPr>
              <a:t>генске мутације</a:t>
            </a:r>
          </a:p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Потребе за биопсијом јетре су се смањиле од како је доступно генско тестирање</a:t>
            </a:r>
          </a:p>
          <a:p>
            <a:pPr>
              <a:lnSpc>
                <a:spcPct val="160000"/>
              </a:lnSpc>
            </a:pPr>
            <a:r>
              <a:rPr lang="en-US" sz="2400" dirty="0">
                <a:latin typeface="Palatino Linotype" pitchFamily="18" charset="0"/>
              </a:rPr>
              <a:t>TIBC (</a:t>
            </a:r>
            <a:r>
              <a:rPr lang="x-none" sz="2400" dirty="0">
                <a:latin typeface="Palatino Linotype" pitchFamily="18" charset="0"/>
              </a:rPr>
              <a:t>капацитет везивања гвожђа</a:t>
            </a:r>
            <a:r>
              <a:rPr lang="en-US" sz="2400" dirty="0">
                <a:latin typeface="Palatino Linotype" pitchFamily="18" charset="0"/>
              </a:rPr>
              <a:t>)</a:t>
            </a:r>
            <a:endParaRPr lang="x-none" sz="24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Израчунавање трансферина </a:t>
            </a:r>
            <a:r>
              <a:rPr lang="en-US" sz="2400" dirty="0">
                <a:latin typeface="Palatino Linotype" pitchFamily="18" charset="0"/>
              </a:rPr>
              <a:t>( Fe/TIBC x 100%)</a:t>
            </a:r>
            <a:r>
              <a:rPr lang="x-none" sz="2400" dirty="0">
                <a:latin typeface="Palatino Linotype" pitchFamily="18" charset="0"/>
              </a:rPr>
              <a:t> </a:t>
            </a:r>
          </a:p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Израчунавање сатурације трансферина, </a:t>
            </a:r>
            <a:r>
              <a:rPr lang="en-US" sz="2400" dirty="0">
                <a:latin typeface="Palatino Linotype" pitchFamily="18" charset="0"/>
              </a:rPr>
              <a:t>&gt; 45%</a:t>
            </a:r>
          </a:p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Ниво серумског </a:t>
            </a:r>
            <a:r>
              <a:rPr lang="x-none" sz="2400" dirty="0" err="1">
                <a:latin typeface="Palatino Linotype" pitchFamily="18" charset="0"/>
              </a:rPr>
              <a:t>феритина</a:t>
            </a:r>
            <a:r>
              <a:rPr lang="x-none" sz="2400" dirty="0">
                <a:latin typeface="Palatino Linotype" pitchFamily="18" charset="0"/>
              </a:rPr>
              <a:t> наште</a:t>
            </a:r>
          </a:p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Патохистолошки налаз </a:t>
            </a:r>
            <a:r>
              <a:rPr lang="x-none" sz="2400" dirty="0" err="1">
                <a:latin typeface="Palatino Linotype" pitchFamily="18" charset="0"/>
              </a:rPr>
              <a:t>биопсије</a:t>
            </a:r>
            <a:r>
              <a:rPr lang="x-none" sz="2400" dirty="0">
                <a:latin typeface="Palatino Linotype" pitchFamily="18" charset="0"/>
              </a:rPr>
              <a:t> ткива јетре са накупљањем гвожђа у </a:t>
            </a:r>
            <a:r>
              <a:rPr lang="x-none" sz="2400" dirty="0" err="1">
                <a:latin typeface="Palatino Linotype" pitchFamily="18" charset="0"/>
              </a:rPr>
              <a:t>перипорталним</a:t>
            </a:r>
            <a:r>
              <a:rPr lang="x-none" sz="2400" dirty="0">
                <a:latin typeface="Palatino Linotype" pitchFamily="18" charset="0"/>
              </a:rPr>
              <a:t> </a:t>
            </a:r>
            <a:r>
              <a:rPr lang="x-none" sz="2400" dirty="0" err="1">
                <a:latin typeface="Palatino Linotype" pitchFamily="18" charset="0"/>
              </a:rPr>
              <a:t>хепатоцитима</a:t>
            </a:r>
            <a:r>
              <a:rPr lang="x-none" sz="2400" dirty="0">
                <a:latin typeface="Palatino Linotype" pitchFamily="18" charset="0"/>
              </a:rPr>
              <a:t> (</a:t>
            </a:r>
            <a:r>
              <a:rPr lang="x-none" sz="2400" dirty="0" err="1">
                <a:latin typeface="Palatino Linotype" pitchFamily="18" charset="0"/>
              </a:rPr>
              <a:t>Перлово</a:t>
            </a:r>
            <a:r>
              <a:rPr lang="x-none" sz="2400" dirty="0">
                <a:latin typeface="Palatino Linotype" pitchFamily="18" charset="0"/>
              </a:rPr>
              <a:t> берлинско модрило)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040343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084623"/>
              </p:ext>
            </p:extLst>
          </p:nvPr>
        </p:nvGraphicFramePr>
        <p:xfrm>
          <a:off x="107504" y="908720"/>
          <a:ext cx="8496944" cy="439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42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42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 rowSpan="4">
                  <a:txBody>
                    <a:bodyPr/>
                    <a:lstStyle/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СЕРУМ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здрави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НХ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Гвожђе (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μmol</a:t>
                      </a:r>
                      <a:r>
                        <a:rPr lang="x-none" dirty="0">
                          <a:latin typeface="Palatino Linotype" pitchFamily="18" charset="0"/>
                        </a:rPr>
                        <a:t>/l)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11-32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32-54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Засићење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трансферина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20-50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55-100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 err="1">
                          <a:latin typeface="Palatino Linotype" pitchFamily="18" charset="0"/>
                        </a:rPr>
                        <a:t>Феритин</a:t>
                      </a:r>
                      <a:r>
                        <a:rPr lang="x-none" dirty="0">
                          <a:latin typeface="Palatino Linotype" pitchFamily="18" charset="0"/>
                        </a:rPr>
                        <a:t> (</a:t>
                      </a:r>
                      <a:r>
                        <a:rPr lang="el-GR" dirty="0">
                          <a:latin typeface="Palatino Linotype" pitchFamily="18" charset="0"/>
                        </a:rPr>
                        <a:t>μ</a:t>
                      </a:r>
                      <a:r>
                        <a:rPr lang="x-none" dirty="0">
                          <a:latin typeface="Palatino Linotype" pitchFamily="18" charset="0"/>
                        </a:rPr>
                        <a:t>g/l)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Мушкарци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Жене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20-200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15-150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300-3000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250-3000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ЈЕТРА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>
                          <a:latin typeface="Palatino Linotype" pitchFamily="18" charset="0"/>
                        </a:rPr>
                        <a:t>Концетрације гвожђа(</a:t>
                      </a:r>
                      <a:r>
                        <a:rPr lang="el-GR" dirty="0">
                          <a:latin typeface="Palatino Linotype" pitchFamily="18" charset="0"/>
                        </a:rPr>
                        <a:t>μ</a:t>
                      </a:r>
                      <a:r>
                        <a:rPr lang="x-none" dirty="0">
                          <a:latin typeface="Palatino Linotype" pitchFamily="18" charset="0"/>
                        </a:rPr>
                        <a:t>g/g суве тежине)</a:t>
                      </a:r>
                    </a:p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300-1500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3000-30000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Индекс гвожђа</a:t>
                      </a:r>
                    </a:p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(</a:t>
                      </a:r>
                      <a:r>
                        <a:rPr lang="el-GR" dirty="0">
                          <a:latin typeface="Palatino Linotype" pitchFamily="18" charset="0"/>
                        </a:rPr>
                        <a:t>μ</a:t>
                      </a:r>
                      <a:r>
                        <a:rPr lang="x-none" dirty="0">
                          <a:latin typeface="Palatino Linotype" pitchFamily="18" charset="0"/>
                        </a:rPr>
                        <a:t>mol/g суве тежине/доб у годинама</a:t>
                      </a:r>
                    </a:p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en-US" dirty="0">
                          <a:latin typeface="Palatino Linotype" pitchFamily="18" charset="0"/>
                        </a:rPr>
                        <a:t>&lt;</a:t>
                      </a:r>
                      <a:r>
                        <a:rPr lang="x-none" dirty="0">
                          <a:latin typeface="Palatino Linotype" pitchFamily="18" charset="0"/>
                        </a:rPr>
                        <a:t>1,1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  <a:p>
                      <a:pPr algn="ctr"/>
                      <a:r>
                        <a:rPr lang="en-US" dirty="0">
                          <a:latin typeface="Palatino Linotype" pitchFamily="18" charset="0"/>
                        </a:rPr>
                        <a:t>&gt;</a:t>
                      </a:r>
                      <a:r>
                        <a:rPr lang="x-none" dirty="0">
                          <a:latin typeface="Palatino Linotype" pitchFamily="18" charset="0"/>
                        </a:rPr>
                        <a:t>1,9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82355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Лечење НХ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Рутинска терапијска венепункција 500</a:t>
            </a:r>
            <a:r>
              <a:rPr lang="en-US" sz="2400" dirty="0">
                <a:latin typeface="Palatino Linotype" pitchFamily="18" charset="0"/>
              </a:rPr>
              <a:t>ml</a:t>
            </a:r>
            <a:endParaRPr lang="x-none" sz="2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Palatino Linotype" pitchFamily="18" charset="0"/>
              </a:rPr>
              <a:t>O</a:t>
            </a:r>
            <a:r>
              <a:rPr lang="x-none" sz="2400" dirty="0">
                <a:latin typeface="Palatino Linotype" pitchFamily="18" charset="0"/>
              </a:rPr>
              <a:t>дносно једна доза пуне крви док се  вредности  хематокрита не спусте на 37% (доза пуне крви садржи отприлике 200-250 </a:t>
            </a:r>
            <a:r>
              <a:rPr lang="x-none" sz="2400" dirty="0" err="1">
                <a:latin typeface="Palatino Linotype" pitchFamily="18" charset="0"/>
              </a:rPr>
              <a:t>mg</a:t>
            </a:r>
            <a:r>
              <a:rPr lang="x-none" sz="2400" dirty="0">
                <a:latin typeface="Palatino Linotype" pitchFamily="18" charset="0"/>
              </a:rPr>
              <a:t> </a:t>
            </a:r>
            <a:r>
              <a:rPr lang="x-none" sz="2400" dirty="0" err="1">
                <a:latin typeface="Palatino Linotype" pitchFamily="18" charset="0"/>
              </a:rPr>
              <a:t>Fe</a:t>
            </a:r>
            <a:r>
              <a:rPr lang="x-none" sz="2400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Проверити засићење трансферина и нивое серумског феритина на 2 до 3 месеца, са целокупним </a:t>
            </a:r>
            <a:r>
              <a:rPr lang="x-none" sz="2400" dirty="0" err="1">
                <a:latin typeface="Palatino Linotype" pitchFamily="18" charset="0"/>
              </a:rPr>
              <a:t>мониторингом</a:t>
            </a:r>
            <a:r>
              <a:rPr lang="x-none" sz="2400" dirty="0">
                <a:latin typeface="Palatino Linotype" pitchFamily="18" charset="0"/>
              </a:rPr>
              <a:t> терапијског одговора</a:t>
            </a:r>
          </a:p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Када се смање залихе гвожђа</a:t>
            </a:r>
            <a:r>
              <a:rPr lang="en-US" sz="2400" dirty="0">
                <a:latin typeface="Palatino Linotype" pitchFamily="18" charset="0"/>
              </a:rPr>
              <a:t>( </a:t>
            </a:r>
            <a:r>
              <a:rPr lang="x-none" sz="2400" dirty="0" err="1">
                <a:latin typeface="Palatino Linotype" pitchFamily="18" charset="0"/>
              </a:rPr>
              <a:t>феритин</a:t>
            </a:r>
            <a:r>
              <a:rPr lang="en-US" sz="2400" dirty="0">
                <a:latin typeface="Palatino Linotype" pitchFamily="18" charset="0"/>
              </a:rPr>
              <a:t> &lt; 50ng/ml, </a:t>
            </a:r>
            <a:r>
              <a:rPr lang="x-none" sz="2400" dirty="0">
                <a:latin typeface="Palatino Linotype" pitchFamily="18" charset="0"/>
              </a:rPr>
              <a:t>а засићење трансферина </a:t>
            </a:r>
            <a:r>
              <a:rPr lang="en-US" sz="2400" dirty="0">
                <a:latin typeface="Palatino Linotype" pitchFamily="18" charset="0"/>
              </a:rPr>
              <a:t>&lt; 50%) </a:t>
            </a:r>
            <a:r>
              <a:rPr lang="x-none" sz="2400" dirty="0">
                <a:latin typeface="Palatino Linotype" pitchFamily="18" charset="0"/>
              </a:rPr>
              <a:t>потребно је спроводити венепункцију одржавања – једна доза пуне крви на свака 2 до 3 месеца</a:t>
            </a:r>
          </a:p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Дефероксамин је лек који хелира гвожђе, даје се само код болесника који не подносе венепункције или имају срчане манифестације</a:t>
            </a:r>
          </a:p>
          <a:p>
            <a:pPr>
              <a:lnSpc>
                <a:spcPct val="150000"/>
              </a:lnSpc>
            </a:pPr>
            <a:endParaRPr lang="x-none" sz="2400" dirty="0">
              <a:latin typeface="Palatino Linotype" pitchFamily="18" charset="0"/>
            </a:endParaRPr>
          </a:p>
          <a:p>
            <a:pPr>
              <a:buNone/>
            </a:pP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val="1648891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533400"/>
            <a:ext cx="8686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b="1" dirty="0">
                <a:latin typeface="Palatino Linotype" pitchFamily="18" charset="0"/>
              </a:rPr>
              <a:t>Поремећај стварања </a:t>
            </a:r>
            <a:r>
              <a:rPr lang="x-none" b="1" dirty="0" err="1">
                <a:latin typeface="Palatino Linotype" pitchFamily="18" charset="0"/>
              </a:rPr>
              <a:t>билирубина</a:t>
            </a: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Главни део </a:t>
            </a:r>
            <a:r>
              <a:rPr lang="x-none" dirty="0" err="1">
                <a:latin typeface="Palatino Linotype" pitchFamily="18" charset="0"/>
              </a:rPr>
              <a:t>билирубина</a:t>
            </a:r>
            <a:r>
              <a:rPr lang="x-none" dirty="0">
                <a:latin typeface="Palatino Linotype" pitchFamily="18" charset="0"/>
              </a:rPr>
              <a:t> у серуму настаје </a:t>
            </a:r>
            <a:r>
              <a:rPr lang="x-none" dirty="0" err="1">
                <a:latin typeface="Palatino Linotype" pitchFamily="18" charset="0"/>
              </a:rPr>
              <a:t>разградњом</a:t>
            </a:r>
            <a:r>
              <a:rPr lang="x-none" dirty="0">
                <a:latin typeface="Palatino Linotype" pitchFamily="18" charset="0"/>
              </a:rPr>
              <a:t> хемоглобина зрелих </a:t>
            </a:r>
            <a:r>
              <a:rPr lang="x-none" dirty="0" err="1">
                <a:latin typeface="Palatino Linotype" pitchFamily="18" charset="0"/>
              </a:rPr>
              <a:t>еритроцита</a:t>
            </a:r>
            <a:r>
              <a:rPr lang="x-none" dirty="0">
                <a:latin typeface="Palatino Linotype" pitchFamily="18" charset="0"/>
              </a:rPr>
              <a:t> (</a:t>
            </a:r>
            <a:r>
              <a:rPr lang="x-none" dirty="0" err="1">
                <a:latin typeface="Palatino Linotype" pitchFamily="18" charset="0"/>
              </a:rPr>
              <a:t>ретикулоендотелни</a:t>
            </a:r>
            <a:r>
              <a:rPr lang="x-none" dirty="0">
                <a:latin typeface="Palatino Linotype" pitchFamily="18" charset="0"/>
              </a:rPr>
              <a:t> систем јетре, слезине, </a:t>
            </a:r>
            <a:r>
              <a:rPr lang="x-none" dirty="0" err="1">
                <a:latin typeface="Palatino Linotype" pitchFamily="18" charset="0"/>
              </a:rPr>
              <a:t>костне</a:t>
            </a:r>
            <a:r>
              <a:rPr lang="x-none" dirty="0">
                <a:latin typeface="Palatino Linotype" pitchFamily="18" charset="0"/>
              </a:rPr>
              <a:t> сржи)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Мањи део </a:t>
            </a:r>
            <a:r>
              <a:rPr lang="x-none" dirty="0" err="1">
                <a:latin typeface="Palatino Linotype" pitchFamily="18" charset="0"/>
              </a:rPr>
              <a:t>билирубина</a:t>
            </a:r>
            <a:r>
              <a:rPr lang="x-none" dirty="0">
                <a:latin typeface="Palatino Linotype" pitchFamily="18" charset="0"/>
              </a:rPr>
              <a:t> настаје </a:t>
            </a:r>
            <a:r>
              <a:rPr lang="x-none" dirty="0" err="1">
                <a:latin typeface="Palatino Linotype" pitchFamily="18" charset="0"/>
              </a:rPr>
              <a:t>неефективном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еритропоезом</a:t>
            </a:r>
            <a:r>
              <a:rPr lang="x-none" dirty="0">
                <a:latin typeface="Palatino Linotype" pitchFamily="18" charset="0"/>
              </a:rPr>
              <a:t> у </a:t>
            </a:r>
            <a:r>
              <a:rPr lang="x-none" dirty="0" err="1">
                <a:latin typeface="Palatino Linotype" pitchFamily="18" charset="0"/>
              </a:rPr>
              <a:t>костној</a:t>
            </a:r>
            <a:r>
              <a:rPr lang="x-none" dirty="0">
                <a:latin typeface="Palatino Linotype" pitchFamily="18" charset="0"/>
              </a:rPr>
              <a:t> сржи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Повећана производња </a:t>
            </a:r>
            <a:r>
              <a:rPr lang="x-none" b="1" dirty="0" err="1">
                <a:latin typeface="Palatino Linotype" pitchFamily="18" charset="0"/>
              </a:rPr>
              <a:t>билирубина</a:t>
            </a:r>
            <a:r>
              <a:rPr lang="x-none" b="1" dirty="0">
                <a:latin typeface="Palatino Linotype" pitchFamily="18" charset="0"/>
              </a:rPr>
              <a:t>-</a:t>
            </a:r>
            <a:r>
              <a:rPr lang="x-none" b="1" u="sng" dirty="0">
                <a:latin typeface="Palatino Linotype" pitchFamily="18" charset="0"/>
              </a:rPr>
              <a:t>повишена фракција: индиректна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 err="1">
                <a:latin typeface="Palatino Linotype" pitchFamily="18" charset="0"/>
              </a:rPr>
              <a:t>неефективна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еритропоеза</a:t>
            </a:r>
            <a:r>
              <a:rPr lang="x-none" dirty="0">
                <a:latin typeface="Palatino Linotype" pitchFamily="18" charset="0"/>
              </a:rPr>
              <a:t> (</a:t>
            </a:r>
            <a:r>
              <a:rPr lang="x-none" dirty="0" err="1">
                <a:latin typeface="Palatino Linotype" pitchFamily="18" charset="0"/>
              </a:rPr>
              <a:t>мегалобластна</a:t>
            </a:r>
            <a:r>
              <a:rPr lang="x-none" dirty="0">
                <a:latin typeface="Palatino Linotype" pitchFamily="18" charset="0"/>
              </a:rPr>
              <a:t> анемија, </a:t>
            </a:r>
            <a:r>
              <a:rPr lang="x-none" dirty="0" err="1">
                <a:latin typeface="Palatino Linotype" pitchFamily="18" charset="0"/>
              </a:rPr>
              <a:t>таласемија</a:t>
            </a:r>
            <a:r>
              <a:rPr lang="x-none" dirty="0">
                <a:latin typeface="Palatino Linotype" pitchFamily="18" charset="0"/>
              </a:rPr>
              <a:t>, тровање оловом,…)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убрзана разградња зрелих </a:t>
            </a:r>
            <a:r>
              <a:rPr lang="x-none" dirty="0" err="1">
                <a:latin typeface="Palatino Linotype" pitchFamily="18" charset="0"/>
              </a:rPr>
              <a:t>еритроцита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b="1" dirty="0">
                <a:latin typeface="Palatino Linotype" pitchFamily="18" charset="0"/>
              </a:rPr>
              <a:t>(</a:t>
            </a:r>
            <a:r>
              <a:rPr lang="x-none" b="1" dirty="0" err="1">
                <a:latin typeface="Palatino Linotype" pitchFamily="18" charset="0"/>
              </a:rPr>
              <a:t>хемолиза</a:t>
            </a:r>
            <a:r>
              <a:rPr lang="x-none" b="1" dirty="0">
                <a:latin typeface="Palatino Linotype" pitchFamily="18" charset="0"/>
              </a:rPr>
              <a:t>)</a:t>
            </a:r>
            <a:r>
              <a:rPr lang="x-none" dirty="0">
                <a:latin typeface="Palatino Linotype" pitchFamily="18" charset="0"/>
              </a:rPr>
              <a:t> (</a:t>
            </a:r>
            <a:r>
              <a:rPr lang="x-none" dirty="0" err="1">
                <a:latin typeface="Palatino Linotype" pitchFamily="18" charset="0"/>
              </a:rPr>
              <a:t>конгенитална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сфероцитоза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аутоимунске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хемолитичке</a:t>
            </a:r>
            <a:r>
              <a:rPr lang="x-none" dirty="0">
                <a:latin typeface="Palatino Linotype" pitchFamily="18" charset="0"/>
              </a:rPr>
              <a:t> анемије, трансфузија крви, …) </a:t>
            </a:r>
          </a:p>
          <a:p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0324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x-none" sz="2800" b="1" dirty="0">
                <a:latin typeface="Palatino Linotype" pitchFamily="18" charset="0"/>
              </a:rPr>
              <a:t>Прогноза и праћење болесника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867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Прогноза болести је знатно побољшана захваљујући терапијским </a:t>
            </a:r>
            <a:r>
              <a:rPr lang="x-none" sz="1800" dirty="0" err="1">
                <a:latin typeface="Palatino Linotype" pitchFamily="18" charset="0"/>
              </a:rPr>
              <a:t>венепункцијама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Болесници код којих се развила цироза имају лошију прогнозу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Појавом </a:t>
            </a:r>
            <a:r>
              <a:rPr lang="x-none" sz="1800" dirty="0" err="1">
                <a:latin typeface="Palatino Linotype" pitchFamily="18" charset="0"/>
              </a:rPr>
              <a:t>хепатоцелуларног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x-none" sz="1800" dirty="0" err="1">
                <a:latin typeface="Palatino Linotype" pitchFamily="18" charset="0"/>
              </a:rPr>
              <a:t>карцинома</a:t>
            </a:r>
            <a:r>
              <a:rPr lang="x-none" sz="1800" dirty="0">
                <a:latin typeface="Palatino Linotype" pitchFamily="18" charset="0"/>
              </a:rPr>
              <a:t> који се по правилу јавља када је развијена цироза повећан је ризик за смртни исход</a:t>
            </a:r>
          </a:p>
          <a:p>
            <a:pPr>
              <a:lnSpc>
                <a:spcPct val="150000"/>
              </a:lnSpc>
            </a:pPr>
            <a:r>
              <a:rPr lang="x-none" sz="1800" dirty="0" err="1">
                <a:latin typeface="Palatino Linotype" pitchFamily="18" charset="0"/>
              </a:rPr>
              <a:t>Трансплатација</a:t>
            </a:r>
            <a:r>
              <a:rPr lang="x-none" sz="1800" dirty="0">
                <a:latin typeface="Palatino Linotype" pitchFamily="18" charset="0"/>
              </a:rPr>
              <a:t> јетре у терминалној фази болести је неуспешна, највероватније због </a:t>
            </a:r>
            <a:r>
              <a:rPr lang="x-none" sz="1800" dirty="0" err="1">
                <a:latin typeface="Palatino Linotype" pitchFamily="18" charset="0"/>
              </a:rPr>
              <a:t>екстрахепатичног</a:t>
            </a:r>
            <a:r>
              <a:rPr lang="x-none" sz="1800" dirty="0">
                <a:latin typeface="Palatino Linotype" pitchFamily="18" charset="0"/>
              </a:rPr>
              <a:t> накупљања гвожђа када је дијагноза касно постављена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Потребне су ултразвучне контроле јетре 6 месеци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Одређивање нивоа </a:t>
            </a:r>
            <a:r>
              <a:rPr lang="x-none" sz="1800" dirty="0" err="1">
                <a:latin typeface="Palatino Linotype" pitchFamily="18" charset="0"/>
              </a:rPr>
              <a:t>алфафетопротеина</a:t>
            </a:r>
            <a:r>
              <a:rPr lang="x-none" sz="1800" dirty="0">
                <a:latin typeface="Palatino Linotype" pitchFamily="18" charset="0"/>
              </a:rPr>
              <a:t> на 6 месеци</a:t>
            </a:r>
          </a:p>
          <a:p>
            <a:pPr>
              <a:lnSpc>
                <a:spcPct val="150000"/>
              </a:lnSpc>
            </a:pPr>
            <a:r>
              <a:rPr lang="x-none" sz="1800" u="sng" dirty="0">
                <a:latin typeface="Palatino Linotype" pitchFamily="18" charset="0"/>
              </a:rPr>
              <a:t>Потребно је генско тестирање блиских рођака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2811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b="1" dirty="0">
                <a:latin typeface="Palatino Linotype" pitchFamily="18" charset="0"/>
              </a:rPr>
              <a:t>Недостатак алфа-1-</a:t>
            </a:r>
            <a:r>
              <a:rPr lang="x-none" b="1" dirty="0" err="1">
                <a:latin typeface="Palatino Linotype" pitchFamily="18" charset="0"/>
              </a:rPr>
              <a:t>антитрипсина</a:t>
            </a:r>
            <a:endParaRPr lang="x-none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16068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304800"/>
            <a:ext cx="83820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Алфа-1-антитрипсин-гликопротеин, синтетише се у јетри, где се након одвајања од </a:t>
            </a:r>
            <a:r>
              <a:rPr lang="x-none" dirty="0" err="1">
                <a:latin typeface="Palatino Linotype" pitchFamily="18" charset="0"/>
              </a:rPr>
              <a:t>ендоплазматског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ретикулума</a:t>
            </a:r>
            <a:r>
              <a:rPr lang="x-none" dirty="0">
                <a:latin typeface="Palatino Linotype" pitchFamily="18" charset="0"/>
              </a:rPr>
              <a:t>, испушта у циркулацију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 њој чини око 90% фракције алфа-1-глобулина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Инхибира деловање </a:t>
            </a:r>
            <a:r>
              <a:rPr lang="x-none" dirty="0" err="1">
                <a:latin typeface="Palatino Linotype" pitchFamily="18" charset="0"/>
              </a:rPr>
              <a:t>трипсина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Главна </a:t>
            </a:r>
            <a:r>
              <a:rPr lang="x-none" dirty="0" err="1">
                <a:latin typeface="Palatino Linotype" pitchFamily="18" charset="0"/>
              </a:rPr>
              <a:t>антипротеаза</a:t>
            </a:r>
            <a:r>
              <a:rPr lang="x-none" dirty="0">
                <a:latin typeface="Palatino Linotype" pitchFamily="18" charset="0"/>
              </a:rPr>
              <a:t> у људском телу, неутралише </a:t>
            </a:r>
            <a:r>
              <a:rPr lang="x-none" dirty="0" err="1">
                <a:latin typeface="Palatino Linotype" pitchFamily="18" charset="0"/>
              </a:rPr>
              <a:t>еластазу</a:t>
            </a:r>
            <a:r>
              <a:rPr lang="x-none" dirty="0">
                <a:latin typeface="Palatino Linotype" pitchFamily="18" charset="0"/>
              </a:rPr>
              <a:t> коју на местима запаљења, излучују </a:t>
            </a:r>
            <a:r>
              <a:rPr lang="x-none" dirty="0" err="1">
                <a:latin typeface="Palatino Linotype" pitchFamily="18" charset="0"/>
              </a:rPr>
              <a:t>неутрофили</a:t>
            </a:r>
            <a:r>
              <a:rPr lang="x-none" dirty="0">
                <a:latin typeface="Palatino Linotype" pitchFamily="18" charset="0"/>
              </a:rPr>
              <a:t> (у плућним </a:t>
            </a:r>
            <a:r>
              <a:rPr lang="x-none" dirty="0" err="1">
                <a:latin typeface="Palatino Linotype" pitchFamily="18" charset="0"/>
              </a:rPr>
              <a:t>алвеоалама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Болест је </a:t>
            </a:r>
            <a:r>
              <a:rPr lang="x-none" dirty="0" err="1">
                <a:latin typeface="Palatino Linotype" pitchFamily="18" charset="0"/>
              </a:rPr>
              <a:t>аутосомно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рецесивна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6970237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83876"/>
            <a:ext cx="88392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ПАТОГЕНЕЗА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Нормално се синтетише у јетри, на </a:t>
            </a:r>
            <a:r>
              <a:rPr lang="x-none" dirty="0" err="1">
                <a:latin typeface="Palatino Linotype" pitchFamily="18" charset="0"/>
              </a:rPr>
              <a:t>ендоплазматском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ретикулуму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r>
              <a:rPr lang="x-none" dirty="0">
                <a:latin typeface="Palatino Linotype" pitchFamily="18" charset="0"/>
              </a:rPr>
              <a:t>, одакле се након просторног обликовања излучује у циркулацију, разноси се крвљу у делове где обавља </a:t>
            </a:r>
            <a:r>
              <a:rPr lang="x-none" dirty="0" err="1">
                <a:latin typeface="Palatino Linotype" pitchFamily="18" charset="0"/>
              </a:rPr>
              <a:t>антипротеазну</a:t>
            </a:r>
            <a:r>
              <a:rPr lang="x-none" dirty="0">
                <a:latin typeface="Palatino Linotype" pitchFamily="18" charset="0"/>
              </a:rPr>
              <a:t> активност (највише у плућима)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Болест није последица недостатка алфа-1-</a:t>
            </a:r>
            <a:r>
              <a:rPr lang="x-none" dirty="0" err="1">
                <a:latin typeface="Palatino Linotype" pitchFamily="18" charset="0"/>
              </a:rPr>
              <a:t>антитрипсина</a:t>
            </a:r>
            <a:r>
              <a:rPr lang="x-none" dirty="0">
                <a:latin typeface="Palatino Linotype" pitchFamily="18" charset="0"/>
              </a:rPr>
              <a:t>, већ се појављује код оних </a:t>
            </a:r>
            <a:r>
              <a:rPr lang="x-none" dirty="0" err="1">
                <a:latin typeface="Palatino Linotype" pitchFamily="18" charset="0"/>
              </a:rPr>
              <a:t>фенотипа</a:t>
            </a:r>
            <a:r>
              <a:rPr lang="x-none" dirty="0">
                <a:latin typeface="Palatino Linotype" pitchFamily="18" charset="0"/>
              </a:rPr>
              <a:t> у којима нема нормалног отпуштања алфа-1-</a:t>
            </a:r>
            <a:r>
              <a:rPr lang="x-none" dirty="0" err="1">
                <a:latin typeface="Palatino Linotype" pitchFamily="18" charset="0"/>
              </a:rPr>
              <a:t>антитрипсина</a:t>
            </a:r>
            <a:r>
              <a:rPr lang="x-none" dirty="0">
                <a:latin typeface="Palatino Linotype" pitchFamily="18" charset="0"/>
              </a:rPr>
              <a:t> из </a:t>
            </a:r>
            <a:r>
              <a:rPr lang="x-none" dirty="0" err="1">
                <a:latin typeface="Palatino Linotype" pitchFamily="18" charset="0"/>
              </a:rPr>
              <a:t>ендоплазматског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ретукулума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Плућна болест је узрокована недостатком алфа-1-</a:t>
            </a:r>
            <a:r>
              <a:rPr lang="x-none" dirty="0" err="1">
                <a:latin typeface="Palatino Linotype" pitchFamily="18" charset="0"/>
              </a:rPr>
              <a:t>антитрипсина</a:t>
            </a:r>
            <a:r>
              <a:rPr lang="x-none" dirty="0">
                <a:latin typeface="Palatino Linotype" pitchFamily="18" charset="0"/>
              </a:rPr>
              <a:t> у циркулацији и </a:t>
            </a:r>
            <a:r>
              <a:rPr lang="x-none" dirty="0" err="1">
                <a:latin typeface="Palatino Linotype" pitchFamily="18" charset="0"/>
              </a:rPr>
              <a:t>мањком</a:t>
            </a:r>
            <a:r>
              <a:rPr lang="x-none" dirty="0">
                <a:latin typeface="Palatino Linotype" pitchFamily="18" charset="0"/>
              </a:rPr>
              <a:t> његовог </a:t>
            </a:r>
            <a:r>
              <a:rPr lang="x-none" dirty="0" err="1">
                <a:latin typeface="Palatino Linotype" pitchFamily="18" charset="0"/>
              </a:rPr>
              <a:t>протективног</a:t>
            </a:r>
            <a:r>
              <a:rPr lang="x-none" dirty="0">
                <a:latin typeface="Palatino Linotype" pitchFamily="18" charset="0"/>
              </a:rPr>
              <a:t> дејства у плућима, где је код здравих значајан </a:t>
            </a:r>
            <a:r>
              <a:rPr lang="x-none" dirty="0" err="1">
                <a:latin typeface="Palatino Linotype" pitchFamily="18" charset="0"/>
              </a:rPr>
              <a:t>инхибитор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еластаза</a:t>
            </a:r>
            <a:r>
              <a:rPr lang="x-none" dirty="0">
                <a:latin typeface="Palatino Linotype" pitchFamily="18" charset="0"/>
              </a:rPr>
              <a:t> и других </a:t>
            </a:r>
            <a:r>
              <a:rPr lang="x-none" dirty="0" err="1">
                <a:latin typeface="Palatino Linotype" pitchFamily="18" charset="0"/>
              </a:rPr>
              <a:t>протеолитичких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ензима</a:t>
            </a:r>
            <a:r>
              <a:rPr lang="x-none" dirty="0">
                <a:latin typeface="Palatino Linotype" pitchFamily="18" charset="0"/>
              </a:rPr>
              <a:t> које за време запаљења ослобађају </a:t>
            </a:r>
            <a:r>
              <a:rPr lang="x-none" dirty="0" err="1">
                <a:latin typeface="Palatino Linotype" pitchFamily="18" charset="0"/>
              </a:rPr>
              <a:t>неутрофили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макрофаги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Инактивација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еластазе</a:t>
            </a:r>
            <a:r>
              <a:rPr lang="x-none" dirty="0">
                <a:latin typeface="Palatino Linotype" pitchFamily="18" charset="0"/>
              </a:rPr>
              <a:t> штити еластична влакна плућних алвеола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Изостанком тог ефекта долази до пуцања алвеола и постепеног развоја емфизема, пушачи брже развијају симптоме болести и болест брже напредује, већи је ризик од мушкараца</a:t>
            </a:r>
          </a:p>
        </p:txBody>
      </p:sp>
    </p:spTree>
    <p:extLst>
      <p:ext uri="{BB962C8B-B14F-4D97-AF65-F5344CB8AC3E}">
        <p14:creationId xmlns:p14="http://schemas.microsoft.com/office/powerpoint/2010/main" val="72736917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0"/>
            <a:ext cx="86868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 СЛИКА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 првим недељама живота-</a:t>
            </a:r>
            <a:r>
              <a:rPr lang="x-none" dirty="0" err="1">
                <a:latin typeface="Palatino Linotype" pitchFamily="18" charset="0"/>
              </a:rPr>
              <a:t>неонатални</a:t>
            </a:r>
            <a:r>
              <a:rPr lang="x-none" dirty="0">
                <a:latin typeface="Palatino Linotype" pitchFamily="18" charset="0"/>
              </a:rPr>
              <a:t> хепатитис (</a:t>
            </a:r>
            <a:r>
              <a:rPr lang="x-none" dirty="0" err="1">
                <a:latin typeface="Palatino Linotype" pitchFamily="18" charset="0"/>
              </a:rPr>
              <a:t>коњугована</a:t>
            </a:r>
            <a:r>
              <a:rPr lang="x-none" dirty="0">
                <a:latin typeface="Palatino Linotype" pitchFamily="18" charset="0"/>
              </a:rPr>
              <a:t> жутица, </a:t>
            </a:r>
            <a:r>
              <a:rPr lang="x-none" dirty="0" err="1">
                <a:latin typeface="Palatino Linotype" pitchFamily="18" charset="0"/>
              </a:rPr>
              <a:t>хепатомегалија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спленомегалија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Изражена </a:t>
            </a:r>
            <a:r>
              <a:rPr lang="x-none" dirty="0" err="1">
                <a:latin typeface="Palatino Linotype" pitchFamily="18" charset="0"/>
              </a:rPr>
              <a:t>холестаза</a:t>
            </a:r>
            <a:r>
              <a:rPr lang="x-none" dirty="0">
                <a:latin typeface="Palatino Linotype" pitchFamily="18" charset="0"/>
              </a:rPr>
              <a:t>-таман урин, </a:t>
            </a:r>
            <a:r>
              <a:rPr lang="x-none" dirty="0" err="1">
                <a:latin typeface="Palatino Linotype" pitchFamily="18" charset="0"/>
              </a:rPr>
              <a:t>хипохолична</a:t>
            </a:r>
            <a:r>
              <a:rPr lang="x-none" dirty="0">
                <a:latin typeface="Palatino Linotype" pitchFamily="18" charset="0"/>
              </a:rPr>
              <a:t> или </a:t>
            </a:r>
            <a:r>
              <a:rPr lang="x-none" dirty="0" err="1">
                <a:latin typeface="Palatino Linotype" pitchFamily="18" charset="0"/>
              </a:rPr>
              <a:t>ахолична</a:t>
            </a:r>
            <a:r>
              <a:rPr lang="x-none" dirty="0">
                <a:latin typeface="Palatino Linotype" pitchFamily="18" charset="0"/>
              </a:rPr>
              <a:t> столица (</a:t>
            </a:r>
            <a:r>
              <a:rPr lang="x-none" dirty="0" err="1">
                <a:latin typeface="Palatino Linotype" pitchFamily="18" charset="0"/>
              </a:rPr>
              <a:t>атрезија</a:t>
            </a:r>
            <a:r>
              <a:rPr lang="x-none" dirty="0">
                <a:latin typeface="Palatino Linotype" pitchFamily="18" charset="0"/>
              </a:rPr>
              <a:t> жучних путева), склоност крварењу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Код старије деце болест се може манифестовати у току инфекције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Код малог процента случајева још у детињству се развија цироза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Све манифестације у детињству могу се појавити и касније у одраслој доби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b="1" dirty="0">
                <a:latin typeface="Palatino Linotype" pitchFamily="18" charset="0"/>
              </a:rPr>
              <a:t>Плућна болест </a:t>
            </a:r>
            <a:r>
              <a:rPr lang="x-none" dirty="0">
                <a:latin typeface="Palatino Linotype" pitchFamily="18" charset="0"/>
              </a:rPr>
              <a:t>је чешћа манифестација недостатка алфа-1-</a:t>
            </a:r>
            <a:r>
              <a:rPr lang="x-none" dirty="0" err="1">
                <a:latin typeface="Palatino Linotype" pitchFamily="18" charset="0"/>
              </a:rPr>
              <a:t>антитрипсина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Манифестује се емфиземом, код пушача у доби 20-40 године, код непушача око 55 године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Диспнеја</a:t>
            </a:r>
            <a:r>
              <a:rPr lang="x-none" dirty="0">
                <a:latin typeface="Palatino Linotype" pitchFamily="18" charset="0"/>
              </a:rPr>
              <a:t> при напору, кашаљ, </a:t>
            </a:r>
            <a:r>
              <a:rPr lang="x-none" dirty="0" err="1">
                <a:latin typeface="Palatino Linotype" pitchFamily="18" charset="0"/>
              </a:rPr>
              <a:t>рецидивирајуће</a:t>
            </a:r>
            <a:r>
              <a:rPr lang="x-none" dirty="0">
                <a:latin typeface="Palatino Linotype" pitchFamily="18" charset="0"/>
              </a:rPr>
              <a:t> упале, </a:t>
            </a:r>
            <a:r>
              <a:rPr lang="x-none" dirty="0" err="1">
                <a:latin typeface="Palatino Linotype" pitchFamily="18" charset="0"/>
              </a:rPr>
              <a:t>радиолошки</a:t>
            </a:r>
            <a:r>
              <a:rPr lang="x-none" dirty="0">
                <a:latin typeface="Palatino Linotype" pitchFamily="18" charset="0"/>
              </a:rPr>
              <a:t> хиперинфлација у </a:t>
            </a:r>
            <a:r>
              <a:rPr lang="x-none" dirty="0" err="1">
                <a:latin typeface="Palatino Linotype" pitchFamily="18" charset="0"/>
              </a:rPr>
              <a:t>базалним</a:t>
            </a:r>
            <a:r>
              <a:rPr lang="x-none" dirty="0">
                <a:latin typeface="Palatino Linotype" pitchFamily="18" charset="0"/>
              </a:rPr>
              <a:t> деловима, тестови плућне функције типични за емфизем, гасне анализе </a:t>
            </a:r>
            <a:r>
              <a:rPr lang="x-none" dirty="0" err="1">
                <a:latin typeface="Palatino Linotype" pitchFamily="18" charset="0"/>
              </a:rPr>
              <a:t>хипоксемија</a:t>
            </a:r>
            <a:r>
              <a:rPr lang="x-none" dirty="0">
                <a:latin typeface="Palatino Linotype" pitchFamily="18" charset="0"/>
              </a:rPr>
              <a:t>…хронично плућно срце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b="1" dirty="0">
                <a:latin typeface="Palatino Linotype" pitchFamily="18" charset="0"/>
              </a:rPr>
              <a:t>Болести бубрега-</a:t>
            </a:r>
            <a:r>
              <a:rPr lang="x-none" dirty="0">
                <a:latin typeface="Palatino Linotype" pitchFamily="18" charset="0"/>
              </a:rPr>
              <a:t>мембрански </a:t>
            </a:r>
            <a:r>
              <a:rPr lang="x-none" dirty="0" err="1">
                <a:latin typeface="Palatino Linotype" pitchFamily="18" charset="0"/>
              </a:rPr>
              <a:t>гломерулонефритис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6222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1" y="381000"/>
            <a:ext cx="8915400" cy="4620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ДИЈАГНОЗА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Позитивна породична анамнеза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Смањена концетрација алфа-1-</a:t>
            </a:r>
            <a:r>
              <a:rPr lang="x-none" dirty="0" err="1">
                <a:latin typeface="Palatino Linotype" pitchFamily="18" charset="0"/>
              </a:rPr>
              <a:t>антитрипсина</a:t>
            </a:r>
            <a:r>
              <a:rPr lang="x-none" dirty="0">
                <a:latin typeface="Palatino Linotype" pitchFamily="18" charset="0"/>
              </a:rPr>
              <a:t> (као  и смањена алфа-1-фракције глобулина у </a:t>
            </a:r>
            <a:r>
              <a:rPr lang="x-none" dirty="0" err="1">
                <a:latin typeface="Palatino Linotype" pitchFamily="18" charset="0"/>
              </a:rPr>
              <a:t>електрофорези</a:t>
            </a:r>
            <a:r>
              <a:rPr lang="x-none" dirty="0">
                <a:latin typeface="Palatino Linotype" pitchFamily="18" charset="0"/>
              </a:rPr>
              <a:t> серумских протеина)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Нормална концетрација алфа-1-</a:t>
            </a:r>
            <a:r>
              <a:rPr lang="x-none" dirty="0" err="1">
                <a:latin typeface="Palatino Linotype" pitchFamily="18" charset="0"/>
              </a:rPr>
              <a:t>антитрипсина</a:t>
            </a:r>
            <a:r>
              <a:rPr lang="x-none" dirty="0">
                <a:latin typeface="Palatino Linotype" pitchFamily="18" charset="0"/>
              </a:rPr>
              <a:t>-20-50 </a:t>
            </a:r>
            <a:r>
              <a:rPr lang="el-GR" dirty="0">
                <a:latin typeface="Palatino Linotype" pitchFamily="18" charset="0"/>
              </a:rPr>
              <a:t>μ</a:t>
            </a:r>
            <a:r>
              <a:rPr lang="x-none" dirty="0">
                <a:latin typeface="Palatino Linotype" pitchFamily="18" charset="0"/>
              </a:rPr>
              <a:t>mol/l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Пролазно веће вредности од </a:t>
            </a:r>
            <a:r>
              <a:rPr lang="x-none" dirty="0" err="1">
                <a:latin typeface="Palatino Linotype" pitchFamily="18" charset="0"/>
              </a:rPr>
              <a:t>запаљенских</a:t>
            </a:r>
            <a:r>
              <a:rPr lang="x-none" dirty="0">
                <a:latin typeface="Palatino Linotype" pitchFamily="18" charset="0"/>
              </a:rPr>
              <a:t> процеса (</a:t>
            </a:r>
            <a:r>
              <a:rPr lang="x-none" dirty="0" err="1">
                <a:latin typeface="Palatino Linotype" pitchFamily="18" charset="0"/>
              </a:rPr>
              <a:t>реактант</a:t>
            </a:r>
            <a:r>
              <a:rPr lang="x-none" dirty="0">
                <a:latin typeface="Palatino Linotype" pitchFamily="18" charset="0"/>
              </a:rPr>
              <a:t> акутне фазе запаљења)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Снижене вредности код смањења синтетске функције јетре из других разлога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Генетско тестирање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Хистолошки налаз-зрнца алфа-1-</a:t>
            </a:r>
            <a:r>
              <a:rPr lang="x-none" dirty="0" err="1">
                <a:latin typeface="Palatino Linotype" pitchFamily="18" charset="0"/>
              </a:rPr>
              <a:t>антитрипсина</a:t>
            </a:r>
            <a:r>
              <a:rPr lang="x-none" dirty="0">
                <a:latin typeface="Palatino Linotype" pitchFamily="18" charset="0"/>
              </a:rPr>
              <a:t> у </a:t>
            </a:r>
            <a:r>
              <a:rPr lang="x-none" dirty="0" err="1">
                <a:latin typeface="Palatino Linotype" pitchFamily="18" charset="0"/>
              </a:rPr>
              <a:t>цитоплазми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најобилнија</a:t>
            </a:r>
            <a:r>
              <a:rPr lang="x-none" dirty="0">
                <a:latin typeface="Palatino Linotype" pitchFamily="18" charset="0"/>
              </a:rPr>
              <a:t> у </a:t>
            </a:r>
            <a:r>
              <a:rPr lang="x-none" dirty="0" err="1">
                <a:latin typeface="Palatino Linotype" pitchFamily="18" charset="0"/>
              </a:rPr>
              <a:t>перипорталним</a:t>
            </a:r>
            <a:r>
              <a:rPr lang="x-none" dirty="0">
                <a:latin typeface="Palatino Linotype" pitchFamily="18" charset="0"/>
              </a:rPr>
              <a:t> просторима</a:t>
            </a:r>
          </a:p>
        </p:txBody>
      </p:sp>
    </p:spTree>
    <p:extLst>
      <p:ext uri="{BB962C8B-B14F-4D97-AF65-F5344CB8AC3E}">
        <p14:creationId xmlns:p14="http://schemas.microsoft.com/office/powerpoint/2010/main" val="18905293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770114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ТЕРАПИЈА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Нема специфичног лечења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Симптоматска</a:t>
            </a:r>
            <a:r>
              <a:rPr lang="x-none" dirty="0">
                <a:latin typeface="Palatino Linotype" pitchFamily="18" charset="0"/>
              </a:rPr>
              <a:t> терапија болести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Код плућног емфизема-давање алфа-1-</a:t>
            </a:r>
            <a:r>
              <a:rPr lang="x-none" dirty="0" err="1">
                <a:latin typeface="Palatino Linotype" pitchFamily="18" charset="0"/>
              </a:rPr>
              <a:t>антитрипсина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интравенски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Мала количина доспева до плућних алвеола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Синтетски </a:t>
            </a:r>
            <a:r>
              <a:rPr lang="x-none" dirty="0" err="1">
                <a:latin typeface="Palatino Linotype" pitchFamily="18" charset="0"/>
              </a:rPr>
              <a:t>инхибитори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еластаза</a:t>
            </a:r>
            <a:r>
              <a:rPr lang="x-none" dirty="0">
                <a:latin typeface="Palatino Linotype" pitchFamily="18" charset="0"/>
              </a:rPr>
              <a:t> у облику аеросола</a:t>
            </a:r>
          </a:p>
        </p:txBody>
      </p:sp>
    </p:spTree>
    <p:extLst>
      <p:ext uri="{BB962C8B-B14F-4D97-AF65-F5344CB8AC3E}">
        <p14:creationId xmlns:p14="http://schemas.microsoft.com/office/powerpoint/2010/main" val="13612608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95400"/>
            <a:ext cx="7772400" cy="2686050"/>
          </a:xfrm>
        </p:spPr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Оштећење јетре узроковано лековима (токсични и </a:t>
            </a:r>
            <a:r>
              <a:rPr lang="x-none" sz="3600" b="1" dirty="0" err="1">
                <a:latin typeface="Palatino Linotype" pitchFamily="18" charset="0"/>
              </a:rPr>
              <a:t>медикаментозни</a:t>
            </a:r>
            <a:r>
              <a:rPr lang="x-none" sz="3600" b="1" dirty="0">
                <a:latin typeface="Palatino Linotype" pitchFamily="18" charset="0"/>
              </a:rPr>
              <a:t> хепатитис)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40578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x-none" sz="2400" b="1" dirty="0">
                <a:latin typeface="Palatino Linotype" pitchFamily="18" charset="0"/>
              </a:rPr>
              <a:t>Прави </a:t>
            </a:r>
            <a:r>
              <a:rPr lang="x-none" sz="2400" b="1" dirty="0" err="1">
                <a:latin typeface="Palatino Linotype" pitchFamily="18" charset="0"/>
              </a:rPr>
              <a:t>хепатотоксини</a:t>
            </a:r>
            <a:br>
              <a:rPr lang="en-US" sz="2400" b="1" dirty="0">
                <a:latin typeface="Palatino Linotype" pitchFamily="18" charset="0"/>
              </a:rPr>
            </a:br>
            <a:r>
              <a:rPr lang="x-none" sz="2400" b="1" dirty="0" err="1">
                <a:latin typeface="Palatino Linotype" pitchFamily="18" charset="0"/>
              </a:rPr>
              <a:t>Идиосинкразијски</a:t>
            </a:r>
            <a:r>
              <a:rPr lang="x-none" sz="2400" b="1" dirty="0">
                <a:latin typeface="Palatino Linotype" pitchFamily="18" charset="0"/>
              </a:rPr>
              <a:t> </a:t>
            </a:r>
            <a:r>
              <a:rPr lang="x-none" sz="2400" b="1" dirty="0" err="1">
                <a:latin typeface="Palatino Linotype" pitchFamily="18" charset="0"/>
              </a:rPr>
              <a:t>хепатотоксини</a:t>
            </a:r>
            <a:br>
              <a:rPr lang="en-US" sz="2400" b="1" dirty="0">
                <a:latin typeface="Palatino Linotype" pitchFamily="18" charset="0"/>
              </a:rPr>
            </a:br>
            <a:endParaRPr lang="x-none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x-none" sz="2100" b="1" dirty="0">
                <a:latin typeface="Palatino Linotype" pitchFamily="18" charset="0"/>
              </a:rPr>
              <a:t>Прави  </a:t>
            </a:r>
            <a:r>
              <a:rPr lang="x-none" sz="2100" b="1" dirty="0" err="1">
                <a:latin typeface="Palatino Linotype" pitchFamily="18" charset="0"/>
              </a:rPr>
              <a:t>хепатотоксини</a:t>
            </a:r>
            <a:r>
              <a:rPr lang="x-none" sz="2100" b="1" dirty="0">
                <a:latin typeface="Palatino Linotype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x-none" sz="1800" b="1" dirty="0">
                <a:latin typeface="Palatino Linotype" pitchFamily="18" charset="0"/>
              </a:rPr>
              <a:t>директни</a:t>
            </a:r>
            <a:endParaRPr lang="en-US" sz="1800" b="1" dirty="0">
              <a:latin typeface="Palatino Linotype" pitchFamily="18" charset="0"/>
            </a:endParaRPr>
          </a:p>
          <a:p>
            <a:pPr lvl="1"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угљен </a:t>
            </a:r>
            <a:r>
              <a:rPr lang="x-none" sz="1800" dirty="0" err="1">
                <a:latin typeface="Palatino Linotype" pitchFamily="18" charset="0"/>
              </a:rPr>
              <a:t>тетра</a:t>
            </a:r>
            <a:r>
              <a:rPr lang="x-none" sz="1800" dirty="0">
                <a:latin typeface="Palatino Linotype" pitchFamily="18" charset="0"/>
              </a:rPr>
              <a:t> хлорид, хлороформ, фосфор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b="1" dirty="0">
                <a:latin typeface="Palatino Linotype" pitchFamily="18" charset="0"/>
              </a:rPr>
              <a:t>индиректни</a:t>
            </a:r>
            <a:endParaRPr lang="en-US" sz="1800" b="1" dirty="0">
              <a:latin typeface="Palatino Linotype" pitchFamily="18" charset="0"/>
            </a:endParaRPr>
          </a:p>
          <a:p>
            <a:pPr lvl="1">
              <a:lnSpc>
                <a:spcPct val="150000"/>
              </a:lnSpc>
            </a:pPr>
            <a:r>
              <a:rPr lang="x-none" sz="1800" dirty="0" err="1">
                <a:latin typeface="Palatino Linotype" pitchFamily="18" charset="0"/>
              </a:rPr>
              <a:t>цитотоксични</a:t>
            </a:r>
            <a:endParaRPr lang="en-US" sz="1800" dirty="0">
              <a:latin typeface="Palatino Linotype" pitchFamily="18" charset="0"/>
            </a:endParaRPr>
          </a:p>
          <a:p>
            <a:pPr lvl="2"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алкохол</a:t>
            </a:r>
            <a:endParaRPr lang="en-US" sz="1800" dirty="0">
              <a:latin typeface="Palatino Linotype" pitchFamily="18" charset="0"/>
            </a:endParaRPr>
          </a:p>
          <a:p>
            <a:pPr lvl="1">
              <a:lnSpc>
                <a:spcPct val="150000"/>
              </a:lnSpc>
            </a:pPr>
            <a:r>
              <a:rPr lang="x-none" sz="1800" dirty="0" err="1">
                <a:latin typeface="Palatino Linotype" pitchFamily="18" charset="0"/>
              </a:rPr>
              <a:t>холестазни</a:t>
            </a:r>
            <a:endParaRPr lang="en-US" sz="1800" dirty="0">
              <a:latin typeface="Palatino Linotype" pitchFamily="18" charset="0"/>
            </a:endParaRPr>
          </a:p>
          <a:p>
            <a:pPr lvl="2">
              <a:lnSpc>
                <a:spcPct val="150000"/>
              </a:lnSpc>
            </a:pPr>
            <a:r>
              <a:rPr lang="x-none" sz="1800" dirty="0" err="1">
                <a:latin typeface="Palatino Linotype" pitchFamily="18" charset="0"/>
              </a:rPr>
              <a:t>анаболички</a:t>
            </a:r>
            <a:r>
              <a:rPr lang="x-none" sz="1800" dirty="0">
                <a:latin typeface="Palatino Linotype" pitchFamily="18" charset="0"/>
              </a:rPr>
              <a:t> и </a:t>
            </a:r>
            <a:r>
              <a:rPr lang="x-none" sz="1800" dirty="0" err="1">
                <a:latin typeface="Palatino Linotype" pitchFamily="18" charset="0"/>
              </a:rPr>
              <a:t>контрацепцијски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x-none" sz="1800" dirty="0" err="1">
                <a:latin typeface="Palatino Linotype" pitchFamily="18" charset="0"/>
              </a:rPr>
              <a:t>стероиди</a:t>
            </a:r>
            <a:endParaRPr lang="x-non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524000"/>
            <a:ext cx="4419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x-none" sz="2100" b="1" dirty="0" err="1">
                <a:latin typeface="Palatino Linotype" pitchFamily="18" charset="0"/>
              </a:rPr>
              <a:t>Идиосинкразијски</a:t>
            </a:r>
            <a:r>
              <a:rPr lang="x-none" sz="2100" b="1" dirty="0">
                <a:latin typeface="Palatino Linotype" pitchFamily="18" charset="0"/>
              </a:rPr>
              <a:t>  </a:t>
            </a:r>
            <a:r>
              <a:rPr lang="x-none" sz="2100" b="1" dirty="0" err="1">
                <a:latin typeface="Palatino Linotype" pitchFamily="18" charset="0"/>
              </a:rPr>
              <a:t>хепатотоксини</a:t>
            </a:r>
            <a:r>
              <a:rPr lang="x-none" sz="2100" b="1" dirty="0">
                <a:latin typeface="Palatino Linotype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x-none" sz="1800" b="1" dirty="0">
                <a:latin typeface="Palatino Linotype" pitchFamily="18" charset="0"/>
              </a:rPr>
              <a:t>Имунолошка </a:t>
            </a:r>
            <a:r>
              <a:rPr lang="x-none" sz="1800" b="1" dirty="0" err="1">
                <a:latin typeface="Palatino Linotype" pitchFamily="18" charset="0"/>
              </a:rPr>
              <a:t>идиосинкразија</a:t>
            </a:r>
            <a:endParaRPr lang="en-US" sz="1800" b="1" dirty="0">
              <a:latin typeface="Palatino Linotype" pitchFamily="18" charset="0"/>
            </a:endParaRPr>
          </a:p>
          <a:p>
            <a:pPr lvl="1"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после</a:t>
            </a:r>
            <a:r>
              <a:rPr lang="en-US" sz="1800" dirty="0">
                <a:latin typeface="Palatino Linotype" pitchFamily="18" charset="0"/>
              </a:rPr>
              <a:t> 1-5 </a:t>
            </a:r>
            <a:r>
              <a:rPr lang="x-none" sz="1800" dirty="0">
                <a:latin typeface="Palatino Linotype" pitchFamily="18" charset="0"/>
              </a:rPr>
              <a:t>недеља</a:t>
            </a: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b="1" dirty="0" err="1">
                <a:latin typeface="Palatino Linotype" pitchFamily="18" charset="0"/>
              </a:rPr>
              <a:t>Метаболичка</a:t>
            </a:r>
            <a:r>
              <a:rPr lang="x-none" sz="1800" b="1" dirty="0">
                <a:latin typeface="Palatino Linotype" pitchFamily="18" charset="0"/>
              </a:rPr>
              <a:t> аберација </a:t>
            </a:r>
            <a:endParaRPr lang="en-US" sz="1800" b="1" dirty="0">
              <a:latin typeface="Palatino Linotype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sz="1800" dirty="0">
                <a:latin typeface="Palatino Linotype" pitchFamily="18" charset="0"/>
              </a:rPr>
              <a:t>1 </a:t>
            </a:r>
            <a:r>
              <a:rPr lang="x-none" sz="1800" dirty="0">
                <a:latin typeface="Palatino Linotype" pitchFamily="18" charset="0"/>
              </a:rPr>
              <a:t>недеља до</a:t>
            </a:r>
            <a:r>
              <a:rPr lang="en-US" sz="1800" dirty="0">
                <a:latin typeface="Palatino Linotype" pitchFamily="18" charset="0"/>
              </a:rPr>
              <a:t> 12 </a:t>
            </a:r>
            <a:r>
              <a:rPr lang="x-none" sz="1800" dirty="0">
                <a:latin typeface="Palatino Linotype" pitchFamily="18" charset="0"/>
              </a:rPr>
              <a:t>месеци</a:t>
            </a:r>
            <a:endParaRPr lang="en-US" sz="1800" dirty="0">
              <a:latin typeface="Palatino Linotype" pitchFamily="18" charset="0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8701747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x-none" sz="3200" b="1" dirty="0">
                <a:latin typeface="Palatino Linotype" pitchFamily="18" charset="0"/>
              </a:rPr>
              <a:t>Подела токсичних оштећења јетре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/>
          </a:p>
          <a:p>
            <a:pPr eaLnBrk="1" hangingPunct="1">
              <a:lnSpc>
                <a:spcPct val="150000"/>
              </a:lnSpc>
            </a:pPr>
            <a:r>
              <a:rPr lang="x-none" sz="1800" b="1" dirty="0">
                <a:latin typeface="Palatino Linotype" pitchFamily="18" charset="0"/>
              </a:rPr>
              <a:t>По времену </a:t>
            </a:r>
            <a:endParaRPr lang="en-US" sz="1800" b="1" dirty="0">
              <a:latin typeface="Palatino Linotype" pitchFamily="18" charset="0"/>
            </a:endParaRPr>
          </a:p>
          <a:p>
            <a:pPr lvl="1" eaLnBrk="1" hangingPunct="1"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акутна и хронична</a:t>
            </a:r>
            <a:endParaRPr lang="en-US" sz="1800" dirty="0">
              <a:latin typeface="Palatino Linotype" pitchFamily="18" charset="0"/>
            </a:endParaRPr>
          </a:p>
          <a:p>
            <a:pPr eaLnBrk="1" hangingPunct="1">
              <a:lnSpc>
                <a:spcPct val="150000"/>
              </a:lnSpc>
            </a:pPr>
            <a:endParaRPr lang="en-US" sz="1800" dirty="0">
              <a:latin typeface="Palatino Linotype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x-none" sz="1800" b="1" dirty="0">
                <a:latin typeface="Palatino Linotype" pitchFamily="18" charset="0"/>
              </a:rPr>
              <a:t>По типу оштећења</a:t>
            </a:r>
            <a:endParaRPr lang="en-US" sz="1800" b="1" dirty="0">
              <a:latin typeface="Palatino Linotype" pitchFamily="18" charset="0"/>
            </a:endParaRPr>
          </a:p>
          <a:p>
            <a:pPr lvl="1" eaLnBrk="1" hangingPunct="1"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васкуларна, </a:t>
            </a:r>
            <a:r>
              <a:rPr lang="x-none" sz="1800" dirty="0" err="1">
                <a:latin typeface="Palatino Linotype" pitchFamily="18" charset="0"/>
              </a:rPr>
              <a:t>грануломатозна</a:t>
            </a:r>
            <a:r>
              <a:rPr lang="en-US" sz="1800" dirty="0">
                <a:latin typeface="Palatino Linotype" pitchFamily="18" charset="0"/>
              </a:rPr>
              <a:t>, </a:t>
            </a:r>
            <a:r>
              <a:rPr lang="x-none" sz="1800" dirty="0" err="1">
                <a:latin typeface="Palatino Linotype" pitchFamily="18" charset="0"/>
              </a:rPr>
              <a:t>неопластичка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307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200"/>
            <a:ext cx="9144000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2</a:t>
            </a:r>
            <a:r>
              <a:rPr lang="x-none" dirty="0">
                <a:latin typeface="Palatino Linotype" pitchFamily="18" charset="0"/>
              </a:rPr>
              <a:t>. </a:t>
            </a:r>
            <a:r>
              <a:rPr lang="x-none" b="1" dirty="0">
                <a:latin typeface="Palatino Linotype" pitchFamily="18" charset="0"/>
              </a:rPr>
              <a:t>Поремећај преношења </a:t>
            </a:r>
            <a:r>
              <a:rPr lang="x-none" b="1" dirty="0" err="1">
                <a:latin typeface="Palatino Linotype" pitchFamily="18" charset="0"/>
              </a:rPr>
              <a:t>билирубина</a:t>
            </a: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>
                <a:latin typeface="Palatino Linotype" pitchFamily="18" charset="0"/>
              </a:rPr>
              <a:t>Проблем у преношењу </a:t>
            </a:r>
            <a:r>
              <a:rPr lang="x-none" dirty="0" err="1">
                <a:latin typeface="Palatino Linotype" pitchFamily="18" charset="0"/>
              </a:rPr>
              <a:t>билирубина</a:t>
            </a:r>
            <a:r>
              <a:rPr lang="x-none" dirty="0">
                <a:latin typeface="Palatino Linotype" pitchFamily="18" charset="0"/>
              </a:rPr>
              <a:t> до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b="1" dirty="0">
                <a:latin typeface="Palatino Linotype" pitchFamily="18" charset="0"/>
              </a:rPr>
              <a:t>(</a:t>
            </a:r>
            <a:r>
              <a:rPr lang="x-none" b="1" dirty="0" err="1">
                <a:latin typeface="Palatino Linotype" pitchFamily="18" charset="0"/>
              </a:rPr>
              <a:t>некоњугована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хипербилирубинемија</a:t>
            </a:r>
            <a:r>
              <a:rPr lang="x-none" b="1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dirty="0" err="1">
                <a:latin typeface="Palatino Linotype" pitchFamily="18" charset="0"/>
              </a:rPr>
              <a:t>Некоњугован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билирубин</a:t>
            </a:r>
            <a:r>
              <a:rPr lang="x-none" dirty="0">
                <a:latin typeface="Palatino Linotype" pitchFamily="18" charset="0"/>
              </a:rPr>
              <a:t> је минимално растворљив воденом раствору, преноси се </a:t>
            </a:r>
            <a:r>
              <a:rPr lang="x-none" dirty="0" err="1">
                <a:latin typeface="Palatino Linotype" pitchFamily="18" charset="0"/>
              </a:rPr>
              <a:t>реверзибилно</a:t>
            </a:r>
            <a:r>
              <a:rPr lang="x-none" dirty="0">
                <a:latin typeface="Palatino Linotype" pitchFamily="18" charset="0"/>
              </a:rPr>
              <a:t> везан за албумин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Узроци повећања </a:t>
            </a:r>
            <a:r>
              <a:rPr lang="x-none" b="1" dirty="0" err="1">
                <a:latin typeface="Palatino Linotype" pitchFamily="18" charset="0"/>
              </a:rPr>
              <a:t>некоњугованог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билирубина</a:t>
            </a:r>
            <a:r>
              <a:rPr lang="x-none" b="1" dirty="0">
                <a:latin typeface="Palatino Linotype" pitchFamily="18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>
                <a:latin typeface="Palatino Linotype" pitchFamily="18" charset="0"/>
              </a:rPr>
              <a:t>срчана </a:t>
            </a:r>
            <a:r>
              <a:rPr lang="x-none" dirty="0" err="1">
                <a:latin typeface="Palatino Linotype" pitchFamily="18" charset="0"/>
              </a:rPr>
              <a:t>инсуфицијенција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 err="1">
                <a:latin typeface="Palatino Linotype" pitchFamily="18" charset="0"/>
              </a:rPr>
              <a:t>портосистемски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шантови</a:t>
            </a:r>
            <a:r>
              <a:rPr lang="x-none" dirty="0">
                <a:latin typeface="Palatino Linotype" pitchFamily="18" charset="0"/>
              </a:rPr>
              <a:t> (хируршки, цироза јетре)-усмеравање крви ван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 err="1">
                <a:latin typeface="Palatino Linotype" pitchFamily="18" charset="0"/>
              </a:rPr>
              <a:t>сулфонамиди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салицилати</a:t>
            </a:r>
            <a:r>
              <a:rPr lang="x-none" dirty="0">
                <a:latin typeface="Palatino Linotype" pitchFamily="18" charset="0"/>
              </a:rPr>
              <a:t>, системска </a:t>
            </a:r>
            <a:r>
              <a:rPr lang="x-none" dirty="0" err="1">
                <a:latin typeface="Palatino Linotype" pitchFamily="18" charset="0"/>
              </a:rPr>
              <a:t>ацидоза</a:t>
            </a:r>
            <a:r>
              <a:rPr lang="x-none" dirty="0">
                <a:latin typeface="Palatino Linotype" pitchFamily="18" charset="0"/>
              </a:rPr>
              <a:t>-истискивање </a:t>
            </a:r>
            <a:r>
              <a:rPr lang="x-none" dirty="0" err="1">
                <a:latin typeface="Palatino Linotype" pitchFamily="18" charset="0"/>
              </a:rPr>
              <a:t>билирубина</a:t>
            </a:r>
            <a:r>
              <a:rPr lang="x-none" dirty="0">
                <a:latin typeface="Palatino Linotype" pitchFamily="18" charset="0"/>
              </a:rPr>
              <a:t> из везе са албумином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dirty="0" err="1">
                <a:latin typeface="Palatino Linotype" pitchFamily="18" charset="0"/>
              </a:rPr>
              <a:t>керниктерус</a:t>
            </a:r>
            <a:r>
              <a:rPr lang="x-none" dirty="0">
                <a:latin typeface="Palatino Linotype" pitchFamily="18" charset="0"/>
              </a:rPr>
              <a:t> (код новорођенчади смањен капацитет везивања </a:t>
            </a:r>
            <a:r>
              <a:rPr lang="x-none" dirty="0" err="1">
                <a:latin typeface="Palatino Linotype" pitchFamily="18" charset="0"/>
              </a:rPr>
              <a:t>билирубина</a:t>
            </a:r>
            <a:r>
              <a:rPr lang="x-none" dirty="0">
                <a:latin typeface="Palatino Linotype" pitchFamily="18" charset="0"/>
              </a:rPr>
              <a:t> за албумине, депоновање у ЦНС)</a:t>
            </a:r>
          </a:p>
          <a:p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30813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x-none" sz="3200" b="1" dirty="0">
                <a:latin typeface="Palatino Linotype" pitchFamily="18" charset="0"/>
              </a:rPr>
              <a:t>Оштећење јетре лековима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Јетра је главни орган где се детоксикују лекови и разни токсини</a:t>
            </a:r>
          </a:p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Због ове улоге токсична оштећења јетре су доста честа</a:t>
            </a:r>
          </a:p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Јетра се налази између гастроинтестиналног тракта и периферних органа и трајно је изложена ингестираним страним супстанцама, чији метаболизам може створити токсичне спојеве који могу довести до оштећења јетре, или погоршати већ постојеће оштећење</a:t>
            </a: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35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Метаболизам лекова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Јетра је савршено прилагођена за метаболизам липофилних лекова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x-none" sz="2400" dirty="0">
                <a:latin typeface="Palatino Linotype" pitchFamily="18" charset="0"/>
              </a:rPr>
              <a:t>захваљујући фенестрацијама на ендотелној површини синусоидних простора.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x-none" sz="2400" dirty="0" err="1">
                <a:latin typeface="Palatino Linotype" pitchFamily="18" charset="0"/>
              </a:rPr>
              <a:t>Фенестрације</a:t>
            </a:r>
            <a:r>
              <a:rPr lang="x-none" sz="2400" dirty="0">
                <a:latin typeface="Palatino Linotype" pitchFamily="18" charset="0"/>
              </a:rPr>
              <a:t> омогућавају пасивну дифузију серумских протеина из синусоида у  у Дисеов простор, а ту лекови везани за протеине плазме долазе у контакт с плазма мембраном </a:t>
            </a:r>
            <a:r>
              <a:rPr lang="x-none" sz="2400" dirty="0" err="1">
                <a:latin typeface="Palatino Linotype" pitchFamily="18" charset="0"/>
              </a:rPr>
              <a:t>хепатоцита</a:t>
            </a:r>
            <a:r>
              <a:rPr lang="x-none" sz="2400" dirty="0">
                <a:latin typeface="Palatino Linotype" pitchFamily="18" charset="0"/>
              </a:rPr>
              <a:t>. Затим протеини активним транспортом или пасивном дифузијом  улазе у хепатоците. У хепатоцитима се лекови метаболишу и затим излучују у Дисеов простор, синусоиде и на крају у системску циркулацију. Из организма лекови се излучују преко бубрега или преко жучи.</a:t>
            </a: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7700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Метаболизам лекова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Биотрансформација лекова којом они постају хидрофилни посредована је ензимским системом, који се налази на ендоплазматском ретикулуму хепатоцита. У ензимски систем укључене су оксидазе, монооксигеназе, цитохром-редуктазе и </a:t>
            </a:r>
            <a:r>
              <a:rPr lang="x-none" sz="2400" dirty="0" err="1">
                <a:latin typeface="Palatino Linotype" pitchFamily="18" charset="0"/>
              </a:rPr>
              <a:t>цитохром</a:t>
            </a:r>
            <a:r>
              <a:rPr lang="x-none" sz="2400" dirty="0">
                <a:latin typeface="Palatino Linotype" pitchFamily="18" charset="0"/>
              </a:rPr>
              <a:t> </a:t>
            </a:r>
            <a:r>
              <a:rPr lang="en-US" sz="2400" dirty="0">
                <a:latin typeface="Palatino Linotype" pitchFamily="18" charset="0"/>
              </a:rPr>
              <a:t>p450</a:t>
            </a:r>
          </a:p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Биотрансформација се одвија у две фазе</a:t>
            </a:r>
            <a:r>
              <a:rPr lang="en-US" sz="2400" dirty="0">
                <a:latin typeface="Palatino Linotype" pitchFamily="18" charset="0"/>
              </a:rPr>
              <a:t>:</a:t>
            </a:r>
            <a:endParaRPr lang="x-none" sz="24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None/>
            </a:pPr>
            <a:r>
              <a:rPr lang="x-none" sz="2400" dirty="0">
                <a:latin typeface="Palatino Linotype" pitchFamily="18" charset="0"/>
              </a:rPr>
              <a:t>    - </a:t>
            </a:r>
            <a:r>
              <a:rPr lang="x-none" sz="2400" b="1" dirty="0">
                <a:latin typeface="Palatino Linotype" pitchFamily="18" charset="0"/>
              </a:rPr>
              <a:t>фаза </a:t>
            </a:r>
            <a:r>
              <a:rPr lang="en-US" sz="2400" b="1" dirty="0">
                <a:latin typeface="Palatino Linotype" pitchFamily="18" charset="0"/>
              </a:rPr>
              <a:t>I</a:t>
            </a:r>
            <a:r>
              <a:rPr lang="x-none" sz="2400" dirty="0">
                <a:latin typeface="Palatino Linotype" pitchFamily="18" charset="0"/>
              </a:rPr>
              <a:t>, припрема спојеве за коњугацију и тако осигурава поларне везе, то је фаза оксидације и посредована је </a:t>
            </a:r>
            <a:r>
              <a:rPr lang="x-none" sz="2400" dirty="0" err="1">
                <a:latin typeface="Palatino Linotype" pitchFamily="18" charset="0"/>
              </a:rPr>
              <a:t>цитохромом</a:t>
            </a:r>
            <a:r>
              <a:rPr lang="x-none" sz="2400" dirty="0">
                <a:latin typeface="Palatino Linotype" pitchFamily="18" charset="0"/>
              </a:rPr>
              <a:t> </a:t>
            </a:r>
            <a:r>
              <a:rPr lang="en-US" sz="2400" dirty="0">
                <a:latin typeface="Palatino Linotype" pitchFamily="18" charset="0"/>
              </a:rPr>
              <a:t>p450</a:t>
            </a:r>
          </a:p>
          <a:p>
            <a:pPr marL="457200" indent="-457200">
              <a:lnSpc>
                <a:spcPct val="150000"/>
              </a:lnSpc>
              <a:buNone/>
            </a:pPr>
            <a:r>
              <a:rPr lang="x-none" sz="2400" dirty="0">
                <a:latin typeface="Palatino Linotype" pitchFamily="18" charset="0"/>
              </a:rPr>
              <a:t>     - </a:t>
            </a:r>
            <a:r>
              <a:rPr lang="x-none" sz="2400" b="1" dirty="0">
                <a:latin typeface="Palatino Linotype" pitchFamily="18" charset="0"/>
              </a:rPr>
              <a:t>у фази</a:t>
            </a:r>
            <a:r>
              <a:rPr lang="en-US" sz="2400" b="1" dirty="0">
                <a:latin typeface="Palatino Linotype" pitchFamily="18" charset="0"/>
              </a:rPr>
              <a:t> II</a:t>
            </a:r>
            <a:r>
              <a:rPr lang="x-none" sz="2400" b="1" dirty="0">
                <a:latin typeface="Palatino Linotype" pitchFamily="18" charset="0"/>
              </a:rPr>
              <a:t> </a:t>
            </a:r>
            <a:r>
              <a:rPr lang="x-none" sz="2400" dirty="0">
                <a:latin typeface="Palatino Linotype" pitchFamily="18" charset="0"/>
              </a:rPr>
              <a:t>се метаболити коњугују с глутатионом, глукуронатом, сулфатом и глицином и тако се повећава њихова растворљивост у води, а затим долази до </a:t>
            </a:r>
            <a:r>
              <a:rPr lang="x-none" sz="2400" dirty="0" err="1">
                <a:latin typeface="Palatino Linotype" pitchFamily="18" charset="0"/>
              </a:rPr>
              <a:t>екскреције</a:t>
            </a: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49218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sz="3600" b="1" dirty="0">
                <a:latin typeface="Palatino Linotype" pitchFamily="18" charset="0"/>
              </a:rPr>
              <a:t>Фактори ризика за </a:t>
            </a:r>
            <a:r>
              <a:rPr lang="x-none" sz="3600" b="1" dirty="0" err="1">
                <a:latin typeface="Palatino Linotype" pitchFamily="18" charset="0"/>
              </a:rPr>
              <a:t>хепатотоксичност</a:t>
            </a:r>
            <a:r>
              <a:rPr lang="x-none" sz="3600" b="1" dirty="0">
                <a:latin typeface="Palatino Linotype" pitchFamily="18" charset="0"/>
              </a:rPr>
              <a:t> лекова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Осетљивост јетре на токсична оштећења зависи од узраста, пола, генетских фактора и придружених болести</a:t>
            </a:r>
          </a:p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Повећана осетљивост код старих особа настаје због смањеног проласка крви кроз јетру, смањене активности цитохрома </a:t>
            </a:r>
            <a:r>
              <a:rPr lang="en-US" sz="2400" dirty="0">
                <a:latin typeface="Palatino Linotype" pitchFamily="18" charset="0"/>
              </a:rPr>
              <a:t>p</a:t>
            </a:r>
            <a:r>
              <a:rPr lang="x-none" sz="2400" dirty="0">
                <a:latin typeface="Palatino Linotype" pitchFamily="18" charset="0"/>
              </a:rPr>
              <a:t>450 и смањеног бубрежног </a:t>
            </a:r>
            <a:r>
              <a:rPr lang="x-none" sz="2400" dirty="0" err="1">
                <a:latin typeface="Palatino Linotype" pitchFamily="18" charset="0"/>
              </a:rPr>
              <a:t>клиренса</a:t>
            </a:r>
            <a:endParaRPr lang="x-none" sz="24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Код хроничне злоупотребе алкохола и малнутриције, долази до смањене синтезе и деплеције глутатиона у </a:t>
            </a:r>
            <a:r>
              <a:rPr lang="x-none" sz="2400" dirty="0" err="1">
                <a:latin typeface="Palatino Linotype" pitchFamily="18" charset="0"/>
              </a:rPr>
              <a:t>хепатоцитима</a:t>
            </a:r>
            <a:r>
              <a:rPr lang="x-none" sz="2400" dirty="0">
                <a:latin typeface="Palatino Linotype" pitchFamily="18" charset="0"/>
              </a:rPr>
              <a:t> </a:t>
            </a:r>
          </a:p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Удружена хипоалбуминемија и хепатотоксичност аспирина, настаје због смањеног везивања аспирина за протеине плазме, тако да  долази до повећане концентрације аспирина у ткивима</a:t>
            </a:r>
          </a:p>
          <a:p>
            <a:pPr>
              <a:lnSpc>
                <a:spcPct val="170000"/>
              </a:lnSpc>
            </a:pPr>
            <a:r>
              <a:rPr lang="x-none" sz="2400" dirty="0">
                <a:latin typeface="Palatino Linotype" pitchFamily="18" charset="0"/>
              </a:rPr>
              <a:t>Код  </a:t>
            </a:r>
            <a:r>
              <a:rPr lang="en-US" sz="2400" dirty="0" err="1">
                <a:latin typeface="Palatino Linotype" pitchFamily="18" charset="0"/>
              </a:rPr>
              <a:t>Gilbertovog</a:t>
            </a:r>
            <a:r>
              <a:rPr lang="x-none" sz="2400" dirty="0">
                <a:latin typeface="Palatino Linotype" pitchFamily="18" charset="0"/>
              </a:rPr>
              <a:t> синдрома повећана је осетљивост на </a:t>
            </a:r>
            <a:r>
              <a:rPr lang="x-none" sz="2400" dirty="0" err="1">
                <a:latin typeface="Palatino Linotype" pitchFamily="18" charset="0"/>
              </a:rPr>
              <a:t>ацетаминофен</a:t>
            </a:r>
            <a:r>
              <a:rPr lang="x-none" sz="2400" dirty="0">
                <a:latin typeface="Palatino Linotype" pitchFamily="18" charset="0"/>
              </a:rPr>
              <a:t> </a:t>
            </a: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2674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Патогенеза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Оштећења</a:t>
            </a:r>
            <a:r>
              <a:rPr lang="en-US" sz="2400" dirty="0">
                <a:latin typeface="Palatino Linotype" pitchFamily="18" charset="0"/>
              </a:rPr>
              <a:t> je</a:t>
            </a:r>
            <a:r>
              <a:rPr lang="x-none" sz="2400" dirty="0">
                <a:latin typeface="Palatino Linotype" pitchFamily="18" charset="0"/>
              </a:rPr>
              <a:t>тре могу настати због</a:t>
            </a:r>
            <a:r>
              <a:rPr lang="en-US" sz="2400" dirty="0">
                <a:latin typeface="Palatino Linotype" pitchFamily="18" charset="0"/>
              </a:rPr>
              <a:t>:</a:t>
            </a:r>
            <a:endParaRPr lang="x-none" sz="24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2400" dirty="0">
                <a:latin typeface="Palatino Linotype" pitchFamily="18" charset="0"/>
              </a:rPr>
              <a:t>токсичног дејства штетног агенса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2400" dirty="0">
                <a:latin typeface="Palatino Linotype" pitchFamily="18" charset="0"/>
              </a:rPr>
              <a:t>због стварања активних токсичних метаболита током биотрансформације у јетри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2400" dirty="0">
                <a:latin typeface="Palatino Linotype" pitchFamily="18" charset="0"/>
              </a:rPr>
              <a:t>имунолошка оштећења када неки лек или његов метаболит постаје хаптен, који ћелијске протеине претвара у неоантигене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9415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Патогенеза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Постоје два типа оштећења јетре:</a:t>
            </a:r>
            <a:endParaRPr lang="en-US" sz="2400" dirty="0">
              <a:latin typeface="Palatino Linotype" pitchFamily="18" charset="0"/>
            </a:endParaRP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x-none" sz="2400" b="1" dirty="0">
                <a:latin typeface="Palatino Linotype" pitchFamily="18" charset="0"/>
              </a:rPr>
              <a:t>Предвидиво </a:t>
            </a:r>
            <a:r>
              <a:rPr lang="en-US" sz="2400" dirty="0">
                <a:latin typeface="Palatino Linotype" pitchFamily="18" charset="0"/>
              </a:rPr>
              <a:t>(</a:t>
            </a:r>
            <a:r>
              <a:rPr lang="x-none" sz="2400" dirty="0">
                <a:latin typeface="Palatino Linotype" pitchFamily="18" charset="0"/>
              </a:rPr>
              <a:t>узроковано </a:t>
            </a:r>
            <a:r>
              <a:rPr lang="x-none" sz="2400" dirty="0" err="1">
                <a:latin typeface="Palatino Linotype" pitchFamily="18" charset="0"/>
              </a:rPr>
              <a:t>интризичним</a:t>
            </a:r>
            <a:r>
              <a:rPr lang="x-none" sz="2400" dirty="0">
                <a:latin typeface="Palatino Linotype" pitchFamily="18" charset="0"/>
              </a:rPr>
              <a:t> </a:t>
            </a:r>
            <a:r>
              <a:rPr lang="x-none" sz="2400" dirty="0" err="1">
                <a:latin typeface="Palatino Linotype" pitchFamily="18" charset="0"/>
              </a:rPr>
              <a:t>хепатотоксичним</a:t>
            </a:r>
            <a:r>
              <a:rPr lang="x-none" sz="2400" dirty="0">
                <a:latin typeface="Palatino Linotype" pitchFamily="18" charset="0"/>
              </a:rPr>
              <a:t> спојевима</a:t>
            </a:r>
            <a:r>
              <a:rPr lang="en-US" sz="2400" dirty="0">
                <a:latin typeface="Palatino Linotype" pitchFamily="18" charset="0"/>
              </a:rPr>
              <a:t>)</a:t>
            </a:r>
            <a:endParaRPr lang="x-none" sz="2400" b="1" dirty="0">
              <a:latin typeface="Palatino Linotype" pitchFamily="18" charset="0"/>
            </a:endParaRPr>
          </a:p>
          <a:p>
            <a:pPr marL="457200" indent="-457200">
              <a:lnSpc>
                <a:spcPct val="160000"/>
              </a:lnSpc>
              <a:buFont typeface="+mj-lt"/>
              <a:buAutoNum type="arabicPeriod"/>
            </a:pPr>
            <a:r>
              <a:rPr lang="x-none" sz="2400" b="1" dirty="0">
                <a:latin typeface="Palatino Linotype" pitchFamily="18" charset="0"/>
              </a:rPr>
              <a:t>Непредвидиво или идиосинкразијско </a:t>
            </a:r>
            <a:r>
              <a:rPr lang="x-none" sz="2400" dirty="0">
                <a:latin typeface="Palatino Linotype" pitchFamily="18" charset="0"/>
              </a:rPr>
              <a:t>оштећење које настаје због идиосинкразијских хепатотоксина</a:t>
            </a:r>
          </a:p>
          <a:p>
            <a:pPr marL="457200" indent="-457200"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Код предвидивог оштећења налазимо некрозу ћелија јетре, оштећење наступа кратко време након уношења штетног агенса у организам, степен оштећења зависи од количине агенса који је унет у организам. У такве агенсе спадају фосфор, органски растварачи- тетрахлор угљеник, отров гљиве </a:t>
            </a:r>
            <a:r>
              <a:rPr lang="en-US" sz="2400" dirty="0" err="1">
                <a:latin typeface="Palatino Linotype" pitchFamily="18" charset="0"/>
              </a:rPr>
              <a:t>muharafaloidin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x-none" sz="2400" dirty="0">
                <a:latin typeface="Palatino Linotype" pitchFamily="18" charset="0"/>
              </a:rPr>
              <a:t>и лек ацетаминофен.  Већина ових оштећења настаје деловањем метаболита наведених агенаса након </a:t>
            </a:r>
            <a:r>
              <a:rPr lang="en-US" sz="2400" dirty="0">
                <a:latin typeface="Palatino Linotype" pitchFamily="18" charset="0"/>
              </a:rPr>
              <a:t>I </a:t>
            </a:r>
            <a:r>
              <a:rPr lang="x-none" sz="2400" dirty="0">
                <a:latin typeface="Palatino Linotype" pitchFamily="18" charset="0"/>
              </a:rPr>
              <a:t>фазе </a:t>
            </a:r>
            <a:r>
              <a:rPr lang="x-none" sz="2400" dirty="0" err="1">
                <a:latin typeface="Palatino Linotype" pitchFamily="18" charset="0"/>
              </a:rPr>
              <a:t>биотрансформације</a:t>
            </a:r>
            <a:r>
              <a:rPr lang="x-none" sz="2400" dirty="0">
                <a:latin typeface="Palatino Linotype" pitchFamily="18" charset="0"/>
              </a:rPr>
              <a:t>.</a:t>
            </a:r>
            <a:r>
              <a:rPr lang="en-US" sz="2400" dirty="0">
                <a:latin typeface="Palatino Linotype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9985413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x-none" sz="3600" b="1" dirty="0">
                <a:latin typeface="Palatino Linotype" pitchFamily="18" charset="0"/>
              </a:rPr>
              <a:t>Патогенеза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Реактивни метаболити су електрофилни радикали, слободни радикали и реактивни кисеоник. Реактивни метаболити се ковалентним везама вежу за молекуле  протеина, липида, нуклеинских киселина и доводе до поремећаја њихове функције. Такве ћелијске промене доводе до оштећења због инактивације  кључних  ензима , или формирањем комплекса протеин-лек који може да  доведе до имунолошки посредованог оштећења јетре</a:t>
            </a:r>
          </a:p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Ковалентна веза је најважнији механизам оштећења</a:t>
            </a:r>
          </a:p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Глутатион као главни интраћелијски антиоксиданс, који штити ћелију од токсичног утицаја ковалентног везивања, важан је у коњугацији </a:t>
            </a:r>
            <a:r>
              <a:rPr lang="x-none" sz="2400" dirty="0" err="1">
                <a:latin typeface="Palatino Linotype" pitchFamily="18" charset="0"/>
              </a:rPr>
              <a:t>метаболита</a:t>
            </a:r>
            <a:r>
              <a:rPr lang="x-none" sz="2400" dirty="0">
                <a:latin typeface="Palatino Linotype" pitchFamily="18" charset="0"/>
              </a:rPr>
              <a:t> </a:t>
            </a:r>
            <a:r>
              <a:rPr lang="x-none" sz="2400" dirty="0" err="1">
                <a:latin typeface="Palatino Linotype" pitchFamily="18" charset="0"/>
              </a:rPr>
              <a:t>ацетаминофена</a:t>
            </a:r>
            <a:endParaRPr lang="x-none" sz="2400" dirty="0">
              <a:latin typeface="Palatino Linotype" pitchFamily="18" charset="0"/>
            </a:endParaRPr>
          </a:p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Деплеција глутатиона због тога може потенцирати или повећати оштећење јетре</a:t>
            </a: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86437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Патогенеза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Непредвидива оштећења јетре лековима настају код малог броја изложених особа, па се сматра да се ради о </a:t>
            </a:r>
            <a:r>
              <a:rPr lang="x-none" sz="2400" dirty="0" err="1">
                <a:latin typeface="Palatino Linotype" pitchFamily="18" charset="0"/>
              </a:rPr>
              <a:t>идиосинкразијској</a:t>
            </a:r>
            <a:r>
              <a:rPr lang="x-none" sz="2400" dirty="0">
                <a:latin typeface="Palatino Linotype" pitchFamily="18" charset="0"/>
              </a:rPr>
              <a:t> реакцији, због склоности тих особа да покрену хиперсензитивну  имунолошку реакцију на лек.</a:t>
            </a:r>
          </a:p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Хиперсензитивна реакција се јавља након једне до пет недеља од узимања лека, и јавља се након поновног узимања лека</a:t>
            </a:r>
          </a:p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Хиперсензитивна реакција је праћена повишеном телесном температуром, еозинофилијом, лимфоцитозом и  запаљенском реакцијом јетре</a:t>
            </a:r>
          </a:p>
          <a:p>
            <a:pPr>
              <a:lnSpc>
                <a:spcPct val="160000"/>
              </a:lnSpc>
            </a:pPr>
            <a:r>
              <a:rPr lang="x-none" sz="2400" dirty="0">
                <a:latin typeface="Palatino Linotype" pitchFamily="18" charset="0"/>
              </a:rPr>
              <a:t>Лекови који индукују имунолошки одговор</a:t>
            </a:r>
            <a:r>
              <a:rPr lang="en-US" sz="2400" dirty="0">
                <a:latin typeface="Palatino Linotype" pitchFamily="18" charset="0"/>
              </a:rPr>
              <a:t>(</a:t>
            </a:r>
            <a:r>
              <a:rPr lang="x-none" sz="2400" dirty="0">
                <a:latin typeface="Palatino Linotype" pitchFamily="18" charset="0"/>
              </a:rPr>
              <a:t>диклофен, сулфонамиди</a:t>
            </a:r>
            <a:r>
              <a:rPr lang="en-US" sz="2400" dirty="0">
                <a:latin typeface="Palatino Linotype" pitchFamily="18" charset="0"/>
              </a:rPr>
              <a:t>)</a:t>
            </a:r>
            <a:r>
              <a:rPr lang="x-none" sz="2400" dirty="0">
                <a:latin typeface="Palatino Linotype" pitchFamily="18" charset="0"/>
              </a:rPr>
              <a:t> стварају хаптен коњугате који изазивају хуморални и</a:t>
            </a:r>
            <a:r>
              <a:rPr lang="en-US" sz="2400" dirty="0">
                <a:latin typeface="Palatino Linotype" pitchFamily="18" charset="0"/>
              </a:rPr>
              <a:t>/</a:t>
            </a:r>
            <a:r>
              <a:rPr lang="x-none" sz="2400" dirty="0">
                <a:latin typeface="Palatino Linotype" pitchFamily="18" charset="0"/>
              </a:rPr>
              <a:t>или ћелијски одговор усмерен против јетре.</a:t>
            </a: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53510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Морфолошке промене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2000" dirty="0">
                <a:latin typeface="Palatino Linotype" pitchFamily="18" charset="0"/>
              </a:rPr>
              <a:t>Масна јетра</a:t>
            </a:r>
          </a:p>
          <a:p>
            <a:pPr>
              <a:lnSpc>
                <a:spcPct val="150000"/>
              </a:lnSpc>
            </a:pPr>
            <a:r>
              <a:rPr lang="x-none" sz="2000" dirty="0">
                <a:latin typeface="Palatino Linotype" pitchFamily="18" charset="0"/>
              </a:rPr>
              <a:t>Интрахепатична холестаза</a:t>
            </a:r>
          </a:p>
          <a:p>
            <a:pPr>
              <a:lnSpc>
                <a:spcPct val="150000"/>
              </a:lnSpc>
            </a:pPr>
            <a:r>
              <a:rPr lang="x-none" sz="2000" dirty="0">
                <a:latin typeface="Palatino Linotype" pitchFamily="18" charset="0"/>
              </a:rPr>
              <a:t>Некроза хепатоцита</a:t>
            </a:r>
          </a:p>
          <a:p>
            <a:pPr>
              <a:lnSpc>
                <a:spcPct val="150000"/>
              </a:lnSpc>
              <a:buNone/>
            </a:pPr>
            <a:r>
              <a:rPr lang="x-none" sz="2000" dirty="0">
                <a:latin typeface="Palatino Linotype" pitchFamily="18" charset="0"/>
              </a:rPr>
              <a:t>       </a:t>
            </a:r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26412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Зоналне хепатоцелуларне некрозе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Обично долази до конфлуирајуће центролобуларне некрозе, јер у подручју око централних вена постоји већа активност ензима који разграђују лекове</a:t>
            </a:r>
          </a:p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Као пример наводе се </a:t>
            </a:r>
            <a:r>
              <a:rPr lang="x-none" sz="2400" b="1" dirty="0">
                <a:latin typeface="Palatino Linotype" pitchFamily="18" charset="0"/>
              </a:rPr>
              <a:t>парацетамол, тетрациклини,</a:t>
            </a:r>
            <a:r>
              <a:rPr lang="x-none" sz="2400" dirty="0">
                <a:latin typeface="Palatino Linotype" pitchFamily="18" charset="0"/>
              </a:rPr>
              <a:t> халотан, отров гљиве мухаре.</a:t>
            </a:r>
          </a:p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Масивну некрозу узрокује прекомерна доза халотана, ацетаминофена, метилдопе, </a:t>
            </a:r>
            <a:r>
              <a:rPr lang="x-none" sz="2400" dirty="0" err="1">
                <a:latin typeface="Palatino Linotype" pitchFamily="18" charset="0"/>
              </a:rPr>
              <a:t>изонијазида</a:t>
            </a: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853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04800"/>
            <a:ext cx="8839200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3. </a:t>
            </a:r>
            <a:r>
              <a:rPr lang="x-none" sz="1600" b="1" dirty="0">
                <a:latin typeface="Palatino Linotype" pitchFamily="18" charset="0"/>
              </a:rPr>
              <a:t>Поремећај прихватања </a:t>
            </a:r>
            <a:r>
              <a:rPr lang="x-none" sz="1600" b="1" dirty="0" err="1">
                <a:latin typeface="Palatino Linotype" pitchFamily="18" charset="0"/>
              </a:rPr>
              <a:t>билирубина</a:t>
            </a: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 err="1">
                <a:latin typeface="Palatino Linotype" pitchFamily="18" charset="0"/>
              </a:rPr>
              <a:t>Билирубин</a:t>
            </a:r>
            <a:r>
              <a:rPr lang="x-none" sz="1600" dirty="0">
                <a:latin typeface="Palatino Linotype" pitchFamily="18" charset="0"/>
              </a:rPr>
              <a:t> пролази кроз мембрану </a:t>
            </a:r>
            <a:r>
              <a:rPr lang="x-none" sz="1600" dirty="0" err="1">
                <a:latin typeface="Palatino Linotype" pitchFamily="18" charset="0"/>
              </a:rPr>
              <a:t>хепатоцита</a:t>
            </a:r>
            <a:r>
              <a:rPr lang="x-none" sz="1600" dirty="0">
                <a:latin typeface="Palatino Linotype" pitchFamily="18" charset="0"/>
              </a:rPr>
              <a:t>, повратна дифузија је минимална услед присуства у </a:t>
            </a:r>
            <a:r>
              <a:rPr lang="x-none" sz="1600" dirty="0" err="1">
                <a:latin typeface="Palatino Linotype" pitchFamily="18" charset="0"/>
              </a:rPr>
              <a:t>цитоплазми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хепатоцита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везујућег</a:t>
            </a:r>
            <a:r>
              <a:rPr lang="x-none" sz="1600" dirty="0">
                <a:latin typeface="Palatino Linotype" pitchFamily="18" charset="0"/>
              </a:rPr>
              <a:t> протеина (</a:t>
            </a:r>
            <a:r>
              <a:rPr lang="x-none" sz="1600" dirty="0" err="1">
                <a:latin typeface="Palatino Linotype" pitchFamily="18" charset="0"/>
              </a:rPr>
              <a:t>лигандин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Повишена фракција: </a:t>
            </a:r>
            <a:r>
              <a:rPr lang="x-none" sz="1600" dirty="0" err="1">
                <a:latin typeface="Palatino Linotype" pitchFamily="18" charset="0"/>
              </a:rPr>
              <a:t>инидиректна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Узроци: </a:t>
            </a:r>
            <a:r>
              <a:rPr lang="x-none" sz="1600" dirty="0" err="1">
                <a:latin typeface="Palatino Linotype" pitchFamily="18" charset="0"/>
              </a:rPr>
              <a:t>компетиција</a:t>
            </a:r>
            <a:r>
              <a:rPr lang="x-none" sz="1600" dirty="0">
                <a:latin typeface="Palatino Linotype" pitchFamily="18" charset="0"/>
              </a:rPr>
              <a:t> лекова и </a:t>
            </a:r>
            <a:r>
              <a:rPr lang="x-none" sz="1600" dirty="0" err="1">
                <a:latin typeface="Palatino Linotype" pitchFamily="18" charset="0"/>
              </a:rPr>
              <a:t>дијагнстичких</a:t>
            </a:r>
            <a:r>
              <a:rPr lang="x-none" sz="1600" dirty="0">
                <a:latin typeface="Palatino Linotype" pitchFamily="18" charset="0"/>
              </a:rPr>
              <a:t> агенаса са </a:t>
            </a:r>
            <a:r>
              <a:rPr lang="x-none" sz="1600" dirty="0" err="1">
                <a:latin typeface="Palatino Linotype" pitchFamily="18" charset="0"/>
              </a:rPr>
              <a:t>билирубином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600" b="1" u="sng" dirty="0">
                <a:latin typeface="Palatino Linotype" pitchFamily="18" charset="0"/>
              </a:rPr>
              <a:t>Gilbert-ов синдром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dirty="0" err="1">
                <a:latin typeface="Palatino Linotype" pitchFamily="18" charset="0"/>
              </a:rPr>
              <a:t>хипербилирубименија</a:t>
            </a:r>
            <a:r>
              <a:rPr lang="x-none" sz="1600" dirty="0">
                <a:latin typeface="Palatino Linotype" pitchFamily="18" charset="0"/>
              </a:rPr>
              <a:t> због поремећаја у прихватању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dirty="0" err="1">
                <a:latin typeface="Palatino Linotype" pitchFamily="18" charset="0"/>
              </a:rPr>
              <a:t>асипмтоматска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некоњугована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хипербилирубинемија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dirty="0">
                <a:latin typeface="Palatino Linotype" pitchFamily="18" charset="0"/>
              </a:rPr>
              <a:t>чешћа код мушкараца, касна </a:t>
            </a:r>
            <a:r>
              <a:rPr lang="x-none" sz="1600" dirty="0" err="1">
                <a:latin typeface="Palatino Linotype" pitchFamily="18" charset="0"/>
              </a:rPr>
              <a:t>адолесценција</a:t>
            </a:r>
            <a:r>
              <a:rPr lang="x-none" sz="1600" dirty="0">
                <a:latin typeface="Palatino Linotype" pitchFamily="18" charset="0"/>
              </a:rPr>
              <a:t>/рана младост, код више чланова исте породице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dirty="0">
                <a:latin typeface="Palatino Linotype" pitchFamily="18" charset="0"/>
              </a:rPr>
              <a:t>блага, хронично </a:t>
            </a:r>
            <a:r>
              <a:rPr lang="x-none" sz="1600" dirty="0" err="1">
                <a:latin typeface="Palatino Linotype" pitchFamily="18" charset="0"/>
              </a:rPr>
              <a:t>флуктуирајућа</a:t>
            </a:r>
            <a:r>
              <a:rPr lang="x-none" sz="1600" dirty="0">
                <a:latin typeface="Palatino Linotype" pitchFamily="18" charset="0"/>
              </a:rPr>
              <a:t>, </a:t>
            </a:r>
            <a:r>
              <a:rPr lang="x-none" sz="1600" dirty="0" err="1">
                <a:latin typeface="Palatino Linotype" pitchFamily="18" charset="0"/>
              </a:rPr>
              <a:t>некоњугована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хипербилирубинемија</a:t>
            </a:r>
            <a:r>
              <a:rPr lang="x-none" sz="1600" dirty="0">
                <a:latin typeface="Palatino Linotype" pitchFamily="18" charset="0"/>
              </a:rPr>
              <a:t>, уз одсуство других знакова и </a:t>
            </a:r>
            <a:r>
              <a:rPr lang="x-none" sz="1600" dirty="0" err="1">
                <a:latin typeface="Palatino Linotype" pitchFamily="18" charset="0"/>
              </a:rPr>
              <a:t>симтома</a:t>
            </a:r>
            <a:r>
              <a:rPr lang="x-none" sz="1600" dirty="0">
                <a:latin typeface="Palatino Linotype" pitchFamily="18" charset="0"/>
              </a:rPr>
              <a:t> обољења јетре, жутица се манифестује као </a:t>
            </a:r>
            <a:r>
              <a:rPr lang="x-none" sz="1600" dirty="0" err="1">
                <a:latin typeface="Palatino Linotype" pitchFamily="18" charset="0"/>
              </a:rPr>
              <a:t>иктерус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склера</a:t>
            </a:r>
            <a:r>
              <a:rPr lang="x-none" sz="1600" dirty="0">
                <a:latin typeface="Palatino Linotype" pitchFamily="18" charset="0"/>
              </a:rPr>
              <a:t>, интензивнија под стресом и током гладовања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dirty="0" err="1">
                <a:latin typeface="Palatino Linotype" pitchFamily="18" charset="0"/>
              </a:rPr>
              <a:t>бенигног</a:t>
            </a:r>
            <a:r>
              <a:rPr lang="x-none" sz="1600" dirty="0">
                <a:latin typeface="Palatino Linotype" pitchFamily="18" charset="0"/>
              </a:rPr>
              <a:t> тока, не захтева терапију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dirty="0">
                <a:latin typeface="Palatino Linotype" pitchFamily="18" charset="0"/>
              </a:rPr>
              <a:t>дијагноза: </a:t>
            </a:r>
            <a:r>
              <a:rPr lang="x-none" sz="1600" dirty="0" err="1">
                <a:latin typeface="Palatino Linotype" pitchFamily="18" charset="0"/>
              </a:rPr>
              <a:t>редукциона</a:t>
            </a:r>
            <a:r>
              <a:rPr lang="x-none" sz="1600" dirty="0">
                <a:latin typeface="Palatino Linotype" pitchFamily="18" charset="0"/>
              </a:rPr>
              <a:t> дијета (400 калорија), не више од 1/3 калорија у облику масти, током 24-48 часа (двоструко или троструко повећање </a:t>
            </a:r>
            <a:r>
              <a:rPr lang="x-none" sz="1600" dirty="0" err="1">
                <a:latin typeface="Palatino Linotype" pitchFamily="18" charset="0"/>
              </a:rPr>
              <a:t>билирубина</a:t>
            </a:r>
            <a:r>
              <a:rPr lang="x-none" sz="1600" dirty="0">
                <a:latin typeface="Palatino Linotype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146570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x-none" sz="3600" b="1" dirty="0">
                <a:latin typeface="Palatino Linotype" pitchFamily="18" charset="0"/>
              </a:rPr>
              <a:t>Промене које личе на вирусни хепатитис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Клиничка слика је слична акутном вирусном хепатитису</a:t>
            </a:r>
          </a:p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Латентни период након узимања лека је од неколико дана до неколико месеци</a:t>
            </a:r>
          </a:p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Хистолошке промене варирају од благог хепатитиса с разбацаним фокалним некрозама, и благим локалним запаљењем, све до фулминантне слике с масивном </a:t>
            </a:r>
            <a:r>
              <a:rPr lang="x-none" sz="2400" dirty="0" err="1">
                <a:latin typeface="Palatino Linotype" pitchFamily="18" charset="0"/>
              </a:rPr>
              <a:t>некрозом</a:t>
            </a:r>
            <a:endParaRPr lang="x-none" sz="2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Након престанка узимања лека промене и симптоми се повлаче</a:t>
            </a: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27183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Хронични јатрогени хепатитис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Јавља се веома ретко, након дуготрајног узимања или понављаног узимања метилдопе, изонијазида, </a:t>
            </a:r>
            <a:r>
              <a:rPr lang="x-none" sz="2400" dirty="0" err="1">
                <a:latin typeface="Palatino Linotype" pitchFamily="18" charset="0"/>
              </a:rPr>
              <a:t>фурантиона</a:t>
            </a:r>
            <a:r>
              <a:rPr lang="x-none" sz="2400" dirty="0">
                <a:latin typeface="Palatino Linotype" pitchFamily="18" charset="0"/>
              </a:rPr>
              <a:t>,</a:t>
            </a:r>
            <a:r>
              <a:rPr lang="x-none" sz="2400" dirty="0" err="1">
                <a:latin typeface="Palatino Linotype" pitchFamily="18" charset="0"/>
              </a:rPr>
              <a:t>метотрексата</a:t>
            </a:r>
            <a:endParaRPr lang="x-none" sz="24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2400" dirty="0">
                <a:latin typeface="Palatino Linotype" pitchFamily="18" charset="0"/>
              </a:rPr>
              <a:t>Након престанка узимања лека промене могу потпуно да се повуку</a:t>
            </a: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81974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x-none" sz="3600" b="1" dirty="0">
                <a:latin typeface="Palatino Linotype" pitchFamily="18" charset="0"/>
              </a:rPr>
              <a:t>Масна јетра - стеатоза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9800"/>
            <a:ext cx="8229600" cy="59436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Разликују се две морфолошке слике накупљања триглицерида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800" dirty="0">
                <a:latin typeface="Palatino Linotype" pitchFamily="18" charset="0"/>
              </a:rPr>
              <a:t>Макровезикуларна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800" dirty="0">
                <a:latin typeface="Palatino Linotype" pitchFamily="18" charset="0"/>
              </a:rPr>
              <a:t>Микровезикуларна</a:t>
            </a:r>
          </a:p>
          <a:p>
            <a:pPr marL="457200" indent="-457200">
              <a:lnSpc>
                <a:spcPct val="150000"/>
              </a:lnSpc>
            </a:pPr>
            <a:r>
              <a:rPr lang="x-none" sz="1800" b="1" dirty="0">
                <a:latin typeface="Palatino Linotype" pitchFamily="18" charset="0"/>
              </a:rPr>
              <a:t>Макровезикуларна стеатоза </a:t>
            </a:r>
            <a:r>
              <a:rPr lang="x-none" sz="1800" dirty="0">
                <a:latin typeface="Palatino Linotype" pitchFamily="18" charset="0"/>
              </a:rPr>
              <a:t>карактерише се накупљањем триглицерида у облику велике светле </a:t>
            </a:r>
            <a:r>
              <a:rPr lang="x-none" sz="1800" dirty="0" err="1">
                <a:latin typeface="Palatino Linotype" pitchFamily="18" charset="0"/>
              </a:rPr>
              <a:t>вакуоле</a:t>
            </a:r>
            <a:r>
              <a:rPr lang="x-none" sz="1800" dirty="0">
                <a:latin typeface="Palatino Linotype" pitchFamily="18" charset="0"/>
              </a:rPr>
              <a:t> која испуњава и проширује читаву </a:t>
            </a:r>
            <a:r>
              <a:rPr lang="x-none" sz="1800" dirty="0" err="1">
                <a:latin typeface="Palatino Linotype" pitchFamily="18" charset="0"/>
              </a:rPr>
              <a:t>цитоплазму</a:t>
            </a:r>
            <a:r>
              <a:rPr lang="x-none" sz="1800" dirty="0">
                <a:latin typeface="Palatino Linotype" pitchFamily="18" charset="0"/>
              </a:rPr>
              <a:t> </a:t>
            </a:r>
          </a:p>
          <a:p>
            <a:pPr marL="457200" indent="-457200"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Овај тип стеатозе узрокује етанол, тровање тетрахлор угљеником, отровне гљиве, кортикостероиди и </a:t>
            </a:r>
            <a:r>
              <a:rPr lang="x-none" sz="1800" dirty="0" err="1">
                <a:latin typeface="Palatino Linotype" pitchFamily="18" charset="0"/>
              </a:rPr>
              <a:t>метотрексат</a:t>
            </a:r>
            <a:endParaRPr lang="x-none" sz="1800" dirty="0">
              <a:latin typeface="Palatino Linotype" pitchFamily="18" charset="0"/>
            </a:endParaRPr>
          </a:p>
          <a:p>
            <a:pPr marL="457200" indent="-457200"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Употреба </a:t>
            </a:r>
            <a:r>
              <a:rPr lang="x-none" sz="1800" dirty="0" err="1">
                <a:latin typeface="Palatino Linotype" pitchFamily="18" charset="0"/>
              </a:rPr>
              <a:t>Амиодарона</a:t>
            </a:r>
            <a:r>
              <a:rPr lang="x-none" sz="1800" dirty="0">
                <a:latin typeface="Palatino Linotype" pitchFamily="18" charset="0"/>
              </a:rPr>
              <a:t> може довести до промена које личе на алкохолни хепатитис  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  </a:t>
            </a:r>
            <a:r>
              <a:rPr lang="x-none" sz="1800" b="1" dirty="0">
                <a:latin typeface="Palatino Linotype" pitchFamily="18" charset="0"/>
              </a:rPr>
              <a:t>Код </a:t>
            </a:r>
            <a:r>
              <a:rPr lang="x-none" sz="1800" b="1" dirty="0" err="1">
                <a:latin typeface="Palatino Linotype" pitchFamily="18" charset="0"/>
              </a:rPr>
              <a:t>микровезикуларне</a:t>
            </a:r>
            <a:r>
              <a:rPr lang="x-none" sz="1800" b="1" dirty="0">
                <a:latin typeface="Palatino Linotype" pitchFamily="18" charset="0"/>
              </a:rPr>
              <a:t> </a:t>
            </a:r>
            <a:r>
              <a:rPr lang="x-none" sz="1800" b="1" dirty="0" err="1">
                <a:latin typeface="Palatino Linotype" pitchFamily="18" charset="0"/>
              </a:rPr>
              <a:t>стеатозе</a:t>
            </a:r>
            <a:r>
              <a:rPr lang="x-none" sz="1800" b="1" dirty="0">
                <a:latin typeface="Palatino Linotype" pitchFamily="18" charset="0"/>
              </a:rPr>
              <a:t> </a:t>
            </a:r>
            <a:r>
              <a:rPr lang="x-none" sz="1800" dirty="0">
                <a:latin typeface="Palatino Linotype" pitchFamily="18" charset="0"/>
              </a:rPr>
              <a:t>ситне капљице масти распршене су по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     читавој </a:t>
            </a:r>
            <a:r>
              <a:rPr lang="x-none" sz="1800" dirty="0" err="1">
                <a:latin typeface="Palatino Linotype" pitchFamily="18" charset="0"/>
              </a:rPr>
              <a:t>цитоплазми</a:t>
            </a:r>
            <a:r>
              <a:rPr lang="x-none" sz="1800" dirty="0">
                <a:latin typeface="Palatino Linotype" pitchFamily="18" charset="0"/>
              </a:rPr>
              <a:t>. Овакве промене налазимо код употребе </a:t>
            </a:r>
            <a:r>
              <a:rPr lang="x-none" sz="1800" dirty="0" err="1">
                <a:latin typeface="Palatino Linotype" pitchFamily="18" charset="0"/>
              </a:rPr>
              <a:t>антиепилептика</a:t>
            </a:r>
            <a:r>
              <a:rPr lang="x-none" sz="1800" dirty="0">
                <a:latin typeface="Palatino Linotype" pitchFamily="18" charset="0"/>
              </a:rPr>
              <a:t>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     </a:t>
            </a:r>
            <a:r>
              <a:rPr lang="x-none" sz="1800" dirty="0" err="1">
                <a:latin typeface="Palatino Linotype" pitchFamily="18" charset="0"/>
              </a:rPr>
              <a:t>валпроата</a:t>
            </a:r>
            <a:r>
              <a:rPr lang="x-none" sz="1800" dirty="0">
                <a:latin typeface="Palatino Linotype" pitchFamily="18" charset="0"/>
              </a:rPr>
              <a:t>, </a:t>
            </a:r>
            <a:r>
              <a:rPr lang="x-none" sz="1800" dirty="0" err="1">
                <a:latin typeface="Palatino Linotype" pitchFamily="18" charset="0"/>
              </a:rPr>
              <a:t>сулфонамида</a:t>
            </a:r>
            <a:r>
              <a:rPr lang="x-none" sz="1800" dirty="0">
                <a:latin typeface="Palatino Linotype" pitchFamily="18" charset="0"/>
              </a:rPr>
              <a:t> и </a:t>
            </a:r>
            <a:r>
              <a:rPr lang="x-none" sz="1800" dirty="0" err="1">
                <a:latin typeface="Palatino Linotype" pitchFamily="18" charset="0"/>
              </a:rPr>
              <a:t>тетрациклина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  </a:t>
            </a:r>
            <a:r>
              <a:rPr lang="x-none" sz="1800" dirty="0" err="1">
                <a:latin typeface="Palatino Linotype" pitchFamily="18" charset="0"/>
              </a:rPr>
              <a:t>Рејов</a:t>
            </a:r>
            <a:r>
              <a:rPr lang="x-none" sz="1800" dirty="0">
                <a:latin typeface="Palatino Linotype" pitchFamily="18" charset="0"/>
              </a:rPr>
              <a:t> синдром је  описан код деце која су добијала </a:t>
            </a:r>
            <a:r>
              <a:rPr lang="x-none" sz="1800" dirty="0" err="1">
                <a:latin typeface="Palatino Linotype" pitchFamily="18" charset="0"/>
              </a:rPr>
              <a:t>салицилате</a:t>
            </a:r>
            <a:r>
              <a:rPr lang="x-none" sz="1800" dirty="0">
                <a:latin typeface="Palatino Linotype" pitchFamily="18" charset="0"/>
              </a:rPr>
              <a:t>.  Овде налазимо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         типичну </a:t>
            </a:r>
            <a:r>
              <a:rPr lang="x-none" sz="1800" dirty="0" err="1">
                <a:latin typeface="Palatino Linotype" pitchFamily="18" charset="0"/>
              </a:rPr>
              <a:t>микровезикуларну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x-none" sz="1800" dirty="0" err="1">
                <a:latin typeface="Palatino Linotype" pitchFamily="18" charset="0"/>
              </a:rPr>
              <a:t>стеатозу</a:t>
            </a:r>
            <a:endParaRPr lang="en-US" sz="1800" dirty="0">
              <a:latin typeface="Palatino Linotype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x-none" sz="1800" dirty="0">
                <a:latin typeface="Palatino Linotype" pitchFamily="18" charset="0"/>
              </a:rPr>
              <a:t> 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56366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Интрахепатична холестаза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Јавља се код употребе лекова с непредвидивим утицајем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Ту спадају орални контрацептиви, анаболички стероиди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Изазивају центролобуларну холестазу с чепићима згуснуте жучи, без некрозе или запаљења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Фенотиазин и хлорпромазин могу довести до некрозе и запаљења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59435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Грануломи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534400" cy="594360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x-none" sz="1600" dirty="0">
                <a:latin typeface="Palatino Linotype" pitchFamily="18" charset="0"/>
              </a:rPr>
              <a:t>Велики број лекова може довести до стварања гранулома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pPr>
              <a:lnSpc>
                <a:spcPct val="17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-</a:t>
            </a:r>
            <a:r>
              <a:rPr lang="en-US" sz="1600" dirty="0">
                <a:latin typeface="Palatino Linotype" pitchFamily="18" charset="0"/>
              </a:rPr>
              <a:t> NSAIL</a:t>
            </a:r>
          </a:p>
          <a:p>
            <a:pPr>
              <a:lnSpc>
                <a:spcPct val="170000"/>
              </a:lnSpc>
              <a:buNone/>
            </a:pPr>
            <a:r>
              <a:rPr lang="en-US" sz="1600" dirty="0">
                <a:latin typeface="Palatino Linotype" pitchFamily="18" charset="0"/>
              </a:rPr>
              <a:t>  - </a:t>
            </a:r>
            <a:r>
              <a:rPr lang="x-none" sz="1600" dirty="0">
                <a:latin typeface="Palatino Linotype" pitchFamily="18" charset="0"/>
              </a:rPr>
              <a:t>фенилбутазон</a:t>
            </a:r>
          </a:p>
          <a:p>
            <a:pPr>
              <a:lnSpc>
                <a:spcPct val="17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- сулфонамиди</a:t>
            </a:r>
          </a:p>
          <a:p>
            <a:pPr>
              <a:lnSpc>
                <a:spcPct val="17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- кинидин</a:t>
            </a:r>
          </a:p>
          <a:p>
            <a:pPr>
              <a:lnSpc>
                <a:spcPct val="17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- карбамазепин</a:t>
            </a:r>
          </a:p>
          <a:p>
            <a:pPr>
              <a:lnSpc>
                <a:spcPct val="170000"/>
              </a:lnSpc>
              <a:buNone/>
            </a:pPr>
            <a:r>
              <a:rPr lang="x-none" sz="1600" dirty="0">
                <a:latin typeface="Palatino Linotype" pitchFamily="18" charset="0"/>
              </a:rPr>
              <a:t>  - алопуринол  </a:t>
            </a:r>
          </a:p>
          <a:p>
            <a:pPr>
              <a:lnSpc>
                <a:spcPct val="170000"/>
              </a:lnSpc>
            </a:pPr>
            <a:r>
              <a:rPr lang="x-none" sz="1600" dirty="0">
                <a:latin typeface="Palatino Linotype" pitchFamily="18" charset="0"/>
              </a:rPr>
              <a:t>Јатрогени грануломии су углавном смештени у порталним просторима</a:t>
            </a:r>
          </a:p>
          <a:p>
            <a:pPr>
              <a:lnSpc>
                <a:spcPct val="170000"/>
              </a:lnSpc>
            </a:pPr>
            <a:r>
              <a:rPr lang="x-none" sz="1600" dirty="0">
                <a:latin typeface="Palatino Linotype" pitchFamily="18" charset="0"/>
              </a:rPr>
              <a:t>Грађени су од епителних ћелија, еозинофила и лимфоцита. У центру нема </a:t>
            </a:r>
            <a:r>
              <a:rPr lang="x-none" sz="1600" dirty="0" err="1">
                <a:latin typeface="Palatino Linotype" pitchFamily="18" charset="0"/>
              </a:rPr>
              <a:t>некрозе</a:t>
            </a:r>
            <a:endParaRPr lang="x-none" sz="1600" dirty="0">
              <a:latin typeface="Palatino Linotype" pitchFamily="18" charset="0"/>
            </a:endParaRPr>
          </a:p>
          <a:p>
            <a:pPr>
              <a:lnSpc>
                <a:spcPct val="170000"/>
              </a:lnSpc>
            </a:pPr>
            <a:r>
              <a:rPr lang="x-none" sz="1600" dirty="0">
                <a:latin typeface="Palatino Linotype" pitchFamily="18" charset="0"/>
              </a:rPr>
              <a:t>Никада не долази до фиброзирања гранулома</a:t>
            </a:r>
          </a:p>
          <a:p>
            <a:pPr>
              <a:lnSpc>
                <a:spcPct val="170000"/>
              </a:lnSpc>
            </a:pPr>
            <a:r>
              <a:rPr lang="x-none" sz="1600" dirty="0">
                <a:latin typeface="Palatino Linotype" pitchFamily="18" charset="0"/>
              </a:rPr>
              <a:t>Ако су грануломи праћени некрозом хепатоцита говоримо о </a:t>
            </a:r>
            <a:r>
              <a:rPr lang="x-none" sz="1600" b="1" dirty="0" err="1">
                <a:latin typeface="Palatino Linotype" pitchFamily="18" charset="0"/>
              </a:rPr>
              <a:t>грануломатозном</a:t>
            </a:r>
            <a:r>
              <a:rPr lang="x-none" sz="1600" b="1" dirty="0">
                <a:latin typeface="Palatino Linotype" pitchFamily="18" charset="0"/>
              </a:rPr>
              <a:t> хепатитису</a:t>
            </a:r>
            <a:endParaRPr lang="x-none" sz="1600" dirty="0">
              <a:latin typeface="Palatino Linotype" pitchFamily="18" charset="0"/>
            </a:endParaRP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6648876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889844"/>
            <a:ext cx="8763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Васкуларне </a:t>
            </a:r>
            <a:r>
              <a:rPr lang="x-none" b="1" dirty="0" err="1">
                <a:latin typeface="Palatino Linotype" pitchFamily="18" charset="0"/>
              </a:rPr>
              <a:t>лезије</a:t>
            </a:r>
            <a:endParaRPr lang="x-none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Орални </a:t>
            </a:r>
            <a:r>
              <a:rPr lang="x-none" dirty="0" err="1">
                <a:latin typeface="Palatino Linotype" pitchFamily="18" charset="0"/>
              </a:rPr>
              <a:t>контрацептиви</a:t>
            </a:r>
            <a:r>
              <a:rPr lang="x-none" dirty="0">
                <a:latin typeface="Palatino Linotype" pitchFamily="18" charset="0"/>
              </a:rPr>
              <a:t> могу довести до тромбозе </a:t>
            </a:r>
            <a:r>
              <a:rPr lang="x-none" dirty="0" err="1">
                <a:latin typeface="Palatino Linotype" pitchFamily="18" charset="0"/>
              </a:rPr>
              <a:t>хепатичних</a:t>
            </a:r>
            <a:r>
              <a:rPr lang="x-none" dirty="0">
                <a:latin typeface="Palatino Linotype" pitchFamily="18" charset="0"/>
              </a:rPr>
              <a:t> вена и </a:t>
            </a:r>
            <a:r>
              <a:rPr lang="en-US" dirty="0">
                <a:latin typeface="Palatino Linotype" pitchFamily="18" charset="0"/>
              </a:rPr>
              <a:t>Budd-</a:t>
            </a:r>
            <a:r>
              <a:rPr lang="en-US" dirty="0" err="1">
                <a:latin typeface="Palatino Linotype" pitchFamily="18" charset="0"/>
              </a:rPr>
              <a:t>Kijarijevog</a:t>
            </a:r>
            <a:r>
              <a:rPr lang="x-none" dirty="0">
                <a:latin typeface="Palatino Linotype" pitchFamily="18" charset="0"/>
              </a:rPr>
              <a:t> синдрома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 err="1">
                <a:latin typeface="Palatino Linotype" pitchFamily="18" charset="0"/>
              </a:rPr>
              <a:t>Хиперпластичне</a:t>
            </a:r>
            <a:r>
              <a:rPr lang="x-none" b="1" dirty="0">
                <a:latin typeface="Palatino Linotype" pitchFamily="18" charset="0"/>
              </a:rPr>
              <a:t> и </a:t>
            </a:r>
            <a:r>
              <a:rPr lang="x-none" b="1" dirty="0" err="1">
                <a:latin typeface="Palatino Linotype" pitchFamily="18" charset="0"/>
              </a:rPr>
              <a:t>неопластичне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лезије</a:t>
            </a:r>
            <a:endParaRPr lang="x-none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Дифузна </a:t>
            </a:r>
            <a:r>
              <a:rPr lang="x-none" dirty="0" err="1">
                <a:latin typeface="Palatino Linotype" pitchFamily="18" charset="0"/>
              </a:rPr>
              <a:t>регенерациона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хиперплазија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dirty="0" err="1">
                <a:latin typeface="Palatino Linotype" pitchFamily="18" charset="0"/>
              </a:rPr>
              <a:t>Фокалне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нодуларне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хиперплазије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dirty="0" err="1">
                <a:latin typeface="Palatino Linotype" pitchFamily="18" charset="0"/>
              </a:rPr>
              <a:t>Јатрогени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аденом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Примарни </a:t>
            </a:r>
            <a:r>
              <a:rPr lang="x-none" dirty="0" err="1">
                <a:latin typeface="Palatino Linotype" pitchFamily="18" charset="0"/>
              </a:rPr>
              <a:t>хепатоцелуларни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карцином</a:t>
            </a: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dirty="0" err="1">
                <a:latin typeface="Palatino Linotype" pitchFamily="18" charset="0"/>
              </a:rPr>
              <a:t>Ангиосарком</a:t>
            </a:r>
            <a:r>
              <a:rPr lang="x-none" dirty="0">
                <a:latin typeface="Palatino Linotype" pitchFamily="18" charset="0"/>
              </a:rPr>
              <a:t> јетре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09131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Palatino Linotype" pitchFamily="18" charset="0"/>
              </a:rPr>
              <a:t>Клиничка слика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Јавља се слика вирусног хепатитиса праћена мучнином, повраћањем, абдоминална колика, </a:t>
            </a:r>
            <a:r>
              <a:rPr lang="x-none" sz="1800" dirty="0" err="1">
                <a:latin typeface="Palatino Linotype" pitchFamily="18" charset="0"/>
              </a:rPr>
              <a:t>иктерус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Због хиперсензитивне реакције јављају се артралгије, осип и повишена телесна температура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Клиничка слика пролази кроз три фазе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800" dirty="0">
                <a:latin typeface="Palatino Linotype" pitchFamily="18" charset="0"/>
              </a:rPr>
              <a:t>Тешки гастроинтестинални и неуролошки симптоми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800" dirty="0">
                <a:latin typeface="Palatino Linotype" pitchFamily="18" charset="0"/>
              </a:rPr>
              <a:t>Период побољшања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x-none" sz="1800" dirty="0">
                <a:latin typeface="Palatino Linotype" pitchFamily="18" charset="0"/>
              </a:rPr>
              <a:t>Клинички јасно оштећење јетре с мултиорганским попуштањем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68014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x-none" sz="2800" b="1" dirty="0">
                <a:latin typeface="Palatino Linotype" pitchFamily="18" charset="0"/>
              </a:rPr>
              <a:t>Дијагноза и терапија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x-none" sz="1800" b="1" dirty="0">
                <a:latin typeface="Palatino Linotype" pitchFamily="18" charset="0"/>
              </a:rPr>
              <a:t>Дијагноза: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Повећане вредности АСТ и АЛТ, најмање 2 пута, 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Холестаза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Продужено протромбинско време код тешког оштећења јетре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Повећање </a:t>
            </a:r>
            <a:r>
              <a:rPr lang="en-US" sz="1800" dirty="0" err="1">
                <a:latin typeface="Palatino Linotype" pitchFamily="18" charset="0"/>
              </a:rPr>
              <a:t>IgG</a:t>
            </a:r>
            <a:r>
              <a:rPr lang="en-US" sz="1800" dirty="0">
                <a:latin typeface="Palatino Linotype" pitchFamily="18" charset="0"/>
              </a:rPr>
              <a:t>  </a:t>
            </a:r>
            <a:r>
              <a:rPr lang="x-none" sz="1800" dirty="0">
                <a:latin typeface="Palatino Linotype" pitchFamily="18" charset="0"/>
              </a:rPr>
              <a:t>и  </a:t>
            </a:r>
            <a:r>
              <a:rPr lang="en-US" sz="1800" dirty="0" err="1">
                <a:latin typeface="Palatino Linotype" pitchFamily="18" charset="0"/>
              </a:rPr>
              <a:t>IgE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Ултразвучни преглед 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CT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x-none" sz="1800" b="1" dirty="0">
                <a:latin typeface="Palatino Linotype" pitchFamily="18" charset="0"/>
              </a:rPr>
              <a:t>Терапија:</a:t>
            </a:r>
          </a:p>
          <a:p>
            <a:pPr>
              <a:lnSpc>
                <a:spcPct val="150000"/>
              </a:lnSpc>
            </a:pPr>
            <a:r>
              <a:rPr lang="x-none" sz="1800" b="1" dirty="0">
                <a:latin typeface="Palatino Linotype" pitchFamily="18" charset="0"/>
              </a:rPr>
              <a:t>Прекид узимања </a:t>
            </a:r>
            <a:r>
              <a:rPr lang="x-none" sz="1800" b="1" dirty="0" err="1">
                <a:latin typeface="Palatino Linotype" pitchFamily="18" charset="0"/>
              </a:rPr>
              <a:t>хепатотоксичног</a:t>
            </a:r>
            <a:r>
              <a:rPr lang="x-none" sz="1800" b="1" dirty="0">
                <a:latin typeface="Palatino Linotype" pitchFamily="18" charset="0"/>
              </a:rPr>
              <a:t> лека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Код </a:t>
            </a:r>
            <a:r>
              <a:rPr lang="x-none" sz="1800" dirty="0" err="1">
                <a:latin typeface="Palatino Linotype" pitchFamily="18" charset="0"/>
              </a:rPr>
              <a:t>пруритуса</a:t>
            </a:r>
            <a:r>
              <a:rPr lang="x-none" sz="1800" dirty="0">
                <a:latin typeface="Palatino Linotype" pitchFamily="18" charset="0"/>
              </a:rPr>
              <a:t> се може дати </a:t>
            </a:r>
            <a:r>
              <a:rPr lang="x-none" sz="1800" dirty="0" err="1">
                <a:latin typeface="Palatino Linotype" pitchFamily="18" charset="0"/>
              </a:rPr>
              <a:t>холестирамин</a:t>
            </a:r>
            <a:r>
              <a:rPr lang="x-none" sz="1800" dirty="0">
                <a:latin typeface="Palatino Linotype" pitchFamily="18" charset="0"/>
              </a:rPr>
              <a:t> и </a:t>
            </a:r>
            <a:r>
              <a:rPr lang="x-none" sz="1800" dirty="0" err="1">
                <a:latin typeface="Palatino Linotype" pitchFamily="18" charset="0"/>
              </a:rPr>
              <a:t>антихистаминици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sz="1800" dirty="0" err="1">
                <a:latin typeface="Palatino Linotype" pitchFamily="18" charset="0"/>
              </a:rPr>
              <a:t>Кортикостероиди</a:t>
            </a:r>
            <a:r>
              <a:rPr lang="x-none" sz="1800" dirty="0">
                <a:latin typeface="Palatino Linotype" pitchFamily="18" charset="0"/>
              </a:rPr>
              <a:t> немају доказану улогу у лечењу токсичног хепатитиса</a:t>
            </a:r>
          </a:p>
          <a:p>
            <a:pPr>
              <a:lnSpc>
                <a:spcPct val="150000"/>
              </a:lnSpc>
            </a:pPr>
            <a:r>
              <a:rPr lang="x-none" sz="1800" dirty="0">
                <a:latin typeface="Palatino Linotype" pitchFamily="18" charset="0"/>
              </a:rPr>
              <a:t>У неким случајевима дају се специфични </a:t>
            </a:r>
            <a:r>
              <a:rPr lang="x-none" sz="1800" dirty="0" err="1">
                <a:latin typeface="Palatino Linotype" pitchFamily="18" charset="0"/>
              </a:rPr>
              <a:t>антидоти</a:t>
            </a:r>
            <a:endParaRPr lang="x-none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800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427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x-none" b="1" dirty="0">
                <a:latin typeface="Palatino Linotype" pitchFamily="18" charset="0"/>
              </a:rPr>
              <a:t>АКУТНА ИНСУФИЦИЈЕНЦИЈА ЈЕТРЕ</a:t>
            </a:r>
            <a:br>
              <a:rPr lang="en-US" b="1" dirty="0">
                <a:latin typeface="Palatino Linotype" pitchFamily="18" charset="0"/>
              </a:rPr>
            </a:br>
            <a:r>
              <a:rPr lang="en-US" b="1" dirty="0" err="1">
                <a:latin typeface="Palatino Linotype" pitchFamily="18" charset="0"/>
              </a:rPr>
              <a:t>Insufitientia</a:t>
            </a:r>
            <a:r>
              <a:rPr lang="en-US" b="1" dirty="0">
                <a:latin typeface="Palatino Linotype" pitchFamily="18" charset="0"/>
              </a:rPr>
              <a:t> </a:t>
            </a:r>
            <a:r>
              <a:rPr lang="en-US" b="1" dirty="0" err="1">
                <a:latin typeface="Palatino Linotype" pitchFamily="18" charset="0"/>
              </a:rPr>
              <a:t>hepatis</a:t>
            </a:r>
            <a:r>
              <a:rPr lang="en-US" b="1" dirty="0">
                <a:latin typeface="Palatino Linotype" pitchFamily="18" charset="0"/>
              </a:rPr>
              <a:t> </a:t>
            </a:r>
            <a:r>
              <a:rPr lang="en-US" b="1" dirty="0" err="1">
                <a:latin typeface="Palatino Linotype" pitchFamily="18" charset="0"/>
              </a:rPr>
              <a:t>acuta</a:t>
            </a:r>
            <a:endParaRPr lang="x-none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598758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57200"/>
            <a:ext cx="8763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Јетрина </a:t>
            </a:r>
            <a:r>
              <a:rPr lang="x-none" dirty="0" err="1">
                <a:latin typeface="Palatino Linotype" pitchFamily="18" charset="0"/>
              </a:rPr>
              <a:t>дифункција</a:t>
            </a:r>
            <a:r>
              <a:rPr lang="x-none" dirty="0">
                <a:latin typeface="Palatino Linotype" pitchFamily="18" charset="0"/>
              </a:rPr>
              <a:t> која доводи до </a:t>
            </a:r>
            <a:r>
              <a:rPr lang="x-none" dirty="0" err="1">
                <a:latin typeface="Palatino Linotype" pitchFamily="18" charset="0"/>
              </a:rPr>
              <a:t>енцефалопатије</a:t>
            </a:r>
            <a:r>
              <a:rPr lang="x-none" dirty="0">
                <a:latin typeface="Palatino Linotype" pitchFamily="18" charset="0"/>
              </a:rPr>
              <a:t> унутар 12 недеља од појаве жутице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Природни ток синдрома зависи од етиологије болести јетре  и брзине развоја </a:t>
            </a:r>
            <a:r>
              <a:rPr lang="x-none" dirty="0" err="1">
                <a:latin typeface="Palatino Linotype" pitchFamily="18" charset="0"/>
              </a:rPr>
              <a:t>енцефалопатије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511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8600"/>
            <a:ext cx="9144000" cy="650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4. Поремећај </a:t>
            </a:r>
            <a:r>
              <a:rPr lang="x-none" sz="1600" b="1" dirty="0" err="1">
                <a:latin typeface="Palatino Linotype" pitchFamily="18" charset="0"/>
              </a:rPr>
              <a:t>коњугације</a:t>
            </a:r>
            <a:r>
              <a:rPr lang="x-none" sz="1600" b="1" dirty="0">
                <a:latin typeface="Palatino Linotype" pitchFamily="18" charset="0"/>
              </a:rPr>
              <a:t> </a:t>
            </a:r>
            <a:r>
              <a:rPr lang="x-none" sz="1600" b="1" dirty="0" err="1">
                <a:latin typeface="Palatino Linotype" pitchFamily="18" charset="0"/>
              </a:rPr>
              <a:t>билирубина</a:t>
            </a: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Прихватање </a:t>
            </a:r>
            <a:r>
              <a:rPr lang="x-none" sz="1600" dirty="0" err="1">
                <a:latin typeface="Palatino Linotype" pitchFamily="18" charset="0"/>
              </a:rPr>
              <a:t>билирубина</a:t>
            </a:r>
            <a:r>
              <a:rPr lang="x-none" sz="1600" dirty="0">
                <a:latin typeface="Palatino Linotype" pitchFamily="18" charset="0"/>
              </a:rPr>
              <a:t> од стране преносног система, везивање за </a:t>
            </a:r>
            <a:r>
              <a:rPr lang="x-none" sz="1600" dirty="0" err="1">
                <a:latin typeface="Palatino Linotype" pitchFamily="18" charset="0"/>
              </a:rPr>
              <a:t>лигандин</a:t>
            </a:r>
            <a:r>
              <a:rPr lang="x-none" sz="1600" dirty="0">
                <a:latin typeface="Palatino Linotype" pitchFamily="18" charset="0"/>
              </a:rPr>
              <a:t>…пренос до </a:t>
            </a:r>
            <a:r>
              <a:rPr lang="x-none" sz="1600" dirty="0" err="1">
                <a:latin typeface="Palatino Linotype" pitchFamily="18" charset="0"/>
              </a:rPr>
              <a:t>митохондрија</a:t>
            </a:r>
            <a:r>
              <a:rPr lang="x-none" sz="1600" dirty="0">
                <a:latin typeface="Palatino Linotype" pitchFamily="18" charset="0"/>
              </a:rPr>
              <a:t>, помоћу масне киселине везујућег протеина…везивање за </a:t>
            </a:r>
            <a:r>
              <a:rPr lang="x-none" sz="1600" dirty="0" err="1">
                <a:latin typeface="Palatino Linotype" pitchFamily="18" charset="0"/>
              </a:rPr>
              <a:t>глукуронску</a:t>
            </a:r>
            <a:r>
              <a:rPr lang="x-none" sz="1600" dirty="0">
                <a:latin typeface="Palatino Linotype" pitchFamily="18" charset="0"/>
              </a:rPr>
              <a:t> киселину (</a:t>
            </a:r>
            <a:r>
              <a:rPr lang="x-none" sz="1600" dirty="0" err="1">
                <a:latin typeface="Palatino Linotype" pitchFamily="18" charset="0"/>
              </a:rPr>
              <a:t>глукуронизација</a:t>
            </a:r>
            <a:r>
              <a:rPr lang="x-none" sz="1600" dirty="0">
                <a:latin typeface="Palatino Linotype" pitchFamily="18" charset="0"/>
              </a:rPr>
              <a:t> се </a:t>
            </a:r>
            <a:r>
              <a:rPr lang="x-none" sz="1600" dirty="0" err="1">
                <a:latin typeface="Palatino Linotype" pitchFamily="18" charset="0"/>
              </a:rPr>
              <a:t>катализује</a:t>
            </a:r>
            <a:r>
              <a:rPr lang="x-none" sz="1600" dirty="0">
                <a:latin typeface="Palatino Linotype" pitchFamily="18" charset="0"/>
              </a:rPr>
              <a:t> помоћу УДП </a:t>
            </a:r>
            <a:r>
              <a:rPr lang="x-none" sz="1600" dirty="0" err="1">
                <a:latin typeface="Palatino Linotype" pitchFamily="18" charset="0"/>
              </a:rPr>
              <a:t>глукуронил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трансверазе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dirty="0">
                <a:latin typeface="Palatino Linotype" pitchFamily="18" charset="0"/>
              </a:rPr>
              <a:t>Повишена фракција: </a:t>
            </a:r>
            <a:r>
              <a:rPr lang="x-none" sz="1600" dirty="0" err="1">
                <a:latin typeface="Palatino Linotype" pitchFamily="18" charset="0"/>
              </a:rPr>
              <a:t>инидиректна</a:t>
            </a:r>
            <a:r>
              <a:rPr lang="x-none" sz="1600" dirty="0">
                <a:latin typeface="Palatino Linotype" pitchFamily="18" charset="0"/>
              </a:rPr>
              <a:t> (</a:t>
            </a:r>
            <a:r>
              <a:rPr lang="x-none" sz="1600" dirty="0" err="1">
                <a:latin typeface="Palatino Linotype" pitchFamily="18" charset="0"/>
              </a:rPr>
              <a:t>некоњугована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x-none" sz="1600" b="1" u="sng" dirty="0">
                <a:latin typeface="Palatino Linotype" pitchFamily="18" charset="0"/>
              </a:rPr>
              <a:t>Узроци: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dirty="0" err="1">
                <a:latin typeface="Palatino Linotype" pitchFamily="18" charset="0"/>
              </a:rPr>
              <a:t>незрелост</a:t>
            </a:r>
            <a:r>
              <a:rPr lang="x-none" sz="1600" dirty="0">
                <a:latin typeface="Palatino Linotype" pitchFamily="18" charset="0"/>
              </a:rPr>
              <a:t> УДП </a:t>
            </a:r>
            <a:r>
              <a:rPr lang="x-none" sz="1600" dirty="0" err="1">
                <a:latin typeface="Palatino Linotype" pitchFamily="18" charset="0"/>
              </a:rPr>
              <a:t>глукуронил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трансверазе</a:t>
            </a:r>
            <a:r>
              <a:rPr lang="x-none" sz="1600" dirty="0">
                <a:latin typeface="Palatino Linotype" pitchFamily="18" charset="0"/>
              </a:rPr>
              <a:t> (</a:t>
            </a:r>
            <a:r>
              <a:rPr lang="x-none" sz="1600" dirty="0" err="1">
                <a:latin typeface="Palatino Linotype" pitchFamily="18" charset="0"/>
              </a:rPr>
              <a:t>неонатусна</a:t>
            </a:r>
            <a:r>
              <a:rPr lang="x-none" sz="1600" dirty="0">
                <a:latin typeface="Palatino Linotype" pitchFamily="18" charset="0"/>
              </a:rPr>
              <a:t> жутица)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dirty="0" err="1">
                <a:latin typeface="Palatino Linotype" pitchFamily="18" charset="0"/>
              </a:rPr>
              <a:t>умањеност</a:t>
            </a:r>
            <a:r>
              <a:rPr lang="x-none" sz="1600" dirty="0">
                <a:latin typeface="Palatino Linotype" pitchFamily="18" charset="0"/>
              </a:rPr>
              <a:t> или одсутност УДП </a:t>
            </a:r>
            <a:r>
              <a:rPr lang="x-none" sz="1600" dirty="0" err="1">
                <a:latin typeface="Palatino Linotype" pitchFamily="18" charset="0"/>
              </a:rPr>
              <a:t>глукуронил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трансверазе</a:t>
            </a:r>
            <a:r>
              <a:rPr lang="x-none" sz="1600" dirty="0">
                <a:latin typeface="Palatino Linotype" pitchFamily="18" charset="0"/>
              </a:rPr>
              <a:t> (Gilbert-ов, </a:t>
            </a:r>
            <a:r>
              <a:rPr lang="x-none" sz="1600" dirty="0" err="1">
                <a:latin typeface="Palatino Linotype" pitchFamily="18" charset="0"/>
              </a:rPr>
              <a:t>Arias</a:t>
            </a:r>
            <a:r>
              <a:rPr lang="x-none" sz="1600" dirty="0">
                <a:latin typeface="Palatino Linotype" pitchFamily="18" charset="0"/>
              </a:rPr>
              <a:t>-ов, </a:t>
            </a:r>
            <a:r>
              <a:rPr lang="x-none" sz="1600" dirty="0" err="1">
                <a:latin typeface="Palatino Linotype" pitchFamily="18" charset="0"/>
              </a:rPr>
              <a:t>Crigler</a:t>
            </a:r>
            <a:r>
              <a:rPr lang="x-none" sz="1600" dirty="0">
                <a:latin typeface="Palatino Linotype" pitchFamily="18" charset="0"/>
              </a:rPr>
              <a:t>-</a:t>
            </a:r>
            <a:r>
              <a:rPr lang="x-none" sz="1600" dirty="0" err="1">
                <a:latin typeface="Palatino Linotype" pitchFamily="18" charset="0"/>
              </a:rPr>
              <a:t>Najjar</a:t>
            </a:r>
            <a:r>
              <a:rPr lang="x-none" sz="1600" dirty="0">
                <a:latin typeface="Palatino Linotype" pitchFamily="18" charset="0"/>
              </a:rPr>
              <a:t>-ов синдром)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x-none" sz="1600" dirty="0">
                <a:latin typeface="Palatino Linotype" pitchFamily="18" charset="0"/>
              </a:rPr>
              <a:t>инхибиција УДП </a:t>
            </a:r>
            <a:r>
              <a:rPr lang="x-none" sz="1600" dirty="0" err="1">
                <a:latin typeface="Palatino Linotype" pitchFamily="18" charset="0"/>
              </a:rPr>
              <a:t>глукуронил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трансверазе</a:t>
            </a:r>
            <a:r>
              <a:rPr lang="x-none" sz="1600" dirty="0">
                <a:latin typeface="Palatino Linotype" pitchFamily="18" charset="0"/>
              </a:rPr>
              <a:t> (жутица мајчиног млека)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 err="1">
                <a:latin typeface="Palatino Linotype" pitchFamily="18" charset="0"/>
              </a:rPr>
              <a:t>Crigler</a:t>
            </a:r>
            <a:r>
              <a:rPr lang="x-none" sz="1600" b="1" dirty="0">
                <a:latin typeface="Palatino Linotype" pitchFamily="18" charset="0"/>
              </a:rPr>
              <a:t>-</a:t>
            </a:r>
            <a:r>
              <a:rPr lang="x-none" sz="1600" b="1" dirty="0" err="1">
                <a:latin typeface="Palatino Linotype" pitchFamily="18" charset="0"/>
              </a:rPr>
              <a:t>Najjar</a:t>
            </a:r>
            <a:r>
              <a:rPr lang="x-none" sz="1600" b="1" dirty="0">
                <a:latin typeface="Palatino Linotype" pitchFamily="18" charset="0"/>
              </a:rPr>
              <a:t>-ов синдром тип 1</a:t>
            </a:r>
            <a:r>
              <a:rPr lang="x-none" sz="1600" dirty="0">
                <a:latin typeface="Palatino Linotype" pitchFamily="18" charset="0"/>
              </a:rPr>
              <a:t>-потпуни недостатак УДП </a:t>
            </a:r>
            <a:r>
              <a:rPr lang="x-none" sz="1600" dirty="0" err="1">
                <a:latin typeface="Palatino Linotype" pitchFamily="18" charset="0"/>
              </a:rPr>
              <a:t>глукуронил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трансверазе</a:t>
            </a:r>
            <a:r>
              <a:rPr lang="x-none" sz="1600" dirty="0">
                <a:latin typeface="Palatino Linotype" pitchFamily="18" charset="0"/>
              </a:rPr>
              <a:t>, појава интензивне жутице у првих неколико дана након рођења, лоша прогноза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 err="1">
                <a:latin typeface="Palatino Linotype" pitchFamily="18" charset="0"/>
              </a:rPr>
              <a:t>Crigler</a:t>
            </a:r>
            <a:r>
              <a:rPr lang="x-none" sz="1600" b="1" dirty="0">
                <a:latin typeface="Palatino Linotype" pitchFamily="18" charset="0"/>
              </a:rPr>
              <a:t>-</a:t>
            </a:r>
            <a:r>
              <a:rPr lang="x-none" sz="1600" b="1" dirty="0" err="1">
                <a:latin typeface="Palatino Linotype" pitchFamily="18" charset="0"/>
              </a:rPr>
              <a:t>Najjar</a:t>
            </a:r>
            <a:r>
              <a:rPr lang="x-none" sz="1600" b="1" dirty="0">
                <a:latin typeface="Palatino Linotype" pitchFamily="18" charset="0"/>
              </a:rPr>
              <a:t>-ов синдром тип 2 или </a:t>
            </a:r>
            <a:r>
              <a:rPr lang="x-none" sz="1600" b="1" dirty="0" err="1">
                <a:latin typeface="Palatino Linotype" pitchFamily="18" charset="0"/>
              </a:rPr>
              <a:t>Arias</a:t>
            </a:r>
            <a:r>
              <a:rPr lang="x-none" sz="1600" b="1" dirty="0">
                <a:latin typeface="Palatino Linotype" pitchFamily="18" charset="0"/>
              </a:rPr>
              <a:t>-ов синдром-</a:t>
            </a:r>
            <a:r>
              <a:rPr lang="x-none" sz="1600" dirty="0" err="1">
                <a:latin typeface="Palatino Linotype" pitchFamily="18" charset="0"/>
              </a:rPr>
              <a:t>инкомплетан</a:t>
            </a:r>
            <a:r>
              <a:rPr lang="x-none" sz="1600" dirty="0">
                <a:latin typeface="Palatino Linotype" pitchFamily="18" charset="0"/>
              </a:rPr>
              <a:t> дефицит УДП </a:t>
            </a:r>
            <a:r>
              <a:rPr lang="x-none" sz="1600" dirty="0" err="1">
                <a:latin typeface="Palatino Linotype" pitchFamily="18" charset="0"/>
              </a:rPr>
              <a:t>глукуронил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трансверазе</a:t>
            </a:r>
            <a:r>
              <a:rPr lang="x-none" sz="1600" dirty="0">
                <a:latin typeface="Palatino Linotype" pitchFamily="18" charset="0"/>
              </a:rPr>
              <a:t>, жутица пре 10-те године живота, обично </a:t>
            </a:r>
            <a:r>
              <a:rPr lang="x-none" sz="1600" dirty="0" err="1">
                <a:latin typeface="Palatino Linotype" pitchFamily="18" charset="0"/>
              </a:rPr>
              <a:t>асимптоматска</a:t>
            </a:r>
            <a:r>
              <a:rPr lang="x-none" sz="1600" dirty="0">
                <a:latin typeface="Palatino Linotype" pitchFamily="18" charset="0"/>
              </a:rPr>
              <a:t> у старијем узрасту</a:t>
            </a:r>
          </a:p>
          <a:p>
            <a:pPr marL="285750" indent="-285750">
              <a:buFont typeface="Wingdings" pitchFamily="2" charset="2"/>
              <a:buChar char="v"/>
            </a:pPr>
            <a:endParaRPr lang="x-none" sz="1600" dirty="0">
              <a:latin typeface="Palatino Linotyp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x-none" sz="1600" dirty="0">
              <a:latin typeface="Palatino Linotype" pitchFamily="18" charset="0"/>
            </a:endParaRPr>
          </a:p>
          <a:p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60043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948428"/>
              </p:ext>
            </p:extLst>
          </p:nvPr>
        </p:nvGraphicFramePr>
        <p:xfrm>
          <a:off x="228600" y="1397000"/>
          <a:ext cx="8458200" cy="340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4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4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14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 err="1">
                          <a:latin typeface="Palatino Linotype" pitchFamily="18" charset="0"/>
                        </a:rPr>
                        <a:t>хиперакутно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акутно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 err="1">
                          <a:latin typeface="Palatino Linotype" pitchFamily="18" charset="0"/>
                        </a:rPr>
                        <a:t>субакутно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Жутица-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енцефалопатије</a:t>
                      </a:r>
                      <a:r>
                        <a:rPr lang="x-none" dirty="0">
                          <a:latin typeface="Palatino Linotype" pitchFamily="18" charset="0"/>
                        </a:rPr>
                        <a:t> (дани)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0-7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8-28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29-84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Мождани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едем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чест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чест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редак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Застој бубрега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рано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касно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касно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x-none" dirty="0" err="1">
                          <a:latin typeface="Palatino Linotype" pitchFamily="18" charset="0"/>
                        </a:rPr>
                        <a:t>Асцитес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редак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редак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чест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Поремећај коагулације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знатан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знатан/умерен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x-none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прогноза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умерено добра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лоша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>
                          <a:latin typeface="Palatino Linotype" pitchFamily="18" charset="0"/>
                        </a:rPr>
                        <a:t>лоша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272534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b="1" dirty="0">
                <a:latin typeface="Palatino Linotype" pitchFamily="18" charset="0"/>
              </a:rPr>
              <a:t>Карактеристике подгрупа болесника са акутном </a:t>
            </a:r>
            <a:r>
              <a:rPr lang="x-none" b="1" dirty="0" err="1">
                <a:latin typeface="Palatino Linotype" pitchFamily="18" charset="0"/>
              </a:rPr>
              <a:t>инсуфицијенцијом</a:t>
            </a:r>
            <a:r>
              <a:rPr lang="x-none" b="1" dirty="0">
                <a:latin typeface="Palatino Linotype" pitchFamily="18" charset="0"/>
              </a:rPr>
              <a:t> јетре</a:t>
            </a:r>
          </a:p>
        </p:txBody>
      </p:sp>
    </p:spTree>
    <p:extLst>
      <p:ext uri="{BB962C8B-B14F-4D97-AF65-F5344CB8AC3E}">
        <p14:creationId xmlns:p14="http://schemas.microsoft.com/office/powerpoint/2010/main" val="331483143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8305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УЗРОЦИ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Вирусне инфекције-хепатитис А, Б± Д, 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Хепатитис Б-најчешћи узрок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Хепатитис Е </a:t>
            </a:r>
            <a:r>
              <a:rPr lang="x-none" dirty="0" err="1">
                <a:latin typeface="Palatino Linotype" pitchFamily="18" charset="0"/>
              </a:rPr>
              <a:t>најсмртоноснији</a:t>
            </a:r>
            <a:r>
              <a:rPr lang="x-none" dirty="0">
                <a:latin typeface="Palatino Linotype" pitchFamily="18" charset="0"/>
              </a:rPr>
              <a:t> код трудница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Хепатитис Ц ретко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Токсични узроци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b="1" dirty="0" err="1">
                <a:latin typeface="Palatino Linotype" pitchFamily="18" charset="0"/>
              </a:rPr>
              <a:t>Парацетамол</a:t>
            </a:r>
            <a:r>
              <a:rPr lang="x-none" dirty="0">
                <a:latin typeface="Palatino Linotype" pitchFamily="18" charset="0"/>
              </a:rPr>
              <a:t>-више од половине свих случајева акутне </a:t>
            </a:r>
            <a:r>
              <a:rPr lang="x-none" dirty="0" err="1">
                <a:latin typeface="Palatino Linotype" pitchFamily="18" charset="0"/>
              </a:rPr>
              <a:t>инсуфицијенције</a:t>
            </a:r>
            <a:r>
              <a:rPr lang="x-none" dirty="0">
                <a:latin typeface="Palatino Linotype" pitchFamily="18" charset="0"/>
              </a:rPr>
              <a:t> јетре у Великој Британији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Као последица узимања лека у </a:t>
            </a:r>
            <a:r>
              <a:rPr lang="x-none" dirty="0" err="1">
                <a:latin typeface="Palatino Linotype" pitchFamily="18" charset="0"/>
              </a:rPr>
              <a:t>суицидне</a:t>
            </a:r>
            <a:r>
              <a:rPr lang="x-none" dirty="0">
                <a:latin typeface="Palatino Linotype" pitchFamily="18" charset="0"/>
              </a:rPr>
              <a:t> сврхе, код 8% случајева у терапијске сврхе</a:t>
            </a:r>
          </a:p>
          <a:p>
            <a:pPr>
              <a:lnSpc>
                <a:spcPct val="150000"/>
              </a:lnSpc>
            </a:pPr>
            <a:r>
              <a:rPr lang="x-none" dirty="0" err="1">
                <a:latin typeface="Palatino Linotype" pitchFamily="18" charset="0"/>
              </a:rPr>
              <a:t>Токсичност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парацетамола</a:t>
            </a:r>
            <a:r>
              <a:rPr lang="x-none" dirty="0">
                <a:latin typeface="Palatino Linotype" pitchFamily="18" charset="0"/>
              </a:rPr>
              <a:t> је </a:t>
            </a:r>
            <a:r>
              <a:rPr lang="x-none" dirty="0" err="1">
                <a:latin typeface="Palatino Linotype" pitchFamily="18" charset="0"/>
              </a:rPr>
              <a:t>дозно</a:t>
            </a:r>
            <a:r>
              <a:rPr lang="x-none" dirty="0">
                <a:latin typeface="Palatino Linotype" pitchFamily="18" charset="0"/>
              </a:rPr>
              <a:t> зависна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Средња доза која доводи до акутне </a:t>
            </a:r>
            <a:r>
              <a:rPr lang="x-none" dirty="0" err="1">
                <a:latin typeface="Palatino Linotype" pitchFamily="18" charset="0"/>
              </a:rPr>
              <a:t>инсуфицијенције</a:t>
            </a:r>
            <a:r>
              <a:rPr lang="x-none" dirty="0">
                <a:latin typeface="Palatino Linotype" pitchFamily="18" charset="0"/>
              </a:rPr>
              <a:t> јетре је 40 грама, а морталитет је највиши ако доза пређе 48 грама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b="1" dirty="0">
                <a:latin typeface="Palatino Linotype" pitchFamily="18" charset="0"/>
              </a:rPr>
              <a:t>Гљива </a:t>
            </a:r>
            <a:r>
              <a:rPr lang="x-none" b="1" dirty="0" err="1">
                <a:latin typeface="Palatino Linotype" pitchFamily="18" charset="0"/>
              </a:rPr>
              <a:t>Amanita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phaloides</a:t>
            </a:r>
            <a:endParaRPr lang="x-none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75635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261428"/>
              </p:ext>
            </p:extLst>
          </p:nvPr>
        </p:nvGraphicFramePr>
        <p:xfrm>
          <a:off x="152400" y="1397000"/>
          <a:ext cx="88392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3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Чести узрочници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Парацетамол</a:t>
                      </a:r>
                      <a:r>
                        <a:rPr lang="x-none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халотан</a:t>
                      </a:r>
                      <a:r>
                        <a:rPr lang="x-none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изониазид</a:t>
                      </a:r>
                      <a:r>
                        <a:rPr lang="x-none" dirty="0">
                          <a:latin typeface="Palatino Linotype" pitchFamily="18" charset="0"/>
                        </a:rPr>
                        <a:t>,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НСАИЛ,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сулфонамиди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валпроат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карбамазепин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Ecstasy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Ређи узрочници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Изофлуран</a:t>
                      </a:r>
                      <a:r>
                        <a:rPr lang="x-none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енфлуран</a:t>
                      </a:r>
                      <a:r>
                        <a:rPr lang="x-none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тетрациклини</a:t>
                      </a:r>
                      <a:r>
                        <a:rPr lang="x-none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алопуринол</a:t>
                      </a:r>
                      <a:r>
                        <a:rPr lang="x-none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кетоконазол</a:t>
                      </a:r>
                      <a:r>
                        <a:rPr lang="x-none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метилдопа</a:t>
                      </a:r>
                      <a:r>
                        <a:rPr lang="x-none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амиодарон</a:t>
                      </a:r>
                      <a:r>
                        <a:rPr lang="x-none" dirty="0">
                          <a:latin typeface="Palatino Linotype" pitchFamily="18" charset="0"/>
                        </a:rPr>
                        <a:t>,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пропилтиоурацил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0" y="533400"/>
            <a:ext cx="6306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Лекови који узрокују акутну </a:t>
            </a:r>
            <a:r>
              <a:rPr lang="x-none" b="1" dirty="0" err="1">
                <a:latin typeface="Palatino Linotype" pitchFamily="18" charset="0"/>
              </a:rPr>
              <a:t>инсуфицијенцију</a:t>
            </a:r>
            <a:r>
              <a:rPr lang="x-none" b="1" dirty="0">
                <a:latin typeface="Palatino Linotype" pitchFamily="18" charset="0"/>
              </a:rPr>
              <a:t> јетре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3026182"/>
            <a:ext cx="3837910" cy="37888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Аутоимунски</a:t>
            </a:r>
            <a:r>
              <a:rPr lang="x-none" dirty="0">
                <a:latin typeface="Palatino Linotype" pitchFamily="18" charset="0"/>
              </a:rPr>
              <a:t> хепатитис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Сепса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Лимфом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Малигне инфилтрације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Акутна масна јетра у </a:t>
            </a:r>
            <a:r>
              <a:rPr lang="x-none" dirty="0" err="1">
                <a:latin typeface="Palatino Linotype" pitchFamily="18" charset="0"/>
              </a:rPr>
              <a:t>трудноћи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Прееклампсија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еклампсија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Wilsonova</a:t>
            </a:r>
            <a:r>
              <a:rPr lang="x-none" dirty="0">
                <a:latin typeface="Palatino Linotype" pitchFamily="18" charset="0"/>
              </a:rPr>
              <a:t> болест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Budd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Chiarijev</a:t>
            </a:r>
            <a:r>
              <a:rPr lang="x-none" dirty="0">
                <a:latin typeface="Palatino Linotype" pitchFamily="18" charset="0"/>
              </a:rPr>
              <a:t> синдром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8937501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685" y="38100"/>
            <a:ext cx="838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 ПРЕЗЕНТАЦИЈА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Дијагноза се поставља када се код болесника са жутицом развије </a:t>
            </a:r>
            <a:r>
              <a:rPr lang="x-none" dirty="0" err="1">
                <a:latin typeface="Palatino Linotype" pitchFamily="18" charset="0"/>
              </a:rPr>
              <a:t>енцефалопатија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Лоши </a:t>
            </a:r>
            <a:r>
              <a:rPr lang="x-none" dirty="0" err="1">
                <a:latin typeface="Palatino Linotype" pitchFamily="18" charset="0"/>
              </a:rPr>
              <a:t>прогностички</a:t>
            </a:r>
            <a:r>
              <a:rPr lang="x-none" dirty="0">
                <a:latin typeface="Palatino Linotype" pitchFamily="18" charset="0"/>
              </a:rPr>
              <a:t> параметри: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409866"/>
              </p:ext>
            </p:extLst>
          </p:nvPr>
        </p:nvGraphicFramePr>
        <p:xfrm>
          <a:off x="228600" y="2514600"/>
          <a:ext cx="8534400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4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Артеријски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en-US" baseline="0" dirty="0">
                          <a:latin typeface="Palatino Linotype" pitchFamily="18" charset="0"/>
                        </a:rPr>
                        <a:t>PH&lt;7,30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Енцефалопатија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Енцефалопатија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INR</a:t>
                      </a:r>
                      <a:r>
                        <a:rPr lang="en-US" dirty="0">
                          <a:latin typeface="Palatino Linotype" pitchFamily="18" charset="0"/>
                        </a:rPr>
                        <a:t>&gt;3, PV&gt;50s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>
                          <a:latin typeface="Palatino Linotype" pitchFamily="18" charset="0"/>
                        </a:rPr>
                        <a:t>Артеријски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en-US" baseline="0" dirty="0">
                          <a:latin typeface="Palatino Linotype" pitchFamily="18" charset="0"/>
                        </a:rPr>
                        <a:t>PH&lt;7,30</a:t>
                      </a:r>
                      <a:endParaRPr lang="x-none" dirty="0">
                        <a:latin typeface="Palatino Linotype" pitchFamily="18" charset="0"/>
                      </a:endParaRPr>
                    </a:p>
                    <a:p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>
                          <a:latin typeface="Palatino Linotype" pitchFamily="18" charset="0"/>
                        </a:rPr>
                        <a:t>INR</a:t>
                      </a:r>
                      <a:r>
                        <a:rPr lang="en-US" dirty="0">
                          <a:latin typeface="Palatino Linotype" pitchFamily="18" charset="0"/>
                        </a:rPr>
                        <a:t>&gt;</a:t>
                      </a:r>
                      <a:r>
                        <a:rPr lang="x-none" dirty="0">
                          <a:latin typeface="Palatino Linotype" pitchFamily="18" charset="0"/>
                        </a:rPr>
                        <a:t>6</a:t>
                      </a:r>
                      <a:r>
                        <a:rPr lang="en-US" dirty="0">
                          <a:latin typeface="Palatino Linotype" pitchFamily="18" charset="0"/>
                        </a:rPr>
                        <a:t>, PV&gt;</a:t>
                      </a:r>
                      <a:r>
                        <a:rPr lang="x-none" dirty="0">
                          <a:latin typeface="Palatino Linotype" pitchFamily="18" charset="0"/>
                        </a:rPr>
                        <a:t>100</a:t>
                      </a:r>
                      <a:r>
                        <a:rPr lang="en-US" dirty="0">
                          <a:latin typeface="Palatino Linotype" pitchFamily="18" charset="0"/>
                        </a:rPr>
                        <a:t>s</a:t>
                      </a:r>
                      <a:endParaRPr lang="x-none" dirty="0">
                        <a:latin typeface="Palatino Linotype" pitchFamily="18" charset="0"/>
                      </a:endParaRPr>
                    </a:p>
                    <a:p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Хипогликемија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>
                          <a:latin typeface="Palatino Linotype" pitchFamily="18" charset="0"/>
                        </a:rPr>
                        <a:t>INR</a:t>
                      </a:r>
                      <a:r>
                        <a:rPr lang="en-US" dirty="0">
                          <a:latin typeface="Palatino Linotype" pitchFamily="18" charset="0"/>
                        </a:rPr>
                        <a:t>&gt;</a:t>
                      </a:r>
                      <a:r>
                        <a:rPr lang="x-none" dirty="0">
                          <a:latin typeface="Palatino Linotype" pitchFamily="18" charset="0"/>
                        </a:rPr>
                        <a:t>4,5</a:t>
                      </a:r>
                      <a:r>
                        <a:rPr lang="en-US" dirty="0">
                          <a:latin typeface="Palatino Linotype" pitchFamily="18" charset="0"/>
                        </a:rPr>
                        <a:t>, PV&gt;</a:t>
                      </a:r>
                      <a:r>
                        <a:rPr lang="x-none" dirty="0">
                          <a:latin typeface="Palatino Linotype" pitchFamily="18" charset="0"/>
                        </a:rPr>
                        <a:t>7</a:t>
                      </a:r>
                      <a:r>
                        <a:rPr lang="en-US" dirty="0">
                          <a:latin typeface="Palatino Linotype" pitchFamily="18" charset="0"/>
                        </a:rPr>
                        <a:t>0s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Прогресиван пораст </a:t>
                      </a:r>
                      <a:r>
                        <a:rPr lang="en-US" dirty="0">
                          <a:latin typeface="Palatino Linotype" pitchFamily="18" charset="0"/>
                        </a:rPr>
                        <a:t>PV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Олигурија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 err="1">
                          <a:latin typeface="Palatino Linotype" pitchFamily="18" charset="0"/>
                        </a:rPr>
                        <a:t>Олигурија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 err="1">
                          <a:latin typeface="Palatino Linotype" pitchFamily="18" charset="0"/>
                        </a:rPr>
                        <a:t>Олигурија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Креатинин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en-US" dirty="0">
                          <a:latin typeface="Palatino Linotype" pitchFamily="18" charset="0"/>
                        </a:rPr>
                        <a:t>&gt;</a:t>
                      </a:r>
                      <a:r>
                        <a:rPr lang="x-none" dirty="0">
                          <a:latin typeface="Palatino Linotype" pitchFamily="18" charset="0"/>
                        </a:rPr>
                        <a:t>2</a:t>
                      </a:r>
                      <a:r>
                        <a:rPr lang="en-US" dirty="0">
                          <a:latin typeface="Palatino Linotype" pitchFamily="18" charset="0"/>
                        </a:rPr>
                        <a:t>00 </a:t>
                      </a:r>
                      <a:r>
                        <a:rPr lang="el-GR" dirty="0">
                          <a:latin typeface="Palatino Linotype" pitchFamily="18" charset="0"/>
                        </a:rPr>
                        <a:t>μ</a:t>
                      </a:r>
                      <a:r>
                        <a:rPr lang="en-US" dirty="0" err="1">
                          <a:latin typeface="Palatino Linotype" pitchFamily="18" charset="0"/>
                        </a:rPr>
                        <a:t>mol</a:t>
                      </a:r>
                      <a:r>
                        <a:rPr lang="x-none" dirty="0">
                          <a:latin typeface="Palatino Linotype" pitchFamily="18" charset="0"/>
                        </a:rPr>
                        <a:t>/l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 err="1">
                          <a:latin typeface="Palatino Linotype" pitchFamily="18" charset="0"/>
                        </a:rPr>
                        <a:t>Креатинин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en-US" dirty="0">
                          <a:latin typeface="Palatino Linotype" pitchFamily="18" charset="0"/>
                        </a:rPr>
                        <a:t>&gt;</a:t>
                      </a:r>
                      <a:r>
                        <a:rPr lang="x-none" dirty="0">
                          <a:latin typeface="Palatino Linotype" pitchFamily="18" charset="0"/>
                        </a:rPr>
                        <a:t>2</a:t>
                      </a:r>
                      <a:r>
                        <a:rPr lang="en-US" dirty="0">
                          <a:latin typeface="Palatino Linotype" pitchFamily="18" charset="0"/>
                        </a:rPr>
                        <a:t>00 </a:t>
                      </a:r>
                      <a:r>
                        <a:rPr lang="el-GR" dirty="0">
                          <a:latin typeface="Palatino Linotype" pitchFamily="18" charset="0"/>
                        </a:rPr>
                        <a:t>μ</a:t>
                      </a:r>
                      <a:r>
                        <a:rPr lang="en-US" dirty="0" err="1">
                          <a:latin typeface="Palatino Linotype" pitchFamily="18" charset="0"/>
                        </a:rPr>
                        <a:t>mol</a:t>
                      </a:r>
                      <a:r>
                        <a:rPr lang="x-none" dirty="0">
                          <a:latin typeface="Palatino Linotype" pitchFamily="18" charset="0"/>
                        </a:rPr>
                        <a:t>/l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 err="1">
                          <a:latin typeface="Palatino Linotype" pitchFamily="18" charset="0"/>
                        </a:rPr>
                        <a:t>Креатинин</a:t>
                      </a:r>
                      <a:r>
                        <a:rPr lang="x-none" dirty="0">
                          <a:latin typeface="Palatino Linotype" pitchFamily="18" charset="0"/>
                        </a:rPr>
                        <a:t> </a:t>
                      </a:r>
                      <a:r>
                        <a:rPr lang="en-US" dirty="0">
                          <a:latin typeface="Palatino Linotype" pitchFamily="18" charset="0"/>
                        </a:rPr>
                        <a:t>&gt;</a:t>
                      </a:r>
                      <a:r>
                        <a:rPr lang="x-none" dirty="0">
                          <a:latin typeface="Palatino Linotype" pitchFamily="18" charset="0"/>
                        </a:rPr>
                        <a:t>3</a:t>
                      </a:r>
                      <a:r>
                        <a:rPr lang="en-US" dirty="0">
                          <a:latin typeface="Palatino Linotype" pitchFamily="18" charset="0"/>
                        </a:rPr>
                        <a:t>00 </a:t>
                      </a:r>
                      <a:r>
                        <a:rPr lang="el-GR" dirty="0">
                          <a:latin typeface="Palatino Linotype" pitchFamily="18" charset="0"/>
                        </a:rPr>
                        <a:t>μ</a:t>
                      </a:r>
                      <a:r>
                        <a:rPr lang="en-US" dirty="0" err="1">
                          <a:latin typeface="Palatino Linotype" pitchFamily="18" charset="0"/>
                        </a:rPr>
                        <a:t>mol</a:t>
                      </a:r>
                      <a:r>
                        <a:rPr lang="x-none" dirty="0">
                          <a:latin typeface="Palatino Linotype" pitchFamily="18" charset="0"/>
                        </a:rPr>
                        <a:t>/l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Тешка </a:t>
                      </a:r>
                      <a:r>
                        <a:rPr lang="x-none" dirty="0" err="1">
                          <a:latin typeface="Palatino Linotype" pitchFamily="18" charset="0"/>
                        </a:rPr>
                        <a:t>тромбоцитопенија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62000" y="211403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>
                <a:latin typeface="Palatino Linotype" pitchFamily="18" charset="0"/>
              </a:rPr>
              <a:t>2. дан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62400" y="211403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>
                <a:latin typeface="Palatino Linotype" pitchFamily="18" charset="0"/>
              </a:rPr>
              <a:t>3. дан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0" y="211403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>
                <a:latin typeface="Palatino Linotype" pitchFamily="18" charset="0"/>
              </a:rPr>
              <a:t>4. дан</a:t>
            </a:r>
          </a:p>
        </p:txBody>
      </p:sp>
    </p:spTree>
    <p:extLst>
      <p:ext uri="{BB962C8B-B14F-4D97-AF65-F5344CB8AC3E}">
        <p14:creationId xmlns:p14="http://schemas.microsoft.com/office/powerpoint/2010/main" val="285595872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400" y="76200"/>
            <a:ext cx="8610600" cy="7155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КЛИНИЧКА СЛИКА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Енцефалопатија</a:t>
            </a:r>
            <a:r>
              <a:rPr lang="x-none" dirty="0">
                <a:latin typeface="Palatino Linotype" pitchFamily="18" charset="0"/>
              </a:rPr>
              <a:t> је главно клиничко обележје, према тежини се креће од поспаности преко конфузног стања до коме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Обично су одсутни класични знаци </a:t>
            </a:r>
            <a:r>
              <a:rPr lang="x-none" dirty="0" err="1">
                <a:latin typeface="Palatino Linotype" pitchFamily="18" charset="0"/>
              </a:rPr>
              <a:t>енцефалопатије</a:t>
            </a:r>
            <a:r>
              <a:rPr lang="x-none" dirty="0">
                <a:latin typeface="Palatino Linotype" pitchFamily="18" charset="0"/>
              </a:rPr>
              <a:t> који се виде код хроничне болести јетре, односно лепршајући </a:t>
            </a:r>
            <a:r>
              <a:rPr lang="x-none" dirty="0" err="1">
                <a:latin typeface="Palatino Linotype" pitchFamily="18" charset="0"/>
              </a:rPr>
              <a:t>тремор</a:t>
            </a:r>
            <a:r>
              <a:rPr lang="x-none" dirty="0">
                <a:latin typeface="Palatino Linotype" pitchFamily="18" charset="0"/>
              </a:rPr>
              <a:t> (</a:t>
            </a:r>
            <a:r>
              <a:rPr lang="x-none" dirty="0" err="1">
                <a:latin typeface="Palatino Linotype" pitchFamily="18" charset="0"/>
              </a:rPr>
              <a:t>asterixis</a:t>
            </a:r>
            <a:r>
              <a:rPr lang="x-none" dirty="0">
                <a:latin typeface="Palatino Linotype" pitchFamily="18" charset="0"/>
              </a:rPr>
              <a:t>) и </a:t>
            </a:r>
            <a:r>
              <a:rPr lang="x-none" dirty="0" err="1">
                <a:latin typeface="Palatino Linotype" pitchFamily="18" charset="0"/>
              </a:rPr>
              <a:t>foetor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hepaticus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Мултисистемска</a:t>
            </a:r>
            <a:r>
              <a:rPr lang="x-none" dirty="0">
                <a:latin typeface="Palatino Linotype" pitchFamily="18" charset="0"/>
              </a:rPr>
              <a:t> болест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Кардиоваскуларне</a:t>
            </a:r>
            <a:r>
              <a:rPr lang="x-none" dirty="0">
                <a:latin typeface="Palatino Linotype" pitchFamily="18" charset="0"/>
              </a:rPr>
              <a:t> абнормалности-хипертензија, </a:t>
            </a:r>
            <a:r>
              <a:rPr lang="x-none" dirty="0" err="1">
                <a:latin typeface="Palatino Linotype" pitchFamily="18" charset="0"/>
              </a:rPr>
              <a:t>хипотензија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тахиаритмија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брадиаритмија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Прогресија од стања са високим минутним волуменом са смањеном системском васкуларном резистенцијом до </a:t>
            </a:r>
            <a:r>
              <a:rPr lang="x-none" dirty="0" err="1">
                <a:latin typeface="Palatino Linotype" pitchFamily="18" charset="0"/>
              </a:rPr>
              <a:t>циркулаторног</a:t>
            </a:r>
            <a:r>
              <a:rPr lang="x-none" dirty="0">
                <a:latin typeface="Palatino Linotype" pitchFamily="18" charset="0"/>
              </a:rPr>
              <a:t> застоја са ниским срчаним индексом и </a:t>
            </a:r>
            <a:r>
              <a:rPr lang="x-none" dirty="0" err="1">
                <a:latin typeface="Palatino Linotype" pitchFamily="18" charset="0"/>
              </a:rPr>
              <a:t>хипотензијом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Бубрежна </a:t>
            </a:r>
            <a:r>
              <a:rPr lang="x-none" dirty="0" err="1">
                <a:latin typeface="Palatino Linotype" pitchFamily="18" charset="0"/>
              </a:rPr>
              <a:t>инсуфицијенција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Респираторна </a:t>
            </a:r>
            <a:r>
              <a:rPr lang="x-none" dirty="0" err="1">
                <a:latin typeface="Palatino Linotype" pitchFamily="18" charset="0"/>
              </a:rPr>
              <a:t>инсуфицијенција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Клинички </a:t>
            </a:r>
            <a:r>
              <a:rPr lang="x-none" dirty="0" err="1">
                <a:latin typeface="Palatino Linotype" pitchFamily="18" charset="0"/>
              </a:rPr>
              <a:t>манифестна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коагулопатија</a:t>
            </a:r>
            <a:r>
              <a:rPr lang="x-none" dirty="0">
                <a:latin typeface="Palatino Linotype" pitchFamily="18" charset="0"/>
              </a:rPr>
              <a:t>-крварење из места убода, из </a:t>
            </a:r>
            <a:r>
              <a:rPr lang="x-none" dirty="0" err="1">
                <a:latin typeface="Palatino Linotype" pitchFamily="18" charset="0"/>
              </a:rPr>
              <a:t>уринарног</a:t>
            </a:r>
            <a:r>
              <a:rPr lang="x-none" dirty="0">
                <a:latin typeface="Palatino Linotype" pitchFamily="18" charset="0"/>
              </a:rPr>
              <a:t> и гастроинтестиналног система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3419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8382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Сепса-честа компликација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Бактеријска</a:t>
            </a:r>
            <a:r>
              <a:rPr lang="x-none" dirty="0">
                <a:latin typeface="Palatino Linotype" pitchFamily="18" charset="0"/>
              </a:rPr>
              <a:t> инфекција у 80% случајева (</a:t>
            </a:r>
            <a:r>
              <a:rPr lang="x-none" dirty="0" err="1">
                <a:latin typeface="Palatino Linotype" pitchFamily="18" charset="0"/>
              </a:rPr>
              <a:t>Staphylococcus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aureus</a:t>
            </a:r>
            <a:r>
              <a:rPr lang="x-none" dirty="0">
                <a:latin typeface="Palatino Linotype" pitchFamily="18" charset="0"/>
              </a:rPr>
              <a:t>, стрептококе и </a:t>
            </a:r>
            <a:r>
              <a:rPr lang="x-none" dirty="0" err="1">
                <a:latin typeface="Palatino Linotype" pitchFamily="18" charset="0"/>
              </a:rPr>
              <a:t>колиформне</a:t>
            </a:r>
            <a:r>
              <a:rPr lang="x-none" dirty="0">
                <a:latin typeface="Palatino Linotype" pitchFamily="18" charset="0"/>
              </a:rPr>
              <a:t> бактерије)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Гљивична инфекција у 30% случајева (</a:t>
            </a:r>
            <a:r>
              <a:rPr lang="x-none" dirty="0" err="1">
                <a:latin typeface="Palatino Linotype" pitchFamily="18" charset="0"/>
              </a:rPr>
              <a:t>Candida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специјес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ДИЈАГНОЗА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Утврдити етиологију болести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Одређивање вредности </a:t>
            </a:r>
            <a:r>
              <a:rPr lang="x-none" dirty="0" err="1">
                <a:latin typeface="Palatino Linotype" pitchFamily="18" charset="0"/>
              </a:rPr>
              <a:t>парацетамола</a:t>
            </a:r>
            <a:r>
              <a:rPr lang="x-none" dirty="0">
                <a:latin typeface="Palatino Linotype" pitchFamily="18" charset="0"/>
              </a:rPr>
              <a:t> у крви (Н-</a:t>
            </a:r>
            <a:r>
              <a:rPr lang="x-none" dirty="0" err="1">
                <a:latin typeface="Palatino Linotype" pitchFamily="18" charset="0"/>
              </a:rPr>
              <a:t>ацетилцистеин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Одређивање антитела на вирусе (хепатитис А, Б, CMV, EBV)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Присутна </a:t>
            </a:r>
            <a:r>
              <a:rPr lang="x-none" dirty="0" err="1">
                <a:latin typeface="Palatino Linotype" pitchFamily="18" charset="0"/>
              </a:rPr>
              <a:t>еозинофилија</a:t>
            </a:r>
            <a:r>
              <a:rPr lang="x-none" dirty="0">
                <a:latin typeface="Palatino Linotype" pitchFamily="18" charset="0"/>
              </a:rPr>
              <a:t>-идиосинкратична реакција на лек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УЗВ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ЦТ</a:t>
            </a:r>
          </a:p>
        </p:txBody>
      </p:sp>
    </p:spTree>
    <p:extLst>
      <p:ext uri="{BB962C8B-B14F-4D97-AF65-F5344CB8AC3E}">
        <p14:creationId xmlns:p14="http://schemas.microsoft.com/office/powerpoint/2010/main" val="279447837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800"/>
            <a:ext cx="7848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>
                <a:latin typeface="Palatino Linotype" pitchFamily="18" charset="0"/>
              </a:rPr>
              <a:t>ТЕРАПИЈА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dirty="0">
                <a:latin typeface="Palatino Linotype" pitchFamily="18" charset="0"/>
              </a:rPr>
              <a:t>Процена прогнозе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dirty="0">
                <a:latin typeface="Palatino Linotype" pitchFamily="18" charset="0"/>
              </a:rPr>
              <a:t>Стандардни протокол лечења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dirty="0">
                <a:latin typeface="Palatino Linotype" pitchFamily="18" charset="0"/>
              </a:rPr>
              <a:t>Праћење и лечење могућих компликација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dirty="0">
                <a:latin typeface="Palatino Linotype" pitchFamily="18" charset="0"/>
              </a:rPr>
              <a:t>Хитна трансплантација јетре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dirty="0">
                <a:latin typeface="Palatino Linotype" pitchFamily="18" charset="0"/>
              </a:rPr>
              <a:t>Премошћавање времена до трансплантације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74264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440779"/>
              </p:ext>
            </p:extLst>
          </p:nvPr>
        </p:nvGraphicFramePr>
        <p:xfrm>
          <a:off x="50800" y="25400"/>
          <a:ext cx="9144000" cy="6660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3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65200">
                <a:tc>
                  <a:txBody>
                    <a:bodyPr/>
                    <a:lstStyle/>
                    <a:p>
                      <a:r>
                        <a:rPr lang="x-none" sz="1400" dirty="0" err="1">
                          <a:latin typeface="Palatino Linotype" pitchFamily="18" charset="0"/>
                        </a:rPr>
                        <a:t>Интракранијална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 хипертензија,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неурохипоксемија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  <a:p>
                      <a:r>
                        <a:rPr lang="x-none" sz="1400" dirty="0" err="1">
                          <a:latin typeface="Palatino Linotype" pitchFamily="18" charset="0"/>
                        </a:rPr>
                        <a:t>субклиничке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 конвулзије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55-70%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Праћење болесника,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манитол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, барбитурати,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инотропни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 лекови,</a:t>
                      </a:r>
                      <a:r>
                        <a:rPr lang="x-none" sz="1400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sz="1400" baseline="0" dirty="0" err="1">
                          <a:latin typeface="Palatino Linotype" pitchFamily="18" charset="0"/>
                        </a:rPr>
                        <a:t>хипероксигенација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280">
                <a:tc>
                  <a:txBody>
                    <a:bodyPr/>
                    <a:lstStyle/>
                    <a:p>
                      <a:r>
                        <a:rPr lang="x-none" sz="1400" dirty="0" err="1">
                          <a:latin typeface="Palatino Linotype" pitchFamily="18" charset="0"/>
                        </a:rPr>
                        <a:t>Инсуфицијенција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 бубрега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 err="1">
                          <a:latin typeface="Palatino Linotype" pitchFamily="18" charset="0"/>
                        </a:rPr>
                        <a:t>Парацетамол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-75%</a:t>
                      </a:r>
                    </a:p>
                    <a:p>
                      <a:r>
                        <a:rPr lang="x-none" sz="1400" dirty="0">
                          <a:latin typeface="Palatino Linotype" pitchFamily="18" charset="0"/>
                        </a:rPr>
                        <a:t>Остали узроци-30%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Континуирана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хемофилтрација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280"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Сепса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 err="1">
                          <a:latin typeface="Palatino Linotype" pitchFamily="18" charset="0"/>
                        </a:rPr>
                        <a:t>Бактеријска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-30-85%</a:t>
                      </a:r>
                    </a:p>
                    <a:p>
                      <a:r>
                        <a:rPr lang="x-none" sz="1400" dirty="0">
                          <a:latin typeface="Palatino Linotype" pitchFamily="18" charset="0"/>
                        </a:rPr>
                        <a:t>Гљивична-30%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Системска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антимикробна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 терапија,</a:t>
                      </a:r>
                      <a:r>
                        <a:rPr lang="x-none" sz="1400" baseline="0" dirty="0">
                          <a:latin typeface="Palatino Linotype" pitchFamily="18" charset="0"/>
                        </a:rPr>
                        <a:t> емпиријска системска </a:t>
                      </a:r>
                      <a:r>
                        <a:rPr lang="x-none" sz="1400" baseline="0" dirty="0" err="1">
                          <a:latin typeface="Palatino Linotype" pitchFamily="18" charset="0"/>
                        </a:rPr>
                        <a:t>антифугална</a:t>
                      </a:r>
                      <a:r>
                        <a:rPr lang="x-none" sz="1400" baseline="0" dirty="0">
                          <a:latin typeface="Palatino Linotype" pitchFamily="18" charset="0"/>
                        </a:rPr>
                        <a:t> ако су леукоцити виши од 20x10 </a:t>
                      </a:r>
                      <a:r>
                        <a:rPr lang="x-none" sz="1400" baseline="30000" dirty="0">
                          <a:latin typeface="Palatino Linotype" pitchFamily="18" charset="0"/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0280">
                <a:tc>
                  <a:txBody>
                    <a:bodyPr/>
                    <a:lstStyle/>
                    <a:p>
                      <a:r>
                        <a:rPr lang="x-none" sz="1400" dirty="0" err="1">
                          <a:latin typeface="Palatino Linotype" pitchFamily="18" charset="0"/>
                        </a:rPr>
                        <a:t>Хипотензија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честа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0280">
                <a:tc>
                  <a:txBody>
                    <a:bodyPr/>
                    <a:lstStyle/>
                    <a:p>
                      <a:r>
                        <a:rPr lang="x-none" sz="1400" dirty="0" err="1">
                          <a:latin typeface="Palatino Linotype" pitchFamily="18" charset="0"/>
                        </a:rPr>
                        <a:t>Хипогликемија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Честа, претходи</a:t>
                      </a:r>
                      <a:r>
                        <a:rPr lang="x-none" sz="1400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sz="1400" baseline="0" dirty="0" err="1">
                          <a:latin typeface="Palatino Linotype" pitchFamily="18" charset="0"/>
                        </a:rPr>
                        <a:t>енцефалопатији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Провера глукозе код промене менталног статуса и на сат времена код болесника на респиратору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2675"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Респираторна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инсуфицијенција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Честа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 err="1">
                          <a:latin typeface="Palatino Linotype" pitchFamily="18" charset="0"/>
                        </a:rPr>
                        <a:t>Мултифакторијална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 етиологија, рана вентилација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0280">
                <a:tc>
                  <a:txBody>
                    <a:bodyPr/>
                    <a:lstStyle/>
                    <a:p>
                      <a:r>
                        <a:rPr lang="x-none" sz="1400" dirty="0" err="1">
                          <a:latin typeface="Palatino Linotype" pitchFamily="18" charset="0"/>
                        </a:rPr>
                        <a:t>Коагулопатије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Увек присутне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Лечити само</a:t>
                      </a:r>
                      <a:r>
                        <a:rPr lang="x-none" sz="1400" baseline="0" dirty="0">
                          <a:latin typeface="Palatino Linotype" pitchFamily="18" charset="0"/>
                        </a:rPr>
                        <a:t> клинички </a:t>
                      </a:r>
                      <a:r>
                        <a:rPr lang="x-none" sz="1400" baseline="0" dirty="0" err="1">
                          <a:latin typeface="Palatino Linotype" pitchFamily="18" charset="0"/>
                        </a:rPr>
                        <a:t>манифестну</a:t>
                      </a:r>
                      <a:r>
                        <a:rPr lang="x-none" sz="1400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sz="1400" baseline="0" dirty="0" err="1">
                          <a:latin typeface="Palatino Linotype" pitchFamily="18" charset="0"/>
                        </a:rPr>
                        <a:t>коагулопатију</a:t>
                      </a:r>
                      <a:r>
                        <a:rPr lang="x-none" sz="1400" baseline="0" dirty="0">
                          <a:latin typeface="Palatino Linotype" pitchFamily="18" charset="0"/>
                        </a:rPr>
                        <a:t>, пратити </a:t>
                      </a:r>
                      <a:r>
                        <a:rPr lang="x-none" sz="1400" baseline="0" dirty="0" err="1">
                          <a:latin typeface="Palatino Linotype" pitchFamily="18" charset="0"/>
                        </a:rPr>
                        <a:t>тромбоците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0280">
                <a:tc>
                  <a:txBody>
                    <a:bodyPr/>
                    <a:lstStyle/>
                    <a:p>
                      <a:r>
                        <a:rPr lang="x-none" sz="1400" dirty="0" err="1">
                          <a:latin typeface="Palatino Linotype" pitchFamily="18" charset="0"/>
                        </a:rPr>
                        <a:t>Панкреатитис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 err="1">
                          <a:latin typeface="Palatino Linotype" pitchFamily="18" charset="0"/>
                        </a:rPr>
                        <a:t>Парацетамол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-15%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 err="1">
                          <a:latin typeface="Palatino Linotype" pitchFamily="18" charset="0"/>
                        </a:rPr>
                        <a:t>Контраиндикација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 за трансплантацију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0280">
                <a:tc>
                  <a:txBody>
                    <a:bodyPr/>
                    <a:lstStyle/>
                    <a:p>
                      <a:r>
                        <a:rPr lang="x-none" sz="1400" dirty="0" err="1">
                          <a:latin typeface="Palatino Linotype" pitchFamily="18" charset="0"/>
                        </a:rPr>
                        <a:t>Малнутриција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Повећава се са трајањем болести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 err="1">
                          <a:latin typeface="Palatino Linotype" pitchFamily="18" charset="0"/>
                        </a:rPr>
                        <a:t>Парентерална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 исхрана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2245"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Абнормалности електролита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честе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Пратити</a:t>
                      </a:r>
                      <a:r>
                        <a:rPr lang="x-none" sz="1400" baseline="0" dirty="0">
                          <a:latin typeface="Palatino Linotype" pitchFamily="18" charset="0"/>
                        </a:rPr>
                        <a:t> Na, K, P, </a:t>
                      </a:r>
                      <a:r>
                        <a:rPr lang="x-none" sz="1400" baseline="0" dirty="0" err="1">
                          <a:latin typeface="Palatino Linotype" pitchFamily="18" charset="0"/>
                        </a:rPr>
                        <a:t>Mg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42675"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Абнормалности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ацидо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-базног статуса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честе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>
                          <a:latin typeface="Palatino Linotype" pitchFamily="18" charset="0"/>
                        </a:rPr>
                        <a:t>Преовладава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метаболичка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алкалоза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, осим код тровања 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парацетамолом</a:t>
                      </a:r>
                      <a:r>
                        <a:rPr lang="x-none" sz="1400" dirty="0">
                          <a:latin typeface="Palatino Linotype" pitchFamily="18" charset="0"/>
                        </a:rPr>
                        <a:t>-</a:t>
                      </a:r>
                      <a:r>
                        <a:rPr lang="x-none" sz="1400" dirty="0" err="1">
                          <a:latin typeface="Palatino Linotype" pitchFamily="18" charset="0"/>
                        </a:rPr>
                        <a:t>ацидоза</a:t>
                      </a:r>
                      <a:endParaRPr lang="x-none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252939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930656"/>
              </p:ext>
            </p:extLst>
          </p:nvPr>
        </p:nvGraphicFramePr>
        <p:xfrm>
          <a:off x="152400" y="1524000"/>
          <a:ext cx="8991600" cy="421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9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Парацетамол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Остали узроци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Артеријски PH</a:t>
                      </a:r>
                      <a:r>
                        <a:rPr lang="en-US" dirty="0">
                          <a:latin typeface="Palatino Linotype" pitchFamily="18" charset="0"/>
                        </a:rPr>
                        <a:t>&lt;</a:t>
                      </a:r>
                      <a:r>
                        <a:rPr lang="x-none" dirty="0">
                          <a:latin typeface="Palatino Linotype" pitchFamily="18" charset="0"/>
                        </a:rPr>
                        <a:t>7,30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 err="1">
                          <a:latin typeface="Palatino Linotype" pitchFamily="18" charset="0"/>
                        </a:rPr>
                        <a:t>Протромбинско</a:t>
                      </a:r>
                      <a:r>
                        <a:rPr lang="x-none" dirty="0">
                          <a:latin typeface="Palatino Linotype" pitchFamily="18" charset="0"/>
                        </a:rPr>
                        <a:t> време</a:t>
                      </a:r>
                      <a:r>
                        <a:rPr lang="en-US" dirty="0">
                          <a:latin typeface="Palatino Linotype" pitchFamily="18" charset="0"/>
                        </a:rPr>
                        <a:t> &gt;100 s</a:t>
                      </a:r>
                      <a:r>
                        <a:rPr lang="en-US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или</a:t>
                      </a:r>
                      <a:r>
                        <a:rPr lang="en-US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en-US" dirty="0">
                          <a:latin typeface="Palatino Linotype" pitchFamily="18" charset="0"/>
                        </a:rPr>
                        <a:t>INR&gt;6,7</a:t>
                      </a:r>
                      <a:endParaRPr lang="x-none" dirty="0">
                        <a:latin typeface="Palatino Linotype" pitchFamily="18" charset="0"/>
                      </a:endParaRPr>
                    </a:p>
                    <a:p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или сва три од следећих: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или било који од следећих: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err="1">
                          <a:latin typeface="Palatino Linotype" pitchFamily="18" charset="0"/>
                        </a:rPr>
                        <a:t>Протромбинско</a:t>
                      </a:r>
                      <a:r>
                        <a:rPr lang="x-none" dirty="0">
                          <a:latin typeface="Palatino Linotype" pitchFamily="18" charset="0"/>
                        </a:rPr>
                        <a:t> време</a:t>
                      </a:r>
                      <a:r>
                        <a:rPr lang="en-US" dirty="0">
                          <a:latin typeface="Palatino Linotype" pitchFamily="18" charset="0"/>
                        </a:rPr>
                        <a:t> &gt;100 s</a:t>
                      </a:r>
                      <a:endParaRPr lang="x-none" dirty="0">
                        <a:latin typeface="Palatino Linotype" pitchFamily="18" charset="0"/>
                      </a:endParaRPr>
                    </a:p>
                    <a:p>
                      <a:r>
                        <a:rPr lang="x-none" dirty="0" err="1">
                          <a:latin typeface="Palatino Linotype" pitchFamily="18" charset="0"/>
                        </a:rPr>
                        <a:t>Креатинин</a:t>
                      </a:r>
                      <a:r>
                        <a:rPr lang="en-US" dirty="0">
                          <a:latin typeface="Palatino Linotype" pitchFamily="18" charset="0"/>
                        </a:rPr>
                        <a:t>&gt;300 </a:t>
                      </a:r>
                      <a:r>
                        <a:rPr lang="el-GR" dirty="0">
                          <a:latin typeface="Palatino Linotype" pitchFamily="18" charset="0"/>
                        </a:rPr>
                        <a:t>μ</a:t>
                      </a:r>
                      <a:r>
                        <a:rPr lang="en-US" dirty="0" err="1">
                          <a:latin typeface="Palatino Linotype" pitchFamily="18" charset="0"/>
                        </a:rPr>
                        <a:t>mol</a:t>
                      </a:r>
                      <a:r>
                        <a:rPr lang="x-none" dirty="0">
                          <a:latin typeface="Palatino Linotype" pitchFamily="18" charset="0"/>
                        </a:rPr>
                        <a:t>/</a:t>
                      </a:r>
                      <a:r>
                        <a:rPr lang="en-US" dirty="0">
                          <a:latin typeface="Palatino Linotype" pitchFamily="18" charset="0"/>
                        </a:rPr>
                        <a:t>l</a:t>
                      </a:r>
                      <a:endParaRPr lang="x-none" dirty="0">
                        <a:latin typeface="Palatino Linotype" pitchFamily="18" charset="0"/>
                      </a:endParaRPr>
                    </a:p>
                    <a:p>
                      <a:r>
                        <a:rPr lang="x-none" dirty="0" err="1">
                          <a:latin typeface="Palatino Linotype" pitchFamily="18" charset="0"/>
                        </a:rPr>
                        <a:t>Енцефалопатија</a:t>
                      </a:r>
                      <a:r>
                        <a:rPr lang="x-none" dirty="0">
                          <a:latin typeface="Palatino Linotype" pitchFamily="18" charset="0"/>
                        </a:rPr>
                        <a:t> 3 и 4 стадијум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>
                          <a:latin typeface="Palatino Linotype" pitchFamily="18" charset="0"/>
                        </a:rPr>
                        <a:t>Неповољна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етиологија (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серонегативни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хепатитис или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идиосинкразична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реакција на лек)</a:t>
                      </a:r>
                    </a:p>
                    <a:p>
                      <a:r>
                        <a:rPr lang="x-none" baseline="0" dirty="0">
                          <a:latin typeface="Palatino Linotype" pitchFamily="18" charset="0"/>
                        </a:rPr>
                        <a:t>Жутица </a:t>
                      </a:r>
                      <a:r>
                        <a:rPr lang="en-US" baseline="0" dirty="0">
                          <a:latin typeface="Palatino Linotype" pitchFamily="18" charset="0"/>
                        </a:rPr>
                        <a:t>&gt; 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7 дана пре појаве </a:t>
                      </a:r>
                      <a:r>
                        <a:rPr lang="x-none" baseline="0" dirty="0" err="1">
                          <a:latin typeface="Palatino Linotype" pitchFamily="18" charset="0"/>
                        </a:rPr>
                        <a:t>енцефалопатије</a:t>
                      </a:r>
                      <a:endParaRPr lang="x-none" baseline="0" dirty="0">
                        <a:latin typeface="Palatino Linotype" pitchFamily="18" charset="0"/>
                      </a:endParaRPr>
                    </a:p>
                    <a:p>
                      <a:r>
                        <a:rPr lang="x-none" baseline="0" dirty="0">
                          <a:latin typeface="Palatino Linotype" pitchFamily="18" charset="0"/>
                        </a:rPr>
                        <a:t>Доб </a:t>
                      </a:r>
                      <a:r>
                        <a:rPr lang="en-US" baseline="0" dirty="0">
                          <a:latin typeface="Palatino Linotype" pitchFamily="18" charset="0"/>
                        </a:rPr>
                        <a:t>&lt;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10 или </a:t>
                      </a:r>
                      <a:r>
                        <a:rPr lang="en-US" baseline="0" dirty="0">
                          <a:latin typeface="Palatino Linotype" pitchFamily="18" charset="0"/>
                        </a:rPr>
                        <a:t>&gt;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40 година</a:t>
                      </a:r>
                    </a:p>
                    <a:p>
                      <a:r>
                        <a:rPr lang="x-none" baseline="0" dirty="0" err="1">
                          <a:latin typeface="Palatino Linotype" pitchFamily="18" charset="0"/>
                        </a:rPr>
                        <a:t>Протромбинско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време </a:t>
                      </a:r>
                      <a:r>
                        <a:rPr lang="en-US" baseline="0" dirty="0">
                          <a:latin typeface="Palatino Linotype" pitchFamily="18" charset="0"/>
                        </a:rPr>
                        <a:t>&gt;50 s 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или </a:t>
                      </a:r>
                      <a:r>
                        <a:rPr lang="en-US" baseline="0" dirty="0">
                          <a:latin typeface="Palatino Linotype" pitchFamily="18" charset="0"/>
                        </a:rPr>
                        <a:t>INR&gt;4,0</a:t>
                      </a:r>
                      <a:endParaRPr lang="x-none" baseline="0" dirty="0">
                        <a:latin typeface="Palatino Linotype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baseline="0" dirty="0" err="1">
                          <a:latin typeface="Palatino Linotype" pitchFamily="18" charset="0"/>
                        </a:rPr>
                        <a:t>Билирубин</a:t>
                      </a:r>
                      <a:r>
                        <a:rPr lang="x-none" baseline="0" dirty="0">
                          <a:latin typeface="Palatino Linotype" pitchFamily="18" charset="0"/>
                        </a:rPr>
                        <a:t> у серуму </a:t>
                      </a:r>
                      <a:r>
                        <a:rPr lang="en-US" dirty="0">
                          <a:latin typeface="Palatino Linotype" pitchFamily="18" charset="0"/>
                        </a:rPr>
                        <a:t>&gt;300 </a:t>
                      </a:r>
                      <a:r>
                        <a:rPr lang="el-GR" dirty="0">
                          <a:latin typeface="Palatino Linotype" pitchFamily="18" charset="0"/>
                        </a:rPr>
                        <a:t>μ</a:t>
                      </a:r>
                      <a:r>
                        <a:rPr lang="en-US" dirty="0" err="1">
                          <a:latin typeface="Palatino Linotype" pitchFamily="18" charset="0"/>
                        </a:rPr>
                        <a:t>mol</a:t>
                      </a:r>
                      <a:r>
                        <a:rPr lang="x-none" dirty="0">
                          <a:latin typeface="Palatino Linotype" pitchFamily="18" charset="0"/>
                        </a:rPr>
                        <a:t>/</a:t>
                      </a:r>
                      <a:r>
                        <a:rPr lang="en-US" dirty="0">
                          <a:latin typeface="Palatino Linotype" pitchFamily="18" charset="0"/>
                        </a:rPr>
                        <a:t>l</a:t>
                      </a:r>
                      <a:endParaRPr lang="x-none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2194" y="304800"/>
            <a:ext cx="885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Критеријуми за трансплантацију јетре код акутне </a:t>
            </a:r>
            <a:r>
              <a:rPr lang="x-none" b="1" dirty="0" err="1">
                <a:latin typeface="Palatino Linotype" pitchFamily="18" charset="0"/>
              </a:rPr>
              <a:t>инсуфицијенције</a:t>
            </a:r>
            <a:r>
              <a:rPr lang="x-none" b="1" dirty="0">
                <a:latin typeface="Palatino Linotype" pitchFamily="18" charset="0"/>
              </a:rPr>
              <a:t> јетре</a:t>
            </a:r>
          </a:p>
        </p:txBody>
      </p:sp>
    </p:spTree>
    <p:extLst>
      <p:ext uri="{BB962C8B-B14F-4D97-AF65-F5344CB8AC3E}">
        <p14:creationId xmlns:p14="http://schemas.microsoft.com/office/powerpoint/2010/main" val="392327923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b="1" dirty="0">
                <a:latin typeface="Palatino Linotype" pitchFamily="18" charset="0"/>
              </a:rPr>
              <a:t>АЛКОХОЛНА БОЛЕСТ ЈЕТРЕ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b="1" dirty="0" err="1">
                <a:solidFill>
                  <a:schemeClr val="tx1"/>
                </a:solidFill>
                <a:latin typeface="Palatino Linotype" pitchFamily="18" charset="0"/>
              </a:rPr>
              <a:t>Доц</a:t>
            </a:r>
            <a:r>
              <a:rPr lang="x-none" b="1" dirty="0">
                <a:solidFill>
                  <a:schemeClr val="tx1"/>
                </a:solidFill>
                <a:latin typeface="Palatino Linotype" pitchFamily="18" charset="0"/>
              </a:rPr>
              <a:t>. др Наташа Здравковић</a:t>
            </a:r>
          </a:p>
          <a:p>
            <a:endParaRPr lang="x-non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79" y="1524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7798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57200"/>
            <a:ext cx="8763000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5. Дефекти излучивања </a:t>
            </a:r>
            <a:r>
              <a:rPr lang="x-none" sz="1600" b="1" dirty="0" err="1">
                <a:latin typeface="Palatino Linotype" pitchFamily="18" charset="0"/>
              </a:rPr>
              <a:t>билирубина</a:t>
            </a:r>
            <a:endParaRPr lang="x-none" sz="1600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Повишена фракција: директна (</a:t>
            </a:r>
            <a:r>
              <a:rPr lang="x-none" sz="1600" dirty="0" err="1">
                <a:latin typeface="Palatino Linotype" pitchFamily="18" charset="0"/>
              </a:rPr>
              <a:t>коњугована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x-none" sz="1600" b="1" dirty="0">
                <a:latin typeface="Palatino Linotype" pitchFamily="18" charset="0"/>
              </a:rPr>
              <a:t>Узроци: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 err="1">
                <a:latin typeface="Palatino Linotype" pitchFamily="18" charset="0"/>
              </a:rPr>
              <a:t>Хепатоцелуларно</a:t>
            </a:r>
            <a:r>
              <a:rPr lang="x-none" sz="1600" dirty="0">
                <a:latin typeface="Palatino Linotype" pitchFamily="18" charset="0"/>
              </a:rPr>
              <a:t> обољење (</a:t>
            </a:r>
            <a:r>
              <a:rPr lang="x-none" sz="1600" dirty="0" err="1">
                <a:latin typeface="Palatino Linotype" pitchFamily="18" charset="0"/>
              </a:rPr>
              <a:t>вирусни</a:t>
            </a:r>
            <a:r>
              <a:rPr lang="x-none" sz="1600" dirty="0">
                <a:latin typeface="Palatino Linotype" pitchFamily="18" charset="0"/>
              </a:rPr>
              <a:t>, алкохолни, токсични хепатитис)-оштећење у </a:t>
            </a:r>
            <a:r>
              <a:rPr lang="x-none" sz="1600" dirty="0" err="1">
                <a:latin typeface="Palatino Linotype" pitchFamily="18" charset="0"/>
              </a:rPr>
              <a:t>секреторном</a:t>
            </a:r>
            <a:r>
              <a:rPr lang="x-none" sz="1600" dirty="0">
                <a:latin typeface="Palatino Linotype" pitchFamily="18" charset="0"/>
              </a:rPr>
              <a:t> механизму за жучне киселине, известан степен ретенције жучних киселина (</a:t>
            </a:r>
            <a:r>
              <a:rPr lang="x-none" sz="1600" dirty="0" err="1">
                <a:latin typeface="Palatino Linotype" pitchFamily="18" charset="0"/>
              </a:rPr>
              <a:t>холестаза</a:t>
            </a:r>
            <a:r>
              <a:rPr lang="x-none" sz="1600" dirty="0">
                <a:latin typeface="Palatino Linotype" pitchFamily="18" charset="0"/>
              </a:rPr>
              <a:t>) који може пратити ретенцију </a:t>
            </a:r>
            <a:r>
              <a:rPr lang="x-none" sz="1600" dirty="0" err="1">
                <a:latin typeface="Palatino Linotype" pitchFamily="18" charset="0"/>
              </a:rPr>
              <a:t>билирубина</a:t>
            </a:r>
            <a:endParaRPr lang="x-none" sz="1600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1600" dirty="0">
                <a:latin typeface="Palatino Linotype" pitchFamily="18" charset="0"/>
              </a:rPr>
              <a:t>Генетски поремећај  у преносном систему </a:t>
            </a:r>
            <a:r>
              <a:rPr lang="x-none" sz="1600" dirty="0" err="1">
                <a:latin typeface="Palatino Linotype" pitchFamily="18" charset="0"/>
              </a:rPr>
              <a:t>билирубина</a:t>
            </a:r>
            <a:r>
              <a:rPr lang="x-none" sz="1600" dirty="0">
                <a:latin typeface="Palatino Linotype" pitchFamily="18" charset="0"/>
              </a:rPr>
              <a:t> (</a:t>
            </a:r>
            <a:r>
              <a:rPr lang="x-none" sz="1600" dirty="0" err="1">
                <a:latin typeface="Palatino Linotype" pitchFamily="18" charset="0"/>
              </a:rPr>
              <a:t>Dubin</a:t>
            </a:r>
            <a:r>
              <a:rPr lang="x-none" sz="1600" dirty="0">
                <a:latin typeface="Palatino Linotype" pitchFamily="18" charset="0"/>
              </a:rPr>
              <a:t>-Ј</a:t>
            </a:r>
            <a:r>
              <a:rPr lang="x-none" sz="1600" dirty="0" err="1">
                <a:latin typeface="Palatino Linotype" pitchFamily="18" charset="0"/>
              </a:rPr>
              <a:t>ohnson</a:t>
            </a:r>
            <a:r>
              <a:rPr lang="x-none" sz="1600" dirty="0">
                <a:latin typeface="Palatino Linotype" pitchFamily="18" charset="0"/>
              </a:rPr>
              <a:t>-ов синдром, Rotor-ов синдром)-чиста </a:t>
            </a:r>
            <a:r>
              <a:rPr lang="x-none" sz="1600" dirty="0" err="1">
                <a:latin typeface="Palatino Linotype" pitchFamily="18" charset="0"/>
              </a:rPr>
              <a:t>коњугована</a:t>
            </a:r>
            <a:r>
              <a:rPr lang="x-none" sz="1600" dirty="0">
                <a:latin typeface="Palatino Linotype" pitchFamily="18" charset="0"/>
              </a:rPr>
              <a:t> </a:t>
            </a:r>
            <a:r>
              <a:rPr lang="x-none" sz="1600" dirty="0" err="1">
                <a:latin typeface="Palatino Linotype" pitchFamily="18" charset="0"/>
              </a:rPr>
              <a:t>хиперебилирубинемија</a:t>
            </a:r>
            <a:r>
              <a:rPr lang="x-none" sz="1600" dirty="0">
                <a:latin typeface="Palatino Linotype" pitchFamily="18" charset="0"/>
              </a:rPr>
              <a:t>, без повећања жучних киселина (</a:t>
            </a:r>
            <a:r>
              <a:rPr lang="x-none" sz="1600" dirty="0" err="1">
                <a:latin typeface="Palatino Linotype" pitchFamily="18" charset="0"/>
              </a:rPr>
              <a:t>хипербилирубинемија</a:t>
            </a:r>
            <a:r>
              <a:rPr lang="x-none" sz="1600" dirty="0">
                <a:latin typeface="Palatino Linotype" pitchFamily="18" charset="0"/>
              </a:rPr>
              <a:t> без </a:t>
            </a:r>
            <a:r>
              <a:rPr lang="x-none" sz="1600" dirty="0" err="1">
                <a:latin typeface="Palatino Linotype" pitchFamily="18" charset="0"/>
              </a:rPr>
              <a:t>холестазе</a:t>
            </a:r>
            <a:r>
              <a:rPr lang="x-none" sz="1600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1600" b="1" dirty="0" err="1">
                <a:latin typeface="Palatino Linotype" pitchFamily="18" charset="0"/>
              </a:rPr>
              <a:t>Dubin</a:t>
            </a:r>
            <a:r>
              <a:rPr lang="x-none" sz="1600" b="1" dirty="0">
                <a:latin typeface="Palatino Linotype" pitchFamily="18" charset="0"/>
              </a:rPr>
              <a:t>-Ј</a:t>
            </a:r>
            <a:r>
              <a:rPr lang="x-none" sz="1600" b="1" dirty="0" err="1">
                <a:latin typeface="Palatino Linotype" pitchFamily="18" charset="0"/>
              </a:rPr>
              <a:t>ohnson</a:t>
            </a:r>
            <a:r>
              <a:rPr lang="x-none" sz="1600" b="1" dirty="0">
                <a:latin typeface="Palatino Linotype" pitchFamily="18" charset="0"/>
              </a:rPr>
              <a:t>-ов синдром-</a:t>
            </a:r>
            <a:r>
              <a:rPr lang="x-none" sz="1600" dirty="0" err="1">
                <a:latin typeface="Palatino Linotype" pitchFamily="18" charset="0"/>
              </a:rPr>
              <a:t>флуктуирајућа</a:t>
            </a:r>
            <a:r>
              <a:rPr lang="x-none" sz="1600" dirty="0">
                <a:latin typeface="Palatino Linotype" pitchFamily="18" charset="0"/>
              </a:rPr>
              <a:t> жутица, у II и III деценији живота, повећава се у трудноћи, при операцијама, инфекцијама, 60% </a:t>
            </a:r>
            <a:r>
              <a:rPr lang="x-none" sz="1600" dirty="0" err="1">
                <a:latin typeface="Palatino Linotype" pitchFamily="18" charset="0"/>
              </a:rPr>
              <a:t>билирубина</a:t>
            </a:r>
            <a:r>
              <a:rPr lang="x-none" sz="1600" dirty="0">
                <a:latin typeface="Palatino Linotype" pitchFamily="18" charset="0"/>
              </a:rPr>
              <a:t> је </a:t>
            </a:r>
            <a:r>
              <a:rPr lang="x-none" sz="1600" dirty="0" err="1">
                <a:latin typeface="Palatino Linotype" pitchFamily="18" charset="0"/>
              </a:rPr>
              <a:t>коњуговано</a:t>
            </a:r>
            <a:r>
              <a:rPr lang="x-none" sz="1600" dirty="0">
                <a:latin typeface="Palatino Linotype" pitchFamily="18" charset="0"/>
              </a:rPr>
              <a:t>, при биопсији јетра </a:t>
            </a:r>
            <a:r>
              <a:rPr lang="x-none" sz="1600" dirty="0" err="1">
                <a:latin typeface="Palatino Linotype" pitchFamily="18" charset="0"/>
              </a:rPr>
              <a:t>пигментована</a:t>
            </a:r>
            <a:r>
              <a:rPr lang="x-none" sz="1600" dirty="0">
                <a:latin typeface="Palatino Linotype" pitchFamily="18" charset="0"/>
              </a:rPr>
              <a:t>, појава веће ретенције БСП-а у серуму у 90-том минуту, у </a:t>
            </a:r>
            <a:r>
              <a:rPr lang="x-none" sz="1600" dirty="0" err="1">
                <a:latin typeface="Palatino Linotype" pitchFamily="18" charset="0"/>
              </a:rPr>
              <a:t>ондосу</a:t>
            </a:r>
            <a:r>
              <a:rPr lang="x-none" sz="1600" dirty="0">
                <a:latin typeface="Palatino Linotype" pitchFamily="18" charset="0"/>
              </a:rPr>
              <a:t> на 45-ти минут (</a:t>
            </a:r>
            <a:r>
              <a:rPr lang="x-none" sz="1600" dirty="0" err="1">
                <a:latin typeface="Palatino Linotype" pitchFamily="18" charset="0"/>
              </a:rPr>
              <a:t>неизлучена</a:t>
            </a:r>
            <a:r>
              <a:rPr lang="x-none" sz="1600" dirty="0">
                <a:latin typeface="Palatino Linotype" pitchFamily="18" charset="0"/>
              </a:rPr>
              <a:t> боја се враћа у плазму),  бенигни синдром не захтева терапију</a:t>
            </a:r>
            <a:endParaRPr lang="x-none" sz="1600" b="1" dirty="0">
              <a:latin typeface="Palatino Linotype" pitchFamily="18" charset="0"/>
            </a:endParaRPr>
          </a:p>
          <a:p>
            <a:endParaRPr lang="x-none" dirty="0">
              <a:latin typeface="Palatino Linotype" pitchFamily="18" charset="0"/>
            </a:endParaRPr>
          </a:p>
          <a:p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82954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81000"/>
            <a:ext cx="8839201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ЕПИДЕМИОЛОГИЈА</a:t>
            </a: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Најчешћи узрок болести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Одговорна за 40-80% случајева цирозе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Количина конзумираног алкохола и дужина конзумирања </a:t>
            </a:r>
            <a:r>
              <a:rPr lang="x-none" dirty="0" err="1">
                <a:latin typeface="Palatino Linotype" pitchFamily="18" charset="0"/>
              </a:rPr>
              <a:t>корелирају</a:t>
            </a:r>
            <a:r>
              <a:rPr lang="x-none" dirty="0">
                <a:latin typeface="Palatino Linotype" pitchFamily="18" charset="0"/>
              </a:rPr>
              <a:t> са </a:t>
            </a:r>
            <a:r>
              <a:rPr lang="x-none" dirty="0" err="1">
                <a:latin typeface="Palatino Linotype" pitchFamily="18" charset="0"/>
              </a:rPr>
              <a:t>инциденцом</a:t>
            </a:r>
            <a:r>
              <a:rPr lang="x-none" dirty="0">
                <a:latin typeface="Palatino Linotype" pitchFamily="18" charset="0"/>
              </a:rPr>
              <a:t> болести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Просечна потрошња алкохола се исказује као број јединица алкохола недељно (1 јединица=једна чаша вина, 270 ml 3,5-4% пива или мала мера женског пића које садржи 37-40% алкохола), при </a:t>
            </a:r>
            <a:r>
              <a:rPr lang="x-none" dirty="0" err="1">
                <a:latin typeface="Palatino Linotype" pitchFamily="18" charset="0"/>
              </a:rPr>
              <a:t>чеми</a:t>
            </a:r>
            <a:r>
              <a:rPr lang="x-none" dirty="0">
                <a:latin typeface="Palatino Linotype" pitchFamily="18" charset="0"/>
              </a:rPr>
              <a:t> 1 јединица алкохола садржи око седам грама алкохола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Количина конзумираног алкохола се може изразити и као број грама алкохола на дан, при чему се број грама алкохола у неком пићу може изразити множењем волумена пића и милиметрима са процентом чистог алкохола у том пићу (жестока пића- 40%, вино- 12%, пиво-5%) и са специфичном тежином алкохола (0,8)</a:t>
            </a:r>
          </a:p>
        </p:txBody>
      </p:sp>
    </p:spTree>
    <p:extLst>
      <p:ext uri="{BB962C8B-B14F-4D97-AF65-F5344CB8AC3E}">
        <p14:creationId xmlns:p14="http://schemas.microsoft.com/office/powerpoint/2010/main" val="417436569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1" y="304800"/>
            <a:ext cx="8839200" cy="2958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Ризик за настанак алкохолне болести расте са преласком прага од 80 грама алкохола на дан за мушкарце и 20 грама алкохола на дан за жене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Ризик за развој цирозе износи око 4 јединица алкохола недељно, односно 600 килограма кумулативне дозе алкохола за мушкарце и 150-300 килограма за жене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Таква </a:t>
            </a:r>
            <a:r>
              <a:rPr lang="x-none" dirty="0" err="1">
                <a:latin typeface="Palatino Linotype" pitchFamily="18" charset="0"/>
              </a:rPr>
              <a:t>кумулативна</a:t>
            </a:r>
            <a:r>
              <a:rPr lang="x-none" dirty="0">
                <a:latin typeface="Palatino Linotype" pitchFamily="18" charset="0"/>
              </a:rPr>
              <a:t> доза се постиже конзумирањем 1 литре вина дневно током 20 година </a:t>
            </a:r>
          </a:p>
        </p:txBody>
      </p:sp>
    </p:spTree>
    <p:extLst>
      <p:ext uri="{BB962C8B-B14F-4D97-AF65-F5344CB8AC3E}">
        <p14:creationId xmlns:p14="http://schemas.microsoft.com/office/powerpoint/2010/main" val="361977631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0678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МЕТАБОЛИЗАМ АЛКОХОЛА У ЈЕТРИ</a:t>
            </a: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Алкохол се не депонује у организму, него се обавезно оксидира (претежно у јетри)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Здрава особа на дан може </a:t>
            </a:r>
            <a:r>
              <a:rPr lang="x-none" dirty="0" err="1">
                <a:latin typeface="Palatino Linotype" pitchFamily="18" charset="0"/>
              </a:rPr>
              <a:t>метаболизовати</a:t>
            </a:r>
            <a:r>
              <a:rPr lang="x-none" dirty="0">
                <a:latin typeface="Palatino Linotype" pitchFamily="18" charset="0"/>
              </a:rPr>
              <a:t> 160-180 грама алкохола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Јетра је примарно место </a:t>
            </a:r>
            <a:r>
              <a:rPr lang="x-none" dirty="0" err="1">
                <a:latin typeface="Palatino Linotype" pitchFamily="18" charset="0"/>
              </a:rPr>
              <a:t>меатоболизма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акохола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Етанол</a:t>
            </a:r>
            <a:r>
              <a:rPr lang="x-none" dirty="0">
                <a:latin typeface="Palatino Linotype" pitchFamily="18" charset="0"/>
              </a:rPr>
              <a:t> се у јетри оксидира у ацетат помоћу три </a:t>
            </a:r>
            <a:r>
              <a:rPr lang="x-none" dirty="0" err="1">
                <a:latin typeface="Palatino Linotype" pitchFamily="18" charset="0"/>
              </a:rPr>
              <a:t>ензимска</a:t>
            </a:r>
            <a:r>
              <a:rPr lang="x-none" dirty="0">
                <a:latin typeface="Palatino Linotype" pitchFamily="18" charset="0"/>
              </a:rPr>
              <a:t> система: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b="1" dirty="0">
                <a:latin typeface="Palatino Linotype" pitchFamily="18" charset="0"/>
              </a:rPr>
              <a:t>Алкохолне </a:t>
            </a:r>
            <a:r>
              <a:rPr lang="x-none" b="1" dirty="0" err="1">
                <a:latin typeface="Palatino Linotype" pitchFamily="18" charset="0"/>
              </a:rPr>
              <a:t>дехидрогеназе</a:t>
            </a:r>
            <a:r>
              <a:rPr lang="x-none" b="1" dirty="0">
                <a:latin typeface="Palatino Linotype" pitchFamily="18" charset="0"/>
              </a:rPr>
              <a:t> (АДХ)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b="1" dirty="0" err="1">
                <a:latin typeface="Palatino Linotype" pitchFamily="18" charset="0"/>
              </a:rPr>
              <a:t>Микрозомалног</a:t>
            </a:r>
            <a:r>
              <a:rPr lang="x-none" b="1" dirty="0">
                <a:latin typeface="Palatino Linotype" pitchFamily="18" charset="0"/>
              </a:rPr>
              <a:t> састава </a:t>
            </a:r>
            <a:r>
              <a:rPr lang="x-none" b="1" dirty="0" err="1">
                <a:latin typeface="Palatino Linotype" pitchFamily="18" charset="0"/>
              </a:rPr>
              <a:t>оскидације</a:t>
            </a:r>
            <a:r>
              <a:rPr lang="x-none" b="1" dirty="0">
                <a:latin typeface="Palatino Linotype" pitchFamily="18" charset="0"/>
              </a:rPr>
              <a:t> етанола (МЕОС)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x-none" b="1" dirty="0" err="1">
                <a:latin typeface="Palatino Linotype" pitchFamily="18" charset="0"/>
              </a:rPr>
              <a:t>Каталазе</a:t>
            </a: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АДХ систем је најважнији у условима ниске </a:t>
            </a:r>
            <a:r>
              <a:rPr lang="x-none" dirty="0" err="1">
                <a:latin typeface="Palatino Linotype" pitchFamily="18" charset="0"/>
              </a:rPr>
              <a:t>ткивне</a:t>
            </a:r>
            <a:r>
              <a:rPr lang="x-none" dirty="0">
                <a:latin typeface="Palatino Linotype" pitchFamily="18" charset="0"/>
              </a:rPr>
              <a:t> и крвне концетрације алкохола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При порасту концетрације алкохола изнад 10 </a:t>
            </a:r>
            <a:r>
              <a:rPr lang="x-none" dirty="0" err="1">
                <a:latin typeface="Palatino Linotype" pitchFamily="18" charset="0"/>
              </a:rPr>
              <a:t>ммол</a:t>
            </a:r>
            <a:r>
              <a:rPr lang="x-none" dirty="0">
                <a:latin typeface="Palatino Linotype" pitchFamily="18" charset="0"/>
              </a:rPr>
              <a:t>/л, укључује се састав МЕОС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Састав </a:t>
            </a:r>
            <a:r>
              <a:rPr lang="x-none" dirty="0" err="1">
                <a:latin typeface="Palatino Linotype" pitchFamily="18" charset="0"/>
              </a:rPr>
              <a:t>каталазе</a:t>
            </a:r>
            <a:r>
              <a:rPr lang="x-none" dirty="0">
                <a:latin typeface="Palatino Linotype" pitchFamily="18" charset="0"/>
              </a:rPr>
              <a:t> је најмање искоришћен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  <a:p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28919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1" y="228600"/>
            <a:ext cx="88392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Алкохолна </a:t>
            </a:r>
            <a:r>
              <a:rPr lang="x-none" b="1" dirty="0" err="1">
                <a:latin typeface="Palatino Linotype" pitchFamily="18" charset="0"/>
              </a:rPr>
              <a:t>дехидрогеназеа</a:t>
            </a:r>
            <a:r>
              <a:rPr lang="x-none" b="1" dirty="0">
                <a:latin typeface="Palatino Linotype" pitchFamily="18" charset="0"/>
              </a:rPr>
              <a:t> (АДХ)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Одговорна је за 80-85% оксидације алкохола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Представља састав </a:t>
            </a:r>
            <a:r>
              <a:rPr lang="x-none" dirty="0" err="1">
                <a:latin typeface="Palatino Linotype" pitchFamily="18" charset="0"/>
              </a:rPr>
              <a:t>цитоплазматских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ензима</a:t>
            </a:r>
            <a:r>
              <a:rPr lang="x-none" dirty="0">
                <a:latin typeface="Palatino Linotype" pitchFamily="18" charset="0"/>
              </a:rPr>
              <a:t> са бројним </a:t>
            </a:r>
            <a:r>
              <a:rPr lang="x-none" dirty="0" err="1">
                <a:latin typeface="Palatino Linotype" pitchFamily="18" charset="0"/>
              </a:rPr>
              <a:t>изоензимима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Генетксе</a:t>
            </a:r>
            <a:r>
              <a:rPr lang="x-none" dirty="0">
                <a:latin typeface="Palatino Linotype" pitchFamily="18" charset="0"/>
              </a:rPr>
              <a:t> варијације у </a:t>
            </a:r>
            <a:r>
              <a:rPr lang="x-none" dirty="0" err="1">
                <a:latin typeface="Palatino Linotype" pitchFamily="18" charset="0"/>
              </a:rPr>
              <a:t>изоензимима</a:t>
            </a:r>
            <a:r>
              <a:rPr lang="x-none" dirty="0">
                <a:latin typeface="Palatino Linotype" pitchFamily="18" charset="0"/>
              </a:rPr>
              <a:t> објашњавају значајне разлике у брзини елиминације етанола у разним етничким скупинама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АДХ претвара </a:t>
            </a:r>
            <a:r>
              <a:rPr lang="x-none" dirty="0" err="1">
                <a:latin typeface="Palatino Linotype" pitchFamily="18" charset="0"/>
              </a:rPr>
              <a:t>етанол</a:t>
            </a:r>
            <a:r>
              <a:rPr lang="x-none" dirty="0">
                <a:latin typeface="Palatino Linotype" pitchFamily="18" charset="0"/>
              </a:rPr>
              <a:t> у </a:t>
            </a:r>
            <a:r>
              <a:rPr lang="x-none" dirty="0" err="1">
                <a:latin typeface="Palatino Linotype" pitchFamily="18" charset="0"/>
              </a:rPr>
              <a:t>ацетилалдехид</a:t>
            </a:r>
            <a:r>
              <a:rPr lang="x-none" dirty="0">
                <a:latin typeface="Palatino Linotype" pitchFamily="18" charset="0"/>
              </a:rPr>
              <a:t> (високо реактиван и токсичан спој који у </a:t>
            </a:r>
            <a:r>
              <a:rPr lang="x-none" dirty="0" err="1">
                <a:latin typeface="Palatino Linotype" pitchFamily="18" charset="0"/>
              </a:rPr>
              <a:t>цитоплазми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митохондријама</a:t>
            </a:r>
            <a:r>
              <a:rPr lang="x-none" dirty="0">
                <a:latin typeface="Palatino Linotype" pitchFamily="18" charset="0"/>
              </a:rPr>
              <a:t> оштећује мембране и доводи до ћелијске </a:t>
            </a:r>
            <a:r>
              <a:rPr lang="x-none" dirty="0" err="1">
                <a:latin typeface="Palatino Linotype" pitchFamily="18" charset="0"/>
              </a:rPr>
              <a:t>некрозе</a:t>
            </a:r>
            <a:r>
              <a:rPr lang="x-none" dirty="0">
                <a:latin typeface="Palatino Linotype" pitchFamily="18" charset="0"/>
              </a:rPr>
              <a:t>), битно је да брзо даље </a:t>
            </a:r>
            <a:r>
              <a:rPr lang="x-none" dirty="0" err="1">
                <a:latin typeface="Palatino Linotype" pitchFamily="18" charset="0"/>
              </a:rPr>
              <a:t>метаболизира</a:t>
            </a:r>
            <a:r>
              <a:rPr lang="x-none" dirty="0">
                <a:latin typeface="Palatino Linotype" pitchFamily="18" charset="0"/>
              </a:rPr>
              <a:t> у ацетат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Ацетилалдехид</a:t>
            </a:r>
            <a:r>
              <a:rPr lang="x-none" dirty="0">
                <a:latin typeface="Palatino Linotype" pitchFamily="18" charset="0"/>
              </a:rPr>
              <a:t> се оксидира у ацетат преко </a:t>
            </a:r>
            <a:r>
              <a:rPr lang="x-none" dirty="0" err="1">
                <a:latin typeface="Palatino Linotype" pitchFamily="18" charset="0"/>
              </a:rPr>
              <a:t>ацетил-ЦоА</a:t>
            </a:r>
            <a:r>
              <a:rPr lang="x-none" dirty="0">
                <a:latin typeface="Palatino Linotype" pitchFamily="18" charset="0"/>
              </a:rPr>
              <a:t>, примарно деловањем </a:t>
            </a:r>
            <a:r>
              <a:rPr lang="x-none" dirty="0" err="1">
                <a:latin typeface="Palatino Linotype" pitchFamily="18" charset="0"/>
              </a:rPr>
              <a:t>алдехидне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дехидрогеназе</a:t>
            </a:r>
            <a:r>
              <a:rPr lang="x-none" dirty="0">
                <a:latin typeface="Palatino Linotype" pitchFamily="18" charset="0"/>
              </a:rPr>
              <a:t> (АЛДХ) у </a:t>
            </a:r>
            <a:r>
              <a:rPr lang="x-none" dirty="0" err="1">
                <a:latin typeface="Palatino Linotype" pitchFamily="18" charset="0"/>
              </a:rPr>
              <a:t>митохондријама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r>
              <a:rPr lang="x-none" dirty="0">
                <a:latin typeface="Palatino Linotype" pitchFamily="18" charset="0"/>
              </a:rPr>
              <a:t> (АЛДХ2)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Смањена активност АЛДХ2 доводи до акумулације </a:t>
            </a:r>
            <a:r>
              <a:rPr lang="x-none" dirty="0" err="1">
                <a:latin typeface="Palatino Linotype" pitchFamily="18" charset="0"/>
              </a:rPr>
              <a:t>ацетилалдехида</a:t>
            </a:r>
            <a:r>
              <a:rPr lang="x-none" dirty="0">
                <a:latin typeface="Palatino Linotype" pitchFamily="18" charset="0"/>
              </a:rPr>
              <a:t> и јетри и циркулацији и симптома попут </a:t>
            </a:r>
            <a:r>
              <a:rPr lang="x-none" dirty="0" err="1">
                <a:latin typeface="Palatino Linotype" pitchFamily="18" charset="0"/>
              </a:rPr>
              <a:t>ацетиладехидног</a:t>
            </a:r>
            <a:r>
              <a:rPr lang="x-none" dirty="0">
                <a:latin typeface="Palatino Linotype" pitchFamily="18" charset="0"/>
              </a:rPr>
              <a:t> црвенила (</a:t>
            </a:r>
            <a:r>
              <a:rPr lang="x-none" dirty="0" err="1">
                <a:latin typeface="Palatino Linotype" pitchFamily="18" charset="0"/>
              </a:rPr>
              <a:t>oriental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fluch</a:t>
            </a:r>
            <a:r>
              <a:rPr lang="x-none" dirty="0">
                <a:latin typeface="Palatino Linotype" pitchFamily="18" charset="0"/>
              </a:rPr>
              <a:t>), </a:t>
            </a:r>
            <a:r>
              <a:rPr lang="x-none" dirty="0" err="1">
                <a:latin typeface="Palatino Linotype" pitchFamily="18" charset="0"/>
              </a:rPr>
              <a:t>тахикардије</a:t>
            </a:r>
            <a:r>
              <a:rPr lang="x-none" dirty="0">
                <a:latin typeface="Palatino Linotype" pitchFamily="18" charset="0"/>
              </a:rPr>
              <a:t>, па и </a:t>
            </a:r>
            <a:r>
              <a:rPr lang="x-none" dirty="0" err="1">
                <a:latin typeface="Palatino Linotype" pitchFamily="18" charset="0"/>
              </a:rPr>
              <a:t>циркулаторног</a:t>
            </a:r>
            <a:r>
              <a:rPr lang="x-none" dirty="0">
                <a:latin typeface="Palatino Linotype" pitchFamily="18" charset="0"/>
              </a:rPr>
              <a:t> колапса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50% Кинеза и Јапанаца има дефицит АЛДХ2-генетски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68500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>
              <a:latin typeface="Palatino Linotyp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1" y="565666"/>
            <a:ext cx="891540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b="1" dirty="0">
                <a:latin typeface="Palatino Linotype" pitchFamily="18" charset="0"/>
              </a:rPr>
              <a:t>Састав МЕОС </a:t>
            </a:r>
            <a:r>
              <a:rPr lang="x-none" dirty="0">
                <a:latin typeface="Palatino Linotype" pitchFamily="18" charset="0"/>
              </a:rPr>
              <a:t>је одговоран за метаболизам 10-15% алкохола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Главна компонента састава МЕОС је </a:t>
            </a:r>
            <a:r>
              <a:rPr lang="x-none" dirty="0" err="1">
                <a:latin typeface="Palatino Linotype" pitchFamily="18" charset="0"/>
              </a:rPr>
              <a:t>ензим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цитокром</a:t>
            </a:r>
            <a:r>
              <a:rPr lang="x-none" dirty="0">
                <a:latin typeface="Palatino Linotype" pitchFamily="18" charset="0"/>
              </a:rPr>
              <a:t> Р450-2Е1 (CYP2E1) који </a:t>
            </a:r>
            <a:r>
              <a:rPr lang="x-none" dirty="0" err="1">
                <a:latin typeface="Palatino Linotype" pitchFamily="18" charset="0"/>
              </a:rPr>
              <a:t>катализира</a:t>
            </a:r>
            <a:r>
              <a:rPr lang="x-none" dirty="0">
                <a:latin typeface="Palatino Linotype" pitchFamily="18" charset="0"/>
              </a:rPr>
              <a:t> не само оксидацију етанола, него и низа лекова (</a:t>
            </a:r>
            <a:r>
              <a:rPr lang="x-none" dirty="0" err="1">
                <a:latin typeface="Palatino Linotype" pitchFamily="18" charset="0"/>
              </a:rPr>
              <a:t>парацетамол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халотан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Хронично конзумирање алкохола повећава активност за 5-10 пута, чиме је повећана потрошња кисеоника, продукција </a:t>
            </a:r>
            <a:r>
              <a:rPr lang="x-none" dirty="0" err="1">
                <a:latin typeface="Palatino Linotype" pitchFamily="18" charset="0"/>
              </a:rPr>
              <a:t>ацетилалдехида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пероксидација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липида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06456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763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МЕТАБОЛИЗАМ АЛКОХОЛА У ГИТ-у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Етанол</a:t>
            </a:r>
            <a:r>
              <a:rPr lang="x-none" dirty="0">
                <a:latin typeface="Palatino Linotype" pitchFamily="18" charset="0"/>
              </a:rPr>
              <a:t> се оксидира и у ГИТ-у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 желуцу и цревима постоје АДХ </a:t>
            </a:r>
            <a:r>
              <a:rPr lang="x-none" dirty="0" err="1">
                <a:latin typeface="Palatino Linotype" pitchFamily="18" charset="0"/>
              </a:rPr>
              <a:t>изоензими</a:t>
            </a:r>
            <a:r>
              <a:rPr lang="x-none" dirty="0">
                <a:latin typeface="Palatino Linotype" pitchFamily="18" charset="0"/>
              </a:rPr>
              <a:t>, различити од јетриних АДХ </a:t>
            </a:r>
            <a:r>
              <a:rPr lang="x-none" dirty="0" err="1">
                <a:latin typeface="Palatino Linotype" pitchFamily="18" charset="0"/>
              </a:rPr>
              <a:t>изоензима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Овај ензим оксидишући алкохол у желуцу, смањује количине алкохола које улазе у </a:t>
            </a:r>
            <a:r>
              <a:rPr lang="x-none" dirty="0" err="1">
                <a:latin typeface="Palatino Linotype" pitchFamily="18" charset="0"/>
              </a:rPr>
              <a:t>портну</a:t>
            </a:r>
            <a:r>
              <a:rPr lang="x-none" dirty="0">
                <a:latin typeface="Palatino Linotype" pitchFamily="18" charset="0"/>
              </a:rPr>
              <a:t> циркулацију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Активност желудачне АДХ мања је код жена него код мушкараца, као и код </a:t>
            </a:r>
            <a:r>
              <a:rPr lang="x-none" dirty="0" err="1">
                <a:latin typeface="Palatino Linotype" pitchFamily="18" charset="0"/>
              </a:rPr>
              <a:t>етиличара</a:t>
            </a:r>
            <a:r>
              <a:rPr lang="x-none" dirty="0">
                <a:latin typeface="Palatino Linotype" pitchFamily="18" charset="0"/>
              </a:rPr>
              <a:t> оба пола (атрофија желуца)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Аспирин и H</a:t>
            </a:r>
            <a:r>
              <a:rPr lang="x-none" baseline="-25000" dirty="0">
                <a:latin typeface="Palatino Linotype" pitchFamily="18" charset="0"/>
              </a:rPr>
              <a:t>2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блокатори</a:t>
            </a:r>
            <a:r>
              <a:rPr lang="x-none" dirty="0">
                <a:latin typeface="Palatino Linotype" pitchFamily="18" charset="0"/>
              </a:rPr>
              <a:t> смањују активност желудачне АДХ</a:t>
            </a:r>
          </a:p>
        </p:txBody>
      </p:sp>
    </p:spTree>
    <p:extLst>
      <p:ext uri="{BB962C8B-B14F-4D97-AF65-F5344CB8AC3E}">
        <p14:creationId xmlns:p14="http://schemas.microsoft.com/office/powerpoint/2010/main" val="408994703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1" y="457200"/>
            <a:ext cx="876300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ПАТОГЕНЕЗА ОШТЕЋЕЊА ЈЕТРЕ</a:t>
            </a: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ДВЕ ГРУПЕ ОШТЕЋЕЊА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x-none" b="1" dirty="0">
                <a:latin typeface="Palatino Linotype" pitchFamily="18" charset="0"/>
              </a:rPr>
              <a:t>Везане за метаболизам </a:t>
            </a:r>
            <a:r>
              <a:rPr lang="x-none" b="1" dirty="0" err="1">
                <a:latin typeface="Palatino Linotype" pitchFamily="18" charset="0"/>
              </a:rPr>
              <a:t>етанола</a:t>
            </a:r>
            <a:endParaRPr lang="x-none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ефекти </a:t>
            </a:r>
            <a:r>
              <a:rPr lang="x-none" dirty="0" err="1">
                <a:latin typeface="Palatino Linotype" pitchFamily="18" charset="0"/>
              </a:rPr>
              <a:t>ацетилалдехида</a:t>
            </a:r>
            <a:r>
              <a:rPr lang="x-none" dirty="0">
                <a:latin typeface="Palatino Linotype" pitchFamily="18" charset="0"/>
              </a:rPr>
              <a:t>, промена </a:t>
            </a:r>
            <a:r>
              <a:rPr lang="x-none" dirty="0" err="1">
                <a:latin typeface="Palatino Linotype" pitchFamily="18" charset="0"/>
              </a:rPr>
              <a:t>редокс</a:t>
            </a:r>
            <a:r>
              <a:rPr lang="x-none" dirty="0">
                <a:latin typeface="Palatino Linotype" pitchFamily="18" charset="0"/>
              </a:rPr>
              <a:t> потенцијала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оксидативни</a:t>
            </a:r>
            <a:r>
              <a:rPr lang="x-none" dirty="0">
                <a:latin typeface="Palatino Linotype" pitchFamily="18" charset="0"/>
              </a:rPr>
              <a:t> стрес</a:t>
            </a:r>
          </a:p>
          <a:p>
            <a:pPr>
              <a:lnSpc>
                <a:spcPct val="150000"/>
              </a:lnSpc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2. </a:t>
            </a:r>
            <a:r>
              <a:rPr lang="x-none" b="1" dirty="0">
                <a:latin typeface="Palatino Linotype" pitchFamily="18" charset="0"/>
              </a:rPr>
              <a:t>Имунолошке и </a:t>
            </a:r>
            <a:r>
              <a:rPr lang="x-none" b="1" dirty="0" err="1">
                <a:latin typeface="Palatino Linotype" pitchFamily="18" charset="0"/>
              </a:rPr>
              <a:t>запаљенске</a:t>
            </a:r>
            <a:r>
              <a:rPr lang="x-none" b="1" dirty="0">
                <a:latin typeface="Palatino Linotype" pitchFamily="18" charset="0"/>
              </a:rPr>
              <a:t> абнормалности</a:t>
            </a:r>
          </a:p>
          <a:p>
            <a:pPr>
              <a:lnSpc>
                <a:spcPct val="150000"/>
              </a:lnSpc>
            </a:pPr>
            <a:r>
              <a:rPr lang="x-none" dirty="0">
                <a:latin typeface="Palatino Linotype" pitchFamily="18" charset="0"/>
              </a:rPr>
              <a:t>Продукција </a:t>
            </a:r>
            <a:r>
              <a:rPr lang="x-none" dirty="0" err="1">
                <a:latin typeface="Palatino Linotype" pitchFamily="18" charset="0"/>
              </a:rPr>
              <a:t>цитокина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активација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Купфферових</a:t>
            </a:r>
            <a:r>
              <a:rPr lang="x-none" dirty="0">
                <a:latin typeface="Palatino Linotype" pitchFamily="18" charset="0"/>
              </a:rPr>
              <a:t> ћелија, </a:t>
            </a:r>
            <a:r>
              <a:rPr lang="x-none" dirty="0" err="1">
                <a:latin typeface="Palatino Linotype" pitchFamily="18" charset="0"/>
              </a:rPr>
              <a:t>аутоимунска</a:t>
            </a:r>
            <a:r>
              <a:rPr lang="x-none" dirty="0">
                <a:latin typeface="Palatino Linotype" pitchFamily="18" charset="0"/>
              </a:rPr>
              <a:t> реакција на продукте метаболизма </a:t>
            </a:r>
            <a:r>
              <a:rPr lang="x-none" dirty="0" err="1">
                <a:latin typeface="Palatino Linotype" pitchFamily="18" charset="0"/>
              </a:rPr>
              <a:t>етанола</a:t>
            </a:r>
            <a:endParaRPr lang="x-none" dirty="0">
              <a:latin typeface="Palatino Linotype" pitchFamily="18" charset="0"/>
            </a:endParaRPr>
          </a:p>
          <a:p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46218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8915400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 err="1">
                <a:latin typeface="Palatino Linotype" pitchFamily="18" charset="0"/>
              </a:rPr>
              <a:t>Ацеталдехид</a:t>
            </a:r>
            <a:endParaRPr lang="x-none" b="1" dirty="0">
              <a:latin typeface="Palatino Linotype" pitchFamily="18" charset="0"/>
            </a:endParaRP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Токсичан и реактиван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Смањује </a:t>
            </a:r>
            <a:r>
              <a:rPr lang="x-none" dirty="0" err="1">
                <a:latin typeface="Palatino Linotype" pitchFamily="18" charset="0"/>
              </a:rPr>
              <a:t>митохондријалну</a:t>
            </a:r>
            <a:r>
              <a:rPr lang="x-none" dirty="0">
                <a:latin typeface="Palatino Linotype" pitchFamily="18" charset="0"/>
              </a:rPr>
              <a:t> бета оксидацију масних киселина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Стимулише </a:t>
            </a:r>
            <a:r>
              <a:rPr lang="x-none" dirty="0" err="1">
                <a:latin typeface="Palatino Linotype" pitchFamily="18" charset="0"/>
              </a:rPr>
              <a:t>фиброзу</a:t>
            </a:r>
            <a:r>
              <a:rPr lang="x-none" dirty="0">
                <a:latin typeface="Palatino Linotype" pitchFamily="18" charset="0"/>
              </a:rPr>
              <a:t> тако што потенцира синтезу </a:t>
            </a:r>
            <a:r>
              <a:rPr lang="x-none" dirty="0" err="1">
                <a:latin typeface="Palatino Linotype" pitchFamily="18" charset="0"/>
              </a:rPr>
              <a:t>проколагена</a:t>
            </a:r>
            <a:r>
              <a:rPr lang="x-none" dirty="0">
                <a:latin typeface="Palatino Linotype" pitchFamily="18" charset="0"/>
              </a:rPr>
              <a:t> 1 и </a:t>
            </a:r>
            <a:r>
              <a:rPr lang="x-none" dirty="0" err="1">
                <a:latin typeface="Palatino Linotype" pitchFamily="18" charset="0"/>
              </a:rPr>
              <a:t>фибронектина</a:t>
            </a:r>
            <a:r>
              <a:rPr lang="x-none" dirty="0">
                <a:latin typeface="Palatino Linotype" pitchFamily="18" charset="0"/>
              </a:rPr>
              <a:t> у </a:t>
            </a:r>
            <a:r>
              <a:rPr lang="x-none" dirty="0" err="1">
                <a:latin typeface="Palatino Linotype" pitchFamily="18" charset="0"/>
              </a:rPr>
              <a:t>стелатним</a:t>
            </a:r>
            <a:r>
              <a:rPr lang="x-none" dirty="0">
                <a:latin typeface="Palatino Linotype" pitchFamily="18" charset="0"/>
              </a:rPr>
              <a:t> ћелијама</a:t>
            </a:r>
          </a:p>
          <a:p>
            <a:endParaRPr lang="x-none" dirty="0">
              <a:latin typeface="Palatino Linotype" pitchFamily="18" charset="0"/>
            </a:endParaRPr>
          </a:p>
          <a:p>
            <a:endParaRPr lang="x-none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Промена </a:t>
            </a:r>
            <a:r>
              <a:rPr lang="x-none" b="1" dirty="0" err="1">
                <a:latin typeface="Palatino Linotype" pitchFamily="18" charset="0"/>
              </a:rPr>
              <a:t>итрацелуларног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редокс</a:t>
            </a:r>
            <a:r>
              <a:rPr lang="x-none" b="1" dirty="0">
                <a:latin typeface="Palatino Linotype" pitchFamily="18" charset="0"/>
              </a:rPr>
              <a:t> потенцијала</a:t>
            </a:r>
          </a:p>
          <a:p>
            <a:endParaRPr lang="x-none" b="1" dirty="0">
              <a:latin typeface="Palatino Linotype" pitchFamily="18" charset="0"/>
            </a:endParaRPr>
          </a:p>
          <a:p>
            <a:r>
              <a:rPr lang="x-none" b="1" dirty="0" err="1">
                <a:latin typeface="Palatino Linotype" pitchFamily="18" charset="0"/>
              </a:rPr>
              <a:t>Оксидативни</a:t>
            </a:r>
            <a:r>
              <a:rPr lang="x-none" b="1" dirty="0">
                <a:latin typeface="Palatino Linotype" pitchFamily="18" charset="0"/>
              </a:rPr>
              <a:t> стрес</a:t>
            </a:r>
          </a:p>
          <a:p>
            <a:endParaRPr lang="x-none" b="1" dirty="0">
              <a:latin typeface="Palatino Linotype" pitchFamily="18" charset="0"/>
            </a:endParaRPr>
          </a:p>
          <a:p>
            <a:r>
              <a:rPr lang="x-none" b="1" dirty="0" err="1">
                <a:latin typeface="Palatino Linotype" pitchFamily="18" charset="0"/>
              </a:rPr>
              <a:t>Митохондријално</a:t>
            </a:r>
            <a:r>
              <a:rPr lang="x-none" b="1" dirty="0">
                <a:latin typeface="Palatino Linotype" pitchFamily="18" charset="0"/>
              </a:rPr>
              <a:t> оштећење</a:t>
            </a:r>
          </a:p>
          <a:p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Поремећај морфологије и функције </a:t>
            </a:r>
            <a:r>
              <a:rPr lang="x-none" dirty="0" err="1">
                <a:latin typeface="Palatino Linotype" pitchFamily="18" charset="0"/>
              </a:rPr>
              <a:t>митохондрија</a:t>
            </a:r>
            <a:r>
              <a:rPr lang="x-none" dirty="0">
                <a:latin typeface="Palatino Linotype" pitchFamily="18" charset="0"/>
              </a:rPr>
              <a:t> су карактеристика алкохолне болести јетре без сличних промена у другим органима (џиновске или </a:t>
            </a:r>
            <a:r>
              <a:rPr lang="x-none" dirty="0" err="1">
                <a:latin typeface="Palatino Linotype" pitchFamily="18" charset="0"/>
              </a:rPr>
              <a:t>мегамитохондрије</a:t>
            </a:r>
            <a:r>
              <a:rPr lang="x-none" dirty="0">
                <a:latin typeface="Palatino Linotype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9104655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1" y="457200"/>
            <a:ext cx="8915400" cy="2542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Ацетилалдехид</a:t>
            </a:r>
            <a:r>
              <a:rPr lang="x-none" dirty="0">
                <a:latin typeface="Palatino Linotype" pitchFamily="18" charset="0"/>
              </a:rPr>
              <a:t> и слободни радикали индукују оштећење </a:t>
            </a:r>
            <a:r>
              <a:rPr lang="x-none" dirty="0" err="1">
                <a:latin typeface="Palatino Linotype" pitchFamily="18" charset="0"/>
              </a:rPr>
              <a:t>митохондрија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Микровезикуларна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стеатоза</a:t>
            </a:r>
            <a:r>
              <a:rPr lang="x-none" dirty="0">
                <a:latin typeface="Palatino Linotype" pitchFamily="18" charset="0"/>
              </a:rPr>
              <a:t> (алкохолна пенаста дегенерација) увек се налази у јетри оштећеној </a:t>
            </a:r>
            <a:r>
              <a:rPr lang="x-none" dirty="0" err="1">
                <a:latin typeface="Palatino Linotype" pitchFamily="18" charset="0"/>
              </a:rPr>
              <a:t>акохолом</a:t>
            </a:r>
            <a:r>
              <a:rPr lang="x-none" dirty="0">
                <a:latin typeface="Palatino Linotype" pitchFamily="18" charset="0"/>
              </a:rPr>
              <a:t> са </a:t>
            </a:r>
            <a:r>
              <a:rPr lang="x-none" dirty="0" err="1">
                <a:latin typeface="Palatino Linotype" pitchFamily="18" charset="0"/>
              </a:rPr>
              <a:t>мегамитохондријама</a:t>
            </a:r>
            <a:r>
              <a:rPr lang="x-none" dirty="0">
                <a:latin typeface="Palatino Linotype" pitchFamily="18" charset="0"/>
              </a:rPr>
              <a:t> (карактеристика ране </a:t>
            </a:r>
            <a:r>
              <a:rPr lang="x-none" dirty="0" err="1">
                <a:latin typeface="Palatino Linotype" pitchFamily="18" charset="0"/>
              </a:rPr>
              <a:t>акохолне</a:t>
            </a:r>
            <a:r>
              <a:rPr lang="x-none" dirty="0">
                <a:latin typeface="Palatino Linotype" pitchFamily="18" charset="0"/>
              </a:rPr>
              <a:t> болести јетре, благе или умерене, за разлику од токсичног хепатитиса где присуство </a:t>
            </a:r>
            <a:r>
              <a:rPr lang="x-none" dirty="0" err="1">
                <a:latin typeface="Palatino Linotype" pitchFamily="18" charset="0"/>
              </a:rPr>
              <a:t>микровезикуларне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стеатозе</a:t>
            </a:r>
            <a:r>
              <a:rPr lang="x-none" dirty="0">
                <a:latin typeface="Palatino Linotype" pitchFamily="18" charset="0"/>
              </a:rPr>
              <a:t> са </a:t>
            </a:r>
            <a:r>
              <a:rPr lang="x-none" dirty="0" err="1">
                <a:latin typeface="Palatino Linotype" pitchFamily="18" charset="0"/>
              </a:rPr>
              <a:t>мегамитохондријама</a:t>
            </a:r>
            <a:r>
              <a:rPr lang="x-none" dirty="0">
                <a:latin typeface="Palatino Linotype" pitchFamily="18" charset="0"/>
              </a:rPr>
              <a:t> има лош </a:t>
            </a:r>
            <a:r>
              <a:rPr lang="x-none" dirty="0" err="1">
                <a:latin typeface="Palatino Linotype" pitchFamily="18" charset="0"/>
              </a:rPr>
              <a:t>прогностички</a:t>
            </a:r>
            <a:r>
              <a:rPr lang="x-none" dirty="0">
                <a:latin typeface="Palatino Linotype" pitchFamily="18" charset="0"/>
              </a:rPr>
              <a:t> значај)</a:t>
            </a:r>
          </a:p>
        </p:txBody>
      </p:sp>
    </p:spTree>
    <p:extLst>
      <p:ext uri="{BB962C8B-B14F-4D97-AF65-F5344CB8AC3E}">
        <p14:creationId xmlns:p14="http://schemas.microsoft.com/office/powerpoint/2010/main" val="279516032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8686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ЦИТОКИНИ</a:t>
            </a: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Проинфламаторни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цитокини</a:t>
            </a:r>
            <a:r>
              <a:rPr lang="x-none" dirty="0">
                <a:latin typeface="Palatino Linotype" pitchFamily="18" charset="0"/>
              </a:rPr>
              <a:t> (IL-1. IL-6, IL-8, TNF-</a:t>
            </a:r>
            <a:r>
              <a:rPr lang="el-GR" dirty="0">
                <a:latin typeface="Palatino Linotype" pitchFamily="18" charset="0"/>
              </a:rPr>
              <a:t>α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Хронична </a:t>
            </a:r>
            <a:r>
              <a:rPr lang="x-none" dirty="0" err="1">
                <a:latin typeface="Palatino Linotype" pitchFamily="18" charset="0"/>
              </a:rPr>
              <a:t>ингестија</a:t>
            </a:r>
            <a:r>
              <a:rPr lang="x-none" dirty="0">
                <a:latin typeface="Palatino Linotype" pitchFamily="18" charset="0"/>
              </a:rPr>
              <a:t> алкохола индукује </a:t>
            </a:r>
            <a:r>
              <a:rPr lang="x-none" dirty="0" err="1">
                <a:latin typeface="Palatino Linotype" pitchFamily="18" charset="0"/>
              </a:rPr>
              <a:t>хепатичку</a:t>
            </a:r>
            <a:r>
              <a:rPr lang="x-none" dirty="0">
                <a:latin typeface="Palatino Linotype" pitchFamily="18" charset="0"/>
              </a:rPr>
              <a:t> продукцију IL-6 и TGF-</a:t>
            </a:r>
            <a:r>
              <a:rPr lang="el-GR" dirty="0">
                <a:latin typeface="Palatino Linotype" pitchFamily="18" charset="0"/>
              </a:rPr>
              <a:t>β</a:t>
            </a:r>
            <a:r>
              <a:rPr lang="x-none" dirty="0">
                <a:latin typeface="Palatino Linotype" pitchFamily="18" charset="0"/>
              </a:rPr>
              <a:t>, глави извор ових </a:t>
            </a:r>
            <a:r>
              <a:rPr lang="x-none" dirty="0" err="1">
                <a:latin typeface="Palatino Linotype" pitchFamily="18" charset="0"/>
              </a:rPr>
              <a:t>цитокина</a:t>
            </a:r>
            <a:r>
              <a:rPr lang="x-none" dirty="0">
                <a:latin typeface="Palatino Linotype" pitchFamily="18" charset="0"/>
              </a:rPr>
              <a:t> су и </a:t>
            </a:r>
            <a:r>
              <a:rPr lang="x-none" dirty="0" err="1">
                <a:latin typeface="Palatino Linotype" pitchFamily="18" charset="0"/>
              </a:rPr>
              <a:t>Купферове</a:t>
            </a:r>
            <a:r>
              <a:rPr lang="x-none" dirty="0">
                <a:latin typeface="Palatino Linotype" pitchFamily="18" charset="0"/>
              </a:rPr>
              <a:t> ћелије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Продукција IL-8 повећана је од стране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Купферових</a:t>
            </a:r>
            <a:r>
              <a:rPr lang="x-none" dirty="0">
                <a:latin typeface="Palatino Linotype" pitchFamily="18" charset="0"/>
              </a:rPr>
              <a:t> ћелија, овај </a:t>
            </a:r>
            <a:r>
              <a:rPr lang="x-none" dirty="0" err="1">
                <a:latin typeface="Palatino Linotype" pitchFamily="18" charset="0"/>
              </a:rPr>
              <a:t>цитокин</a:t>
            </a:r>
            <a:r>
              <a:rPr lang="x-none" dirty="0">
                <a:latin typeface="Palatino Linotype" pitchFamily="18" charset="0"/>
              </a:rPr>
              <a:t> снажно привлачи </a:t>
            </a:r>
            <a:r>
              <a:rPr lang="x-none" dirty="0" err="1">
                <a:latin typeface="Palatino Linotype" pitchFamily="18" charset="0"/>
              </a:rPr>
              <a:t>неутрофиле</a:t>
            </a:r>
            <a:r>
              <a:rPr lang="x-none" dirty="0">
                <a:latin typeface="Palatino Linotype" pitchFamily="18" charset="0"/>
              </a:rPr>
              <a:t>, а карактеристика </a:t>
            </a:r>
            <a:r>
              <a:rPr lang="x-none" dirty="0" err="1">
                <a:latin typeface="Palatino Linotype" pitchFamily="18" charset="0"/>
              </a:rPr>
              <a:t>запаљенског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инфилтрата</a:t>
            </a:r>
            <a:r>
              <a:rPr lang="x-none" dirty="0">
                <a:latin typeface="Palatino Linotype" pitchFamily="18" charset="0"/>
              </a:rPr>
              <a:t> у алкохолној болести су управо </a:t>
            </a:r>
            <a:r>
              <a:rPr lang="x-none" dirty="0" err="1">
                <a:latin typeface="Palatino Linotype" pitchFamily="18" charset="0"/>
              </a:rPr>
              <a:t>неутрофилни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инфилтрати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074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95300"/>
            <a:ext cx="87630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6. Поремећај у дренажи </a:t>
            </a:r>
            <a:r>
              <a:rPr lang="x-none" b="1" dirty="0" err="1">
                <a:latin typeface="Palatino Linotype" pitchFamily="18" charset="0"/>
              </a:rPr>
              <a:t>билирубина</a:t>
            </a: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dirty="0">
                <a:latin typeface="Palatino Linotype" pitchFamily="18" charset="0"/>
              </a:rPr>
              <a:t>Повишена фракција: директна (</a:t>
            </a:r>
            <a:r>
              <a:rPr lang="x-none" dirty="0" err="1">
                <a:latin typeface="Palatino Linotype" pitchFamily="18" charset="0"/>
              </a:rPr>
              <a:t>коњугована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Узроци: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b="1" dirty="0" err="1">
                <a:latin typeface="Palatino Linotype" pitchFamily="18" charset="0"/>
              </a:rPr>
              <a:t>Интрахепатичка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холестаза</a:t>
            </a:r>
            <a:r>
              <a:rPr lang="x-none" dirty="0">
                <a:latin typeface="Palatino Linotype" pitchFamily="18" charset="0"/>
              </a:rPr>
              <a:t> (</a:t>
            </a:r>
            <a:r>
              <a:rPr lang="x-none" dirty="0" err="1">
                <a:latin typeface="Palatino Linotype" pitchFamily="18" charset="0"/>
              </a:rPr>
              <a:t>конгениталне</a:t>
            </a:r>
            <a:r>
              <a:rPr lang="x-none" dirty="0">
                <a:latin typeface="Palatino Linotype" pitchFamily="18" charset="0"/>
              </a:rPr>
              <a:t> болести, </a:t>
            </a:r>
            <a:r>
              <a:rPr lang="x-none" dirty="0" err="1">
                <a:latin typeface="Palatino Linotype" pitchFamily="18" charset="0"/>
              </a:rPr>
              <a:t>медикаментозна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оштећења,инфилтративне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хепатоцелулерне</a:t>
            </a:r>
            <a:r>
              <a:rPr lang="x-none" dirty="0">
                <a:latin typeface="Palatino Linotype" pitchFamily="18" charset="0"/>
              </a:rPr>
              <a:t> болести, </a:t>
            </a:r>
            <a:r>
              <a:rPr lang="x-none" dirty="0" err="1">
                <a:latin typeface="Palatino Linotype" pitchFamily="18" charset="0"/>
              </a:rPr>
              <a:t>холангиолитички</a:t>
            </a:r>
            <a:r>
              <a:rPr lang="x-none" dirty="0">
                <a:latin typeface="Palatino Linotype" pitchFamily="18" charset="0"/>
              </a:rPr>
              <a:t> процеси)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x-none" b="1" dirty="0" err="1">
                <a:latin typeface="Palatino Linotype" pitchFamily="18" charset="0"/>
              </a:rPr>
              <a:t>Екстрахепатичка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b="1" dirty="0" err="1">
                <a:latin typeface="Palatino Linotype" pitchFamily="18" charset="0"/>
              </a:rPr>
              <a:t>холестаза</a:t>
            </a:r>
            <a:r>
              <a:rPr lang="x-none" b="1" dirty="0">
                <a:latin typeface="Palatino Linotype" pitchFamily="18" charset="0"/>
              </a:rPr>
              <a:t> </a:t>
            </a:r>
            <a:r>
              <a:rPr lang="x-none" dirty="0">
                <a:latin typeface="Palatino Linotype" pitchFamily="18" charset="0"/>
              </a:rPr>
              <a:t>(опструкција камењем, </a:t>
            </a:r>
            <a:r>
              <a:rPr lang="x-none" dirty="0" err="1">
                <a:latin typeface="Palatino Linotype" pitchFamily="18" charset="0"/>
              </a:rPr>
              <a:t>стриктуре</a:t>
            </a:r>
            <a:r>
              <a:rPr lang="x-none" dirty="0">
                <a:latin typeface="Palatino Linotype" pitchFamily="18" charset="0"/>
              </a:rPr>
              <a:t>, тумори, деструктивни процеси жучних путева) </a:t>
            </a:r>
          </a:p>
          <a:p>
            <a:pPr marL="285750" indent="-285750">
              <a:buFont typeface="Arial" pitchFamily="34" charset="0"/>
              <a:buChar char="•"/>
            </a:pP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42887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457200"/>
            <a:ext cx="88392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 err="1">
                <a:latin typeface="Palatino Linotype" pitchFamily="18" charset="0"/>
              </a:rPr>
              <a:t>Купферове</a:t>
            </a:r>
            <a:r>
              <a:rPr lang="x-none" b="1" dirty="0">
                <a:latin typeface="Palatino Linotype" pitchFamily="18" charset="0"/>
              </a:rPr>
              <a:t> ћелије и </a:t>
            </a:r>
            <a:r>
              <a:rPr lang="x-none" b="1" dirty="0" err="1">
                <a:latin typeface="Palatino Linotype" pitchFamily="18" charset="0"/>
              </a:rPr>
              <a:t>ендотоксин</a:t>
            </a:r>
            <a:endParaRPr lang="x-none" b="1" dirty="0">
              <a:latin typeface="Palatino Linotype" pitchFamily="18" charset="0"/>
            </a:endParaRP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Купферове</a:t>
            </a:r>
            <a:r>
              <a:rPr lang="x-none" dirty="0">
                <a:latin typeface="Palatino Linotype" pitchFamily="18" charset="0"/>
              </a:rPr>
              <a:t> ћелије извор </a:t>
            </a:r>
            <a:r>
              <a:rPr lang="x-none" dirty="0" err="1">
                <a:latin typeface="Palatino Linotype" pitchFamily="18" charset="0"/>
              </a:rPr>
              <a:t>проинфламаторних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фиброгених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цитокина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Етанол не индукује </a:t>
            </a:r>
            <a:r>
              <a:rPr lang="x-none" dirty="0" err="1">
                <a:latin typeface="Palatino Linotype" pitchFamily="18" charset="0"/>
              </a:rPr>
              <a:t>Купферове</a:t>
            </a:r>
            <a:r>
              <a:rPr lang="x-none" dirty="0">
                <a:latin typeface="Palatino Linotype" pitchFamily="18" charset="0"/>
              </a:rPr>
              <a:t> ћелије самостално, него их </a:t>
            </a:r>
            <a:r>
              <a:rPr lang="x-none" dirty="0" err="1">
                <a:latin typeface="Palatino Linotype" pitchFamily="18" charset="0"/>
              </a:rPr>
              <a:t>сензибилише</a:t>
            </a:r>
            <a:r>
              <a:rPr lang="x-none" dirty="0">
                <a:latin typeface="Palatino Linotype" pitchFamily="18" charset="0"/>
              </a:rPr>
              <a:t> на друге </a:t>
            </a:r>
            <a:r>
              <a:rPr lang="x-none" dirty="0" err="1">
                <a:latin typeface="Palatino Linotype" pitchFamily="18" charset="0"/>
              </a:rPr>
              <a:t>стимулусе</a:t>
            </a:r>
            <a:r>
              <a:rPr lang="x-none" dirty="0">
                <a:latin typeface="Palatino Linotype" pitchFamily="18" charset="0"/>
              </a:rPr>
              <a:t>, попут </a:t>
            </a:r>
            <a:r>
              <a:rPr lang="x-none" dirty="0" err="1">
                <a:latin typeface="Palatino Linotype" pitchFamily="18" charset="0"/>
              </a:rPr>
              <a:t>ендотоксина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Хронична употреба </a:t>
            </a:r>
            <a:r>
              <a:rPr lang="x-none" dirty="0" err="1">
                <a:latin typeface="Palatino Linotype" pitchFamily="18" charset="0"/>
              </a:rPr>
              <a:t>акохола</a:t>
            </a:r>
            <a:r>
              <a:rPr lang="x-none" dirty="0">
                <a:latin typeface="Palatino Linotype" pitchFamily="18" charset="0"/>
              </a:rPr>
              <a:t> индукује </a:t>
            </a:r>
            <a:r>
              <a:rPr lang="x-none" dirty="0" err="1">
                <a:latin typeface="Palatino Linotype" pitchFamily="18" charset="0"/>
              </a:rPr>
              <a:t>ендотоксемију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Контактом </a:t>
            </a:r>
            <a:r>
              <a:rPr lang="x-none" dirty="0" err="1">
                <a:latin typeface="Palatino Linotype" pitchFamily="18" charset="0"/>
              </a:rPr>
              <a:t>ендотоксина</a:t>
            </a:r>
            <a:r>
              <a:rPr lang="x-none" dirty="0">
                <a:latin typeface="Palatino Linotype" pitchFamily="18" charset="0"/>
              </a:rPr>
              <a:t>  у </a:t>
            </a:r>
            <a:r>
              <a:rPr lang="x-none" dirty="0" err="1">
                <a:latin typeface="Palatino Linotype" pitchFamily="18" charset="0"/>
              </a:rPr>
              <a:t>портној</a:t>
            </a:r>
            <a:r>
              <a:rPr lang="x-none" dirty="0">
                <a:latin typeface="Palatino Linotype" pitchFamily="18" charset="0"/>
              </a:rPr>
              <a:t> циркулацији са алкохолом, са </a:t>
            </a:r>
            <a:r>
              <a:rPr lang="x-none" dirty="0" err="1">
                <a:latin typeface="Palatino Linotype" pitchFamily="18" charset="0"/>
              </a:rPr>
              <a:t>сензибилисаним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Купферовим</a:t>
            </a:r>
            <a:r>
              <a:rPr lang="x-none" dirty="0">
                <a:latin typeface="Palatino Linotype" pitchFamily="18" charset="0"/>
              </a:rPr>
              <a:t> ћелијама долази до индукције продукције и отпуштања супероксида и </a:t>
            </a:r>
            <a:r>
              <a:rPr lang="x-none" dirty="0" err="1">
                <a:latin typeface="Palatino Linotype" pitchFamily="18" charset="0"/>
              </a:rPr>
              <a:t>цитокина</a:t>
            </a:r>
            <a:r>
              <a:rPr lang="x-none" dirty="0">
                <a:latin typeface="Palatino Linotype" pitchFamily="18" charset="0"/>
              </a:rPr>
              <a:t> (IL-1, IL-2, TNF-</a:t>
            </a:r>
            <a:r>
              <a:rPr lang="el-GR" dirty="0">
                <a:latin typeface="Palatino Linotype" pitchFamily="18" charset="0"/>
              </a:rPr>
              <a:t>α</a:t>
            </a:r>
            <a:r>
              <a:rPr lang="x-none" dirty="0">
                <a:latin typeface="Palatino Linotype" pitchFamily="18" charset="0"/>
              </a:rPr>
              <a:t>) и до оштећења јетре</a:t>
            </a:r>
          </a:p>
        </p:txBody>
      </p:sp>
    </p:spTree>
    <p:extLst>
      <p:ext uri="{BB962C8B-B14F-4D97-AF65-F5344CB8AC3E}">
        <p14:creationId xmlns:p14="http://schemas.microsoft.com/office/powerpoint/2010/main" val="17030775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33400"/>
            <a:ext cx="830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ИМУНОЛОШКЕ РЕАКЦИЈЕ </a:t>
            </a: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Хуморални</a:t>
            </a:r>
            <a:r>
              <a:rPr lang="x-none" dirty="0">
                <a:latin typeface="Palatino Linotype" pitchFamily="18" charset="0"/>
              </a:rPr>
              <a:t> одговор се састоји у повећању серумске концетрације </a:t>
            </a:r>
            <a:r>
              <a:rPr lang="x-none" dirty="0" err="1">
                <a:latin typeface="Palatino Linotype" pitchFamily="18" charset="0"/>
              </a:rPr>
              <a:t>Ig</a:t>
            </a:r>
            <a:r>
              <a:rPr lang="x-none" dirty="0">
                <a:latin typeface="Palatino Linotype" pitchFamily="18" charset="0"/>
              </a:rPr>
              <a:t>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Циркулишући </a:t>
            </a:r>
            <a:r>
              <a:rPr lang="x-none" dirty="0" err="1">
                <a:latin typeface="Palatino Linotype" pitchFamily="18" charset="0"/>
              </a:rPr>
              <a:t>лимфоцити</a:t>
            </a:r>
            <a:r>
              <a:rPr lang="x-none" dirty="0">
                <a:latin typeface="Palatino Linotype" pitchFamily="18" charset="0"/>
              </a:rPr>
              <a:t> су </a:t>
            </a:r>
            <a:r>
              <a:rPr lang="x-none" dirty="0" err="1">
                <a:latin typeface="Palatino Linotype" pitchFamily="18" charset="0"/>
              </a:rPr>
              <a:t>цитотоксични</a:t>
            </a:r>
            <a:r>
              <a:rPr lang="x-none" dirty="0">
                <a:latin typeface="Palatino Linotype" pitchFamily="18" charset="0"/>
              </a:rPr>
              <a:t> за различите циљне ћелије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 активној фази болести целуларни </a:t>
            </a:r>
            <a:r>
              <a:rPr lang="x-none" dirty="0" err="1">
                <a:latin typeface="Palatino Linotype" pitchFamily="18" charset="0"/>
              </a:rPr>
              <a:t>инфилтрати</a:t>
            </a:r>
            <a:r>
              <a:rPr lang="x-none" dirty="0">
                <a:latin typeface="Palatino Linotype" pitchFamily="18" charset="0"/>
              </a:rPr>
              <a:t> су углавном </a:t>
            </a:r>
            <a:r>
              <a:rPr lang="x-none" dirty="0" err="1">
                <a:latin typeface="Palatino Linotype" pitchFamily="18" charset="0"/>
              </a:rPr>
              <a:t>неутрофилни</a:t>
            </a:r>
            <a:r>
              <a:rPr lang="x-none" dirty="0">
                <a:latin typeface="Palatino Linotype" pitchFamily="18" charset="0"/>
              </a:rPr>
              <a:t>, а касније постају </a:t>
            </a:r>
            <a:r>
              <a:rPr lang="x-none" dirty="0" err="1">
                <a:latin typeface="Palatino Linotype" pitchFamily="18" charset="0"/>
              </a:rPr>
              <a:t>лимфоцитни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77644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" y="0"/>
            <a:ext cx="9055100" cy="660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МЕХАНИЗАМ ФИБРОЗЕ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Кључну улогу у </a:t>
            </a:r>
            <a:r>
              <a:rPr lang="x-none" dirty="0" err="1">
                <a:latin typeface="Palatino Linotype" pitchFamily="18" charset="0"/>
              </a:rPr>
              <a:t>патофизологији</a:t>
            </a:r>
            <a:r>
              <a:rPr lang="x-none" dirty="0">
                <a:latin typeface="Palatino Linotype" pitchFamily="18" charset="0"/>
              </a:rPr>
              <a:t> алкохолне </a:t>
            </a:r>
            <a:r>
              <a:rPr lang="x-none" dirty="0" err="1">
                <a:latin typeface="Palatino Linotype" pitchFamily="18" charset="0"/>
              </a:rPr>
              <a:t>фиброзе</a:t>
            </a:r>
            <a:r>
              <a:rPr lang="x-none" dirty="0">
                <a:latin typeface="Palatino Linotype" pitchFamily="18" charset="0"/>
              </a:rPr>
              <a:t> јетре има </a:t>
            </a:r>
            <a:r>
              <a:rPr lang="x-none" dirty="0" err="1">
                <a:latin typeface="Palatino Linotype" pitchFamily="18" charset="0"/>
              </a:rPr>
              <a:t>активација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стелатних</a:t>
            </a:r>
            <a:r>
              <a:rPr lang="x-none" dirty="0">
                <a:latin typeface="Palatino Linotype" pitchFamily="18" charset="0"/>
              </a:rPr>
              <a:t> ћелија (ранији назив: </a:t>
            </a:r>
            <a:r>
              <a:rPr lang="x-none" dirty="0" err="1">
                <a:latin typeface="Palatino Linotype" pitchFamily="18" charset="0"/>
              </a:rPr>
              <a:t>ито</a:t>
            </a:r>
            <a:r>
              <a:rPr lang="x-none" dirty="0">
                <a:latin typeface="Palatino Linotype" pitchFamily="18" charset="0"/>
              </a:rPr>
              <a:t> ћелије, </a:t>
            </a:r>
            <a:r>
              <a:rPr lang="x-none" dirty="0" err="1">
                <a:latin typeface="Palatino Linotype" pitchFamily="18" charset="0"/>
              </a:rPr>
              <a:t>липоцити</a:t>
            </a:r>
            <a:r>
              <a:rPr lang="x-none" dirty="0">
                <a:latin typeface="Palatino Linotype" pitchFamily="18" charset="0"/>
              </a:rPr>
              <a:t>, </a:t>
            </a:r>
            <a:r>
              <a:rPr lang="x-none" dirty="0" err="1">
                <a:latin typeface="Palatino Linotype" pitchFamily="18" charset="0"/>
              </a:rPr>
              <a:t>перисинусоидне</a:t>
            </a:r>
            <a:r>
              <a:rPr lang="x-none" dirty="0">
                <a:latin typeface="Palatino Linotype" pitchFamily="18" charset="0"/>
              </a:rPr>
              <a:t> ћелије)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Оне се налазе у </a:t>
            </a:r>
            <a:r>
              <a:rPr lang="x-none" dirty="0" err="1">
                <a:latin typeface="Palatino Linotype" pitchFamily="18" charset="0"/>
              </a:rPr>
              <a:t>Disseovu</a:t>
            </a:r>
            <a:r>
              <a:rPr lang="x-none" dirty="0">
                <a:latin typeface="Palatino Linotype" pitchFamily="18" charset="0"/>
              </a:rPr>
              <a:t> простору, између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синусоидалног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ендотела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 нормалним условима </a:t>
            </a:r>
            <a:r>
              <a:rPr lang="x-none" dirty="0" err="1">
                <a:latin typeface="Palatino Linotype" pitchFamily="18" charset="0"/>
              </a:rPr>
              <a:t>стелатне</a:t>
            </a:r>
            <a:r>
              <a:rPr lang="x-none" dirty="0">
                <a:latin typeface="Palatino Linotype" pitchFamily="18" charset="0"/>
              </a:rPr>
              <a:t> ћелије су битне за чување витамина 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У условима уношења алкохола, </a:t>
            </a:r>
            <a:r>
              <a:rPr lang="x-none" dirty="0" err="1">
                <a:latin typeface="Palatino Linotype" pitchFamily="18" charset="0"/>
              </a:rPr>
              <a:t>стелатне</a:t>
            </a:r>
            <a:r>
              <a:rPr lang="x-none" dirty="0">
                <a:latin typeface="Palatino Linotype" pitchFamily="18" charset="0"/>
              </a:rPr>
              <a:t> ћелије се </a:t>
            </a:r>
            <a:r>
              <a:rPr lang="x-none" dirty="0" err="1">
                <a:latin typeface="Palatino Linotype" pitchFamily="18" charset="0"/>
              </a:rPr>
              <a:t>фенотипски</a:t>
            </a:r>
            <a:r>
              <a:rPr lang="x-none" dirty="0">
                <a:latin typeface="Palatino Linotype" pitchFamily="18" charset="0"/>
              </a:rPr>
              <a:t> мењају и постају активно </a:t>
            </a:r>
            <a:r>
              <a:rPr lang="x-none" dirty="0" err="1">
                <a:latin typeface="Palatino Linotype" pitchFamily="18" charset="0"/>
              </a:rPr>
              <a:t>пролиферативни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фибробласти</a:t>
            </a:r>
            <a:r>
              <a:rPr lang="x-none" dirty="0">
                <a:latin typeface="Palatino Linotype" pitchFamily="18" charset="0"/>
              </a:rPr>
              <a:t> и </a:t>
            </a:r>
            <a:r>
              <a:rPr lang="x-none" dirty="0" err="1">
                <a:latin typeface="Palatino Linotype" pitchFamily="18" charset="0"/>
              </a:rPr>
              <a:t>миофибробласти</a:t>
            </a:r>
            <a:r>
              <a:rPr lang="x-none" dirty="0">
                <a:latin typeface="Palatino Linotype" pitchFamily="18" charset="0"/>
              </a:rPr>
              <a:t>, главне ћелије за продукцију </a:t>
            </a:r>
            <a:r>
              <a:rPr lang="x-none" dirty="0" err="1">
                <a:latin typeface="Palatino Linotype" pitchFamily="18" charset="0"/>
              </a:rPr>
              <a:t>колагена</a:t>
            </a:r>
            <a:r>
              <a:rPr lang="x-none" dirty="0">
                <a:latin typeface="Palatino Linotype" pitchFamily="18" charset="0"/>
              </a:rPr>
              <a:t> у јетри, одговорне за </a:t>
            </a:r>
            <a:r>
              <a:rPr lang="x-none" dirty="0" err="1">
                <a:latin typeface="Palatino Linotype" pitchFamily="18" charset="0"/>
              </a:rPr>
              <a:t>перисинусоидалну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фиброзу</a:t>
            </a:r>
            <a:r>
              <a:rPr lang="x-none" dirty="0">
                <a:latin typeface="Palatino Linotype" pitchFamily="18" charset="0"/>
              </a:rPr>
              <a:t> која је карактеристична за алкохолну болест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Активацију</a:t>
            </a:r>
            <a:r>
              <a:rPr lang="x-none" dirty="0">
                <a:latin typeface="Palatino Linotype" pitchFamily="18" charset="0"/>
              </a:rPr>
              <a:t> стимулације </a:t>
            </a:r>
            <a:r>
              <a:rPr lang="x-none" dirty="0" err="1">
                <a:latin typeface="Palatino Linotype" pitchFamily="18" charset="0"/>
              </a:rPr>
              <a:t>стелатних</a:t>
            </a:r>
            <a:r>
              <a:rPr lang="x-none" dirty="0">
                <a:latin typeface="Palatino Linotype" pitchFamily="18" charset="0"/>
              </a:rPr>
              <a:t> ћелија  </a:t>
            </a:r>
            <a:r>
              <a:rPr lang="x-none" dirty="0" err="1">
                <a:latin typeface="Palatino Linotype" pitchFamily="18" charset="0"/>
              </a:rPr>
              <a:t>индикују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ацетилалдехид</a:t>
            </a:r>
            <a:r>
              <a:rPr lang="x-none" dirty="0">
                <a:latin typeface="Palatino Linotype" pitchFamily="18" charset="0"/>
              </a:rPr>
              <a:t>, продукти </a:t>
            </a:r>
            <a:r>
              <a:rPr lang="x-none" dirty="0" err="1">
                <a:latin typeface="Palatino Linotype" pitchFamily="18" charset="0"/>
              </a:rPr>
              <a:t>Купферових</a:t>
            </a:r>
            <a:r>
              <a:rPr lang="x-none" dirty="0">
                <a:latin typeface="Palatino Linotype" pitchFamily="18" charset="0"/>
              </a:rPr>
              <a:t> ћелија, TGF-</a:t>
            </a:r>
            <a:r>
              <a:rPr lang="el-GR" dirty="0">
                <a:latin typeface="Palatino Linotype" pitchFamily="18" charset="0"/>
              </a:rPr>
              <a:t>β</a:t>
            </a:r>
            <a:r>
              <a:rPr lang="x-none" dirty="0">
                <a:latin typeface="Palatino Linotype" pitchFamily="18" charset="0"/>
              </a:rPr>
              <a:t> који уз  IL-6 промовише </a:t>
            </a:r>
            <a:r>
              <a:rPr lang="x-none" dirty="0" err="1">
                <a:latin typeface="Palatino Linotype" pitchFamily="18" charset="0"/>
              </a:rPr>
              <a:t>фиброзу</a:t>
            </a:r>
            <a:r>
              <a:rPr lang="x-none" dirty="0">
                <a:latin typeface="Palatino Linotype" pitchFamily="18" charset="0"/>
              </a:rPr>
              <a:t> повећавајући синтезу </a:t>
            </a:r>
            <a:r>
              <a:rPr lang="x-none" dirty="0" err="1">
                <a:latin typeface="Palatino Linotype" pitchFamily="18" charset="0"/>
              </a:rPr>
              <a:t>колагена</a:t>
            </a:r>
            <a:r>
              <a:rPr lang="x-none" dirty="0">
                <a:latin typeface="Palatino Linotype" pitchFamily="18" charset="0"/>
              </a:rPr>
              <a:t> у </a:t>
            </a:r>
            <a:r>
              <a:rPr lang="x-none" dirty="0" err="1">
                <a:latin typeface="Palatino Linotype" pitchFamily="18" charset="0"/>
              </a:rPr>
              <a:t>стелатним</a:t>
            </a:r>
            <a:r>
              <a:rPr lang="x-none" dirty="0">
                <a:latin typeface="Palatino Linotype" pitchFamily="18" charset="0"/>
              </a:rPr>
              <a:t> ћелијама и индукујући </a:t>
            </a:r>
            <a:r>
              <a:rPr lang="x-none" dirty="0" err="1">
                <a:latin typeface="Palatino Linotype" pitchFamily="18" charset="0"/>
              </a:rPr>
              <a:t>пролиферацију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стелатних</a:t>
            </a:r>
            <a:r>
              <a:rPr lang="x-none" dirty="0">
                <a:latin typeface="Palatino Linotype" pitchFamily="18" charset="0"/>
              </a:rPr>
              <a:t> ћелија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Активиране </a:t>
            </a:r>
            <a:r>
              <a:rPr lang="x-none" dirty="0" err="1">
                <a:latin typeface="Palatino Linotype" pitchFamily="18" charset="0"/>
              </a:rPr>
              <a:t>стелатне</a:t>
            </a:r>
            <a:r>
              <a:rPr lang="x-none" dirty="0">
                <a:latin typeface="Palatino Linotype" pitchFamily="18" charset="0"/>
              </a:rPr>
              <a:t> ћелије продукују TGF-</a:t>
            </a:r>
            <a:r>
              <a:rPr lang="el-GR" dirty="0">
                <a:latin typeface="Palatino Linotype" pitchFamily="18" charset="0"/>
              </a:rPr>
              <a:t>β</a:t>
            </a:r>
            <a:r>
              <a:rPr lang="x-none" dirty="0">
                <a:latin typeface="Palatino Linotype" pitchFamily="18" charset="0"/>
              </a:rPr>
              <a:t> и тиме амплифицирају и </a:t>
            </a:r>
            <a:r>
              <a:rPr lang="x-none" dirty="0" err="1">
                <a:latin typeface="Palatino Linotype" pitchFamily="18" charset="0"/>
              </a:rPr>
              <a:t>перпетуирју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фиброгени</a:t>
            </a:r>
            <a:r>
              <a:rPr lang="x-none" dirty="0">
                <a:latin typeface="Palatino Linotype" pitchFamily="18" charset="0"/>
              </a:rPr>
              <a:t> процес</a:t>
            </a:r>
          </a:p>
        </p:txBody>
      </p:sp>
    </p:spTree>
    <p:extLst>
      <p:ext uri="{BB962C8B-B14F-4D97-AF65-F5344CB8AC3E}">
        <p14:creationId xmlns:p14="http://schemas.microsoft.com/office/powerpoint/2010/main" val="230931493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1" y="381000"/>
            <a:ext cx="8991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ФАКТОРИ РИЗИКА</a:t>
            </a:r>
          </a:p>
          <a:p>
            <a:endParaRPr lang="x-none" b="1" dirty="0">
              <a:latin typeface="Palatino Linotype" pitchFamily="18" charset="0"/>
            </a:endParaRPr>
          </a:p>
          <a:p>
            <a:endParaRPr lang="x-none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1. НАЧИН ПИЈЕЊА</a:t>
            </a: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Битна је количина унесеног алкохола, а не врста алкохолног пића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Свакодневно конзумирање алкохола је опасније него повремено (јетра нема времена за опоравак)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Препорука у немогућности трајне апстиненције: не конзумирати алкохол барем два дана у недељи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Просечна потрошња алкохола код </a:t>
            </a:r>
            <a:r>
              <a:rPr lang="x-none" dirty="0" err="1">
                <a:latin typeface="Palatino Linotype" pitchFamily="18" charset="0"/>
              </a:rPr>
              <a:t>циротичних</a:t>
            </a:r>
            <a:r>
              <a:rPr lang="x-none" dirty="0">
                <a:latin typeface="Palatino Linotype" pitchFamily="18" charset="0"/>
              </a:rPr>
              <a:t> алкохоличара је око 160 грама алкохола дневно, у току 8 година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Опасна доза више од 80 грама алкохола дневно</a:t>
            </a:r>
          </a:p>
        </p:txBody>
      </p:sp>
    </p:spTree>
    <p:extLst>
      <p:ext uri="{BB962C8B-B14F-4D97-AF65-F5344CB8AC3E}">
        <p14:creationId xmlns:p14="http://schemas.microsoft.com/office/powerpoint/2010/main" val="380029507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09600"/>
            <a:ext cx="8991601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2. ПОЛ</a:t>
            </a: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Жене су </a:t>
            </a:r>
            <a:r>
              <a:rPr lang="x-none" dirty="0" err="1">
                <a:latin typeface="Palatino Linotype" pitchFamily="18" charset="0"/>
              </a:rPr>
              <a:t>осетљивије</a:t>
            </a:r>
            <a:r>
              <a:rPr lang="x-none" dirty="0">
                <a:latin typeface="Palatino Linotype" pitchFamily="18" charset="0"/>
              </a:rPr>
              <a:t> на алкохол и чешће развијају теже облике алкохолне болести јетре уз мање кумулативне дозе алкохола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Чешће показују знаке прогресије болести чак и уз апстиненцију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Склоније</a:t>
            </a:r>
            <a:r>
              <a:rPr lang="x-none" dirty="0">
                <a:latin typeface="Palatino Linotype" pitchFamily="18" charset="0"/>
              </a:rPr>
              <a:t> су </a:t>
            </a:r>
            <a:r>
              <a:rPr lang="x-none" dirty="0" err="1">
                <a:latin typeface="Palatino Linotype" pitchFamily="18" charset="0"/>
              </a:rPr>
              <a:t>релапсу</a:t>
            </a:r>
            <a:r>
              <a:rPr lang="x-none" dirty="0">
                <a:latin typeface="Palatino Linotype" pitchFamily="18" charset="0"/>
              </a:rPr>
              <a:t> болести након терапије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Један од могућих разлога је редукована желудачна алкохолна </a:t>
            </a:r>
            <a:r>
              <a:rPr lang="x-none" dirty="0" err="1">
                <a:latin typeface="Palatino Linotype" pitchFamily="18" charset="0"/>
              </a:rPr>
              <a:t>дехидрогеназа</a:t>
            </a:r>
            <a:r>
              <a:rPr lang="x-none" dirty="0">
                <a:latin typeface="Palatino Linotype" pitchFamily="18" charset="0"/>
              </a:rPr>
              <a:t> код соба женског пола, тако да се већа количина алкохола апсорбује у јетри, изазивајући веће токсичне ефекте</a:t>
            </a:r>
          </a:p>
        </p:txBody>
      </p:sp>
    </p:spTree>
    <p:extLst>
      <p:ext uri="{BB962C8B-B14F-4D97-AF65-F5344CB8AC3E}">
        <p14:creationId xmlns:p14="http://schemas.microsoft.com/office/powerpoint/2010/main" val="426726659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533400"/>
            <a:ext cx="868679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3. НАСЛЕДНИ ФАКТОРИ</a:t>
            </a:r>
          </a:p>
          <a:p>
            <a:endParaRPr lang="x-none" b="1" dirty="0">
              <a:latin typeface="Palatino Linotype" pitchFamily="18" charset="0"/>
            </a:endParaRPr>
          </a:p>
          <a:p>
            <a:r>
              <a:rPr lang="x-none" b="1" dirty="0">
                <a:latin typeface="Palatino Linotype" pitchFamily="18" charset="0"/>
              </a:rPr>
              <a:t>4. НУТРИТИВНИ ФАКТОРИ</a:t>
            </a:r>
          </a:p>
          <a:p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Алкохолно оштећење јетре инверзно корелира са </a:t>
            </a:r>
            <a:r>
              <a:rPr lang="x-none" dirty="0" err="1">
                <a:latin typeface="Palatino Linotype" pitchFamily="18" charset="0"/>
              </a:rPr>
              <a:t>нутритивним</a:t>
            </a:r>
            <a:r>
              <a:rPr lang="x-none" dirty="0">
                <a:latin typeface="Palatino Linotype" pitchFamily="18" charset="0"/>
              </a:rPr>
              <a:t> статусом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Присутна протеинско-</a:t>
            </a:r>
            <a:r>
              <a:rPr lang="x-none" dirty="0" err="1">
                <a:latin typeface="Palatino Linotype" pitchFamily="18" charset="0"/>
              </a:rPr>
              <a:t>калоријска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малнутриција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Трећину калорија добијају алкохолом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Апстиненцијом неће доћи до опоравка функције јетре уколико се не повећа унос протеина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5. ВИРУСНЕ ИНФЕКЦИЈЕ</a:t>
            </a: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Вирусна</a:t>
            </a:r>
            <a:r>
              <a:rPr lang="x-none" dirty="0">
                <a:latin typeface="Palatino Linotype" pitchFamily="18" charset="0"/>
              </a:rPr>
              <a:t> инфекција (Б и Ц) повећавају </a:t>
            </a:r>
            <a:r>
              <a:rPr lang="x-none" dirty="0" err="1">
                <a:latin typeface="Palatino Linotype" pitchFamily="18" charset="0"/>
              </a:rPr>
              <a:t>инциденцу</a:t>
            </a:r>
            <a:r>
              <a:rPr lang="x-none" dirty="0">
                <a:latin typeface="Palatino Linotype" pitchFamily="18" charset="0"/>
              </a:rPr>
              <a:t> болести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Болест јетре се развија раније и уз мању </a:t>
            </a:r>
            <a:r>
              <a:rPr lang="x-none" dirty="0" err="1">
                <a:latin typeface="Palatino Linotype" pitchFamily="18" charset="0"/>
              </a:rPr>
              <a:t>кумулативну</a:t>
            </a:r>
            <a:r>
              <a:rPr lang="x-none" dirty="0">
                <a:latin typeface="Palatino Linotype" pitchFamily="18" charset="0"/>
              </a:rPr>
              <a:t> дозу алкохола</a:t>
            </a:r>
          </a:p>
        </p:txBody>
      </p:sp>
    </p:spTree>
    <p:extLst>
      <p:ext uri="{BB962C8B-B14F-4D97-AF65-F5344CB8AC3E}">
        <p14:creationId xmlns:p14="http://schemas.microsoft.com/office/powerpoint/2010/main" val="418577489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x-none" sz="2400" b="1" dirty="0">
                <a:latin typeface="Palatino Linotype" pitchFamily="18" charset="0"/>
              </a:rPr>
              <a:t>МОРФОЛОШКИ ОБЛИЦИ</a:t>
            </a: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4525963"/>
          </a:xfrm>
        </p:spPr>
        <p:txBody>
          <a:bodyPr/>
          <a:lstStyle/>
          <a:p>
            <a:pPr marL="914400" lvl="2" indent="0" eaLnBrk="1" hangingPunct="1">
              <a:lnSpc>
                <a:spcPct val="150000"/>
              </a:lnSpc>
              <a:buNone/>
            </a:pPr>
            <a:r>
              <a:rPr lang="x-none" sz="1800" b="1" dirty="0">
                <a:latin typeface="Palatino Linotype" pitchFamily="18" charset="0"/>
              </a:rPr>
              <a:t>БИОПСИЈА ЗЛАТНИ СТАНДАРД ЗА ПОСТАВЉАЊЕ ДИЈАГНОЗЕ</a:t>
            </a:r>
            <a:endParaRPr lang="en-US" sz="1800" b="1" dirty="0">
              <a:latin typeface="Palatino Linotype" pitchFamily="18" charset="0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800" dirty="0" err="1">
                <a:latin typeface="Palatino Linotype" pitchFamily="18" charset="0"/>
              </a:rPr>
              <a:t>Стеатоза</a:t>
            </a:r>
            <a:r>
              <a:rPr lang="x-none" sz="1800" dirty="0">
                <a:latin typeface="Palatino Linotype" pitchFamily="18" charset="0"/>
              </a:rPr>
              <a:t>, </a:t>
            </a:r>
            <a:r>
              <a:rPr lang="x-none" sz="1800" dirty="0" err="1">
                <a:latin typeface="Palatino Linotype" pitchFamily="18" charset="0"/>
              </a:rPr>
              <a:t>балонирање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x-none" sz="1800" dirty="0" err="1">
                <a:latin typeface="Palatino Linotype" pitchFamily="18" charset="0"/>
              </a:rPr>
              <a:t>хепатоцита</a:t>
            </a:r>
            <a:r>
              <a:rPr lang="x-none" sz="1800" dirty="0">
                <a:latin typeface="Palatino Linotype" pitchFamily="18" charset="0"/>
              </a:rPr>
              <a:t>, </a:t>
            </a:r>
            <a:r>
              <a:rPr lang="x-none" sz="1800" dirty="0" err="1">
                <a:latin typeface="Palatino Linotype" pitchFamily="18" charset="0"/>
              </a:rPr>
              <a:t>Маллоријева</a:t>
            </a:r>
            <a:r>
              <a:rPr lang="x-none" sz="1800" dirty="0">
                <a:latin typeface="Palatino Linotype" pitchFamily="18" charset="0"/>
              </a:rPr>
              <a:t> телашца, </a:t>
            </a:r>
            <a:r>
              <a:rPr lang="x-none" sz="1800" dirty="0" err="1">
                <a:latin typeface="Palatino Linotype" pitchFamily="18" charset="0"/>
              </a:rPr>
              <a:t>неутрофилно</a:t>
            </a:r>
            <a:r>
              <a:rPr lang="x-none" sz="1800" dirty="0">
                <a:latin typeface="Palatino Linotype" pitchFamily="18" charset="0"/>
              </a:rPr>
              <a:t> запаљење, </a:t>
            </a:r>
            <a:r>
              <a:rPr lang="x-none" sz="1800" dirty="0" err="1">
                <a:latin typeface="Palatino Linotype" pitchFamily="18" charset="0"/>
              </a:rPr>
              <a:t>периценуларна</a:t>
            </a:r>
            <a:r>
              <a:rPr lang="x-none" sz="1800" dirty="0">
                <a:latin typeface="Palatino Linotype" pitchFamily="18" charset="0"/>
              </a:rPr>
              <a:t> </a:t>
            </a:r>
            <a:r>
              <a:rPr lang="x-none" sz="1800" dirty="0" err="1">
                <a:latin typeface="Palatino Linotype" pitchFamily="18" charset="0"/>
              </a:rPr>
              <a:t>фиброза</a:t>
            </a:r>
            <a:endParaRPr lang="x-none" sz="1800" dirty="0">
              <a:latin typeface="Palatino Linotype" pitchFamily="18" charset="0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800" dirty="0">
                <a:latin typeface="Palatino Linotype" pitchFamily="18" charset="0"/>
              </a:rPr>
              <a:t>4 хистолошке категорије: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800" b="1" dirty="0">
                <a:latin typeface="Palatino Linotype" pitchFamily="18" charset="0"/>
              </a:rPr>
              <a:t>Масна јетра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800" b="1" dirty="0">
                <a:latin typeface="Palatino Linotype" pitchFamily="18" charset="0"/>
              </a:rPr>
              <a:t>Алкохолни хепатитис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800" b="1" dirty="0">
                <a:latin typeface="Palatino Linotype" pitchFamily="18" charset="0"/>
              </a:rPr>
              <a:t>Цироза јетре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800" b="1" dirty="0">
                <a:latin typeface="Palatino Linotype" pitchFamily="18" charset="0"/>
              </a:rPr>
              <a:t>Цироза са алкохолним хепатитисом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800" dirty="0">
                <a:latin typeface="Palatino Linotype" pitchFamily="18" charset="0"/>
              </a:rPr>
              <a:t>Два главна критеријума </a:t>
            </a:r>
            <a:r>
              <a:rPr lang="x-none" sz="1800" dirty="0" err="1">
                <a:latin typeface="Palatino Linotype" pitchFamily="18" charset="0"/>
              </a:rPr>
              <a:t>стратификације</a:t>
            </a:r>
            <a:r>
              <a:rPr lang="x-none" sz="1800" dirty="0">
                <a:latin typeface="Palatino Linotype" pitchFamily="18" charset="0"/>
              </a:rPr>
              <a:t>: запаљење и цироза</a:t>
            </a:r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335540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x-none" sz="2800" b="1" dirty="0">
                <a:latin typeface="Palatino Linotype" pitchFamily="18" charset="0"/>
              </a:rPr>
              <a:t>МАСНА ЈЕТРА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800" dirty="0" err="1">
                <a:latin typeface="Palatino Linotype" pitchFamily="18" charset="0"/>
              </a:rPr>
              <a:t>Реверзибилна</a:t>
            </a:r>
            <a:endParaRPr lang="en-US" sz="1800" dirty="0">
              <a:latin typeface="Palatino Linotype" pitchFamily="18" charset="0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800" dirty="0">
                <a:latin typeface="Palatino Linotype" pitchFamily="18" charset="0"/>
              </a:rPr>
              <a:t>Најизраженија око централне вене</a:t>
            </a:r>
            <a:endParaRPr lang="en-US" sz="1800" dirty="0">
              <a:latin typeface="Palatino Linotype" pitchFamily="18" charset="0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800" dirty="0">
                <a:latin typeface="Palatino Linotype" pitchFamily="18" charset="0"/>
              </a:rPr>
              <a:t>После престанка узимања алкохола нестаје за </a:t>
            </a:r>
            <a:r>
              <a:rPr lang="en-US" sz="1800" dirty="0">
                <a:latin typeface="Palatino Linotype" pitchFamily="18" charset="0"/>
              </a:rPr>
              <a:t>2-4 </a:t>
            </a:r>
            <a:r>
              <a:rPr lang="x-none" sz="1800" dirty="0">
                <a:latin typeface="Palatino Linotype" pitchFamily="18" charset="0"/>
              </a:rPr>
              <a:t>недеље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800" dirty="0">
                <a:latin typeface="Palatino Linotype" pitchFamily="18" charset="0"/>
              </a:rPr>
              <a:t>Углавном </a:t>
            </a:r>
            <a:r>
              <a:rPr lang="x-none" sz="1800" dirty="0" err="1">
                <a:latin typeface="Palatino Linotype" pitchFamily="18" charset="0"/>
              </a:rPr>
              <a:t>макровезекуларна</a:t>
            </a:r>
            <a:endParaRPr lang="x-none" sz="1800" dirty="0">
              <a:latin typeface="Palatino Linotype" pitchFamily="18" charset="0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800" dirty="0">
                <a:latin typeface="Palatino Linotype" pitchFamily="18" charset="0"/>
              </a:rPr>
              <a:t>Може се видети и </a:t>
            </a:r>
            <a:r>
              <a:rPr lang="x-none" sz="1800" dirty="0" err="1">
                <a:latin typeface="Palatino Linotype" pitchFamily="18" charset="0"/>
              </a:rPr>
              <a:t>микровезикуларна</a:t>
            </a:r>
            <a:r>
              <a:rPr lang="x-none" sz="1800" dirty="0">
                <a:latin typeface="Palatino Linotype" pitchFamily="18" charset="0"/>
              </a:rPr>
              <a:t> (алкохолна пенаста дегенерација)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x-none" sz="1800" dirty="0">
                <a:latin typeface="Palatino Linotype" pitchFamily="18" charset="0"/>
              </a:rPr>
              <a:t>Степеновање </a:t>
            </a:r>
            <a:r>
              <a:rPr lang="x-none" sz="1800" dirty="0" err="1">
                <a:latin typeface="Palatino Linotype" pitchFamily="18" charset="0"/>
              </a:rPr>
              <a:t>стеатозе</a:t>
            </a:r>
            <a:r>
              <a:rPr lang="x-none" sz="1800" dirty="0">
                <a:latin typeface="Palatino Linotype" pitchFamily="18" charset="0"/>
              </a:rPr>
              <a:t>: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800" dirty="0">
                <a:latin typeface="Palatino Linotype" pitchFamily="18" charset="0"/>
              </a:rPr>
              <a:t>+, мање од 25% </a:t>
            </a:r>
            <a:r>
              <a:rPr lang="x-none" sz="1800" dirty="0" err="1">
                <a:latin typeface="Palatino Linotype" pitchFamily="18" charset="0"/>
              </a:rPr>
              <a:t>хепатоцита</a:t>
            </a:r>
            <a:r>
              <a:rPr lang="x-none" sz="1800" dirty="0">
                <a:latin typeface="Palatino Linotype" pitchFamily="18" charset="0"/>
              </a:rPr>
              <a:t> садржи маст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800" dirty="0">
                <a:latin typeface="Palatino Linotype" pitchFamily="18" charset="0"/>
              </a:rPr>
              <a:t>++ 25-50% </a:t>
            </a:r>
            <a:r>
              <a:rPr lang="x-none" sz="1800" dirty="0" err="1">
                <a:latin typeface="Palatino Linotype" pitchFamily="18" charset="0"/>
              </a:rPr>
              <a:t>хепатоцита</a:t>
            </a:r>
            <a:r>
              <a:rPr lang="x-none" sz="1800" dirty="0">
                <a:latin typeface="Palatino Linotype" pitchFamily="18" charset="0"/>
              </a:rPr>
              <a:t> садржи маст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800" dirty="0">
                <a:latin typeface="Palatino Linotype" pitchFamily="18" charset="0"/>
              </a:rPr>
              <a:t>+++ 50-75% </a:t>
            </a:r>
            <a:r>
              <a:rPr lang="x-none" sz="1800" dirty="0" err="1">
                <a:latin typeface="Palatino Linotype" pitchFamily="18" charset="0"/>
              </a:rPr>
              <a:t>хепатоцита</a:t>
            </a:r>
            <a:r>
              <a:rPr lang="x-none" sz="1800" dirty="0">
                <a:latin typeface="Palatino Linotype" pitchFamily="18" charset="0"/>
              </a:rPr>
              <a:t> садржи маст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x-none" sz="1800" dirty="0">
                <a:latin typeface="Palatino Linotype" pitchFamily="18" charset="0"/>
              </a:rPr>
              <a:t>++++, више од 75% </a:t>
            </a:r>
            <a:r>
              <a:rPr lang="x-none" sz="1800" dirty="0" err="1">
                <a:latin typeface="Palatino Linotype" pitchFamily="18" charset="0"/>
              </a:rPr>
              <a:t>хепатоцита</a:t>
            </a:r>
            <a:r>
              <a:rPr lang="x-none" sz="1800" dirty="0">
                <a:latin typeface="Palatino Linotype" pitchFamily="18" charset="0"/>
              </a:rPr>
              <a:t> садржи маст</a:t>
            </a:r>
            <a:endParaRPr lang="en-US" sz="1800" dirty="0">
              <a:latin typeface="Palatino Linotype" pitchFamily="18" charset="0"/>
            </a:endParaRPr>
          </a:p>
        </p:txBody>
      </p:sp>
      <p:pic>
        <p:nvPicPr>
          <p:cNvPr id="4" name="Picture 3" descr="LIVER0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72200" y="228600"/>
            <a:ext cx="2525907" cy="1659731"/>
          </a:xfrm>
          <a:prstGeom prst="rect">
            <a:avLst/>
          </a:prstGeom>
          <a:noFill/>
        </p:spPr>
      </p:pic>
      <p:pic>
        <p:nvPicPr>
          <p:cNvPr id="5" name="Picture 3" descr="LIVER00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00800" y="4038600"/>
            <a:ext cx="2514600" cy="16515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000944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x-none" sz="2800" b="1" dirty="0">
                <a:latin typeface="Palatino Linotype" pitchFamily="18" charset="0"/>
              </a:rPr>
              <a:t>Алкохолни хепатитис</a:t>
            </a:r>
            <a:br>
              <a:rPr lang="en-US" sz="2800" b="1" dirty="0">
                <a:latin typeface="Palatino Linotype" pitchFamily="18" charset="0"/>
              </a:rPr>
            </a:br>
            <a:r>
              <a:rPr lang="en-US" sz="2800" b="1" dirty="0" err="1">
                <a:latin typeface="Palatino Linotype" pitchFamily="18" charset="0"/>
              </a:rPr>
              <a:t>steatonecrosis</a:t>
            </a:r>
            <a:r>
              <a:rPr lang="en-US" sz="2800" b="1" dirty="0">
                <a:latin typeface="Palatino Linotype" pitchFamily="18" charset="0"/>
              </a:rPr>
              <a:t> </a:t>
            </a:r>
            <a:r>
              <a:rPr lang="x-none" sz="2800" b="1" dirty="0">
                <a:latin typeface="Palatino Linotype" pitchFamily="18" charset="0"/>
              </a:rPr>
              <a:t>хепатитис</a:t>
            </a:r>
            <a:endParaRPr lang="en-US" sz="2800" b="1" dirty="0">
              <a:latin typeface="Palatino Linotype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5365"/>
            <a:ext cx="8229600" cy="5730567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6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Балонска дегенерација (отицање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r>
              <a:rPr lang="x-none" dirty="0">
                <a:latin typeface="Palatino Linotype" pitchFamily="18" charset="0"/>
              </a:rPr>
              <a:t>, услед ретенције воде и губитка </a:t>
            </a:r>
            <a:r>
              <a:rPr lang="x-none" dirty="0" err="1">
                <a:latin typeface="Palatino Linotype" pitchFamily="18" charset="0"/>
              </a:rPr>
              <a:t>микротубуларне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екскреције</a:t>
            </a:r>
            <a:r>
              <a:rPr lang="x-none" dirty="0">
                <a:latin typeface="Palatino Linotype" pitchFamily="18" charset="0"/>
              </a:rPr>
              <a:t> протеина из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r>
              <a:rPr lang="x-none" dirty="0">
                <a:latin typeface="Palatino Linotype" pitchFamily="18" charset="0"/>
              </a:rPr>
              <a:t>)</a:t>
            </a: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Масна промена</a:t>
            </a:r>
            <a:endParaRPr lang="en-US" dirty="0"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Некроза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хепатоцита</a:t>
            </a:r>
            <a:endParaRPr lang="en-US" dirty="0"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Неутрофили</a:t>
            </a:r>
            <a:r>
              <a:rPr lang="x-none" dirty="0">
                <a:latin typeface="Palatino Linotype" pitchFamily="18" charset="0"/>
              </a:rPr>
              <a:t> у </a:t>
            </a:r>
            <a:r>
              <a:rPr lang="x-none" dirty="0" err="1">
                <a:latin typeface="Palatino Linotype" pitchFamily="18" charset="0"/>
              </a:rPr>
              <a:t>запаљенском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инфилтрату</a:t>
            </a:r>
            <a:endParaRPr lang="en-US" dirty="0">
              <a:latin typeface="Palatino Linotype" pitchFamily="18" charset="0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§"/>
            </a:pPr>
            <a:r>
              <a:rPr lang="en-US" dirty="0">
                <a:latin typeface="Palatino Linotype" pitchFamily="18" charset="0"/>
              </a:rPr>
              <a:t>Mallory-</a:t>
            </a:r>
            <a:r>
              <a:rPr lang="en-US" dirty="0" err="1">
                <a:latin typeface="Palatino Linotype" pitchFamily="18" charset="0"/>
              </a:rPr>
              <a:t>jev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хијалин</a:t>
            </a:r>
            <a:r>
              <a:rPr lang="x-none" dirty="0">
                <a:latin typeface="Palatino Linotype" pitchFamily="18" charset="0"/>
              </a:rPr>
              <a:t>(алкохолни </a:t>
            </a:r>
            <a:r>
              <a:rPr lang="x-none" dirty="0" err="1">
                <a:latin typeface="Palatino Linotype" pitchFamily="18" charset="0"/>
              </a:rPr>
              <a:t>хијалин</a:t>
            </a:r>
            <a:r>
              <a:rPr lang="x-none" dirty="0">
                <a:latin typeface="Palatino Linotype" pitchFamily="18" charset="0"/>
              </a:rPr>
              <a:t>), </a:t>
            </a:r>
            <a:r>
              <a:rPr lang="x-none" dirty="0" err="1">
                <a:latin typeface="Palatino Linotype" pitchFamily="18" charset="0"/>
              </a:rPr>
              <a:t>полумесечасте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еозинофилне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фибриларне</a:t>
            </a:r>
            <a:r>
              <a:rPr lang="x-none" dirty="0">
                <a:latin typeface="Palatino Linotype" pitchFamily="18" charset="0"/>
              </a:rPr>
              <a:t> структуре услед </a:t>
            </a:r>
            <a:r>
              <a:rPr lang="x-none" dirty="0" err="1">
                <a:latin typeface="Palatino Linotype" pitchFamily="18" charset="0"/>
              </a:rPr>
              <a:t>кондезације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цитоскелетних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интермедијарних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филамената</a:t>
            </a:r>
            <a:r>
              <a:rPr lang="x-none" dirty="0">
                <a:latin typeface="Palatino Linotype" pitchFamily="18" charset="0"/>
              </a:rPr>
              <a:t> индуковање стварањем </a:t>
            </a:r>
            <a:r>
              <a:rPr lang="x-none" dirty="0" err="1">
                <a:latin typeface="Palatino Linotype" pitchFamily="18" charset="0"/>
              </a:rPr>
              <a:t>ацетилалдехид</a:t>
            </a:r>
            <a:r>
              <a:rPr lang="x-none" dirty="0">
                <a:latin typeface="Palatino Linotype" pitchFamily="18" charset="0"/>
              </a:rPr>
              <a:t>-</a:t>
            </a:r>
            <a:r>
              <a:rPr lang="x-none" dirty="0" err="1">
                <a:latin typeface="Palatino Linotype" pitchFamily="18" charset="0"/>
              </a:rPr>
              <a:t>тубулин</a:t>
            </a:r>
            <a:r>
              <a:rPr lang="x-none" dirty="0">
                <a:latin typeface="Palatino Linotype" pitchFamily="18" charset="0"/>
              </a:rPr>
              <a:t> комплекса</a:t>
            </a:r>
            <a:br>
              <a:rPr lang="en-US" dirty="0">
                <a:latin typeface="Palatino Linotype" pitchFamily="18" charset="0"/>
              </a:rPr>
            </a:br>
            <a:endParaRPr lang="en-US" dirty="0"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Мегамитохондрије</a:t>
            </a:r>
            <a:endParaRPr lang="en-US" dirty="0"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Перисунусоидална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фиброза</a:t>
            </a:r>
            <a:endParaRPr lang="en-US" dirty="0">
              <a:latin typeface="Palatino Linotype" pitchFamily="18" charset="0"/>
            </a:endParaRPr>
          </a:p>
          <a:p>
            <a:pPr eaLnBrk="1" hangingPunct="1">
              <a:lnSpc>
                <a:spcPct val="16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Перицентрална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фиброза</a:t>
            </a:r>
            <a:endParaRPr lang="en-US" dirty="0">
              <a:latin typeface="Palatino Linotype" pitchFamily="18" charset="0"/>
            </a:endParaRPr>
          </a:p>
        </p:txBody>
      </p:sp>
      <p:pic>
        <p:nvPicPr>
          <p:cNvPr id="4" name="Picture 4" descr="8043-06 baloniranje X40 H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34200" y="1905000"/>
            <a:ext cx="1598932" cy="1275748"/>
          </a:xfrm>
          <a:prstGeom prst="rect">
            <a:avLst/>
          </a:prstGeom>
          <a:noFill/>
        </p:spPr>
      </p:pic>
      <p:pic>
        <p:nvPicPr>
          <p:cNvPr id="5" name="Picture 8" descr="megamitohondrije veliko uvelicanje cop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4184181" y="4260381"/>
            <a:ext cx="1299036" cy="1590198"/>
          </a:xfrm>
          <a:prstGeom prst="rect">
            <a:avLst/>
          </a:prstGeom>
          <a:noFill/>
        </p:spPr>
      </p:pic>
      <p:pic>
        <p:nvPicPr>
          <p:cNvPr id="6" name="Picture 4" descr="8043-06 pericentral fibroza  X20 A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53200" y="5242398"/>
            <a:ext cx="1763852" cy="1407335"/>
          </a:xfrm>
          <a:prstGeom prst="rect">
            <a:avLst/>
          </a:prstGeom>
          <a:noFill/>
        </p:spPr>
      </p:pic>
      <p:cxnSp>
        <p:nvCxnSpPr>
          <p:cNvPr id="3" name="Straight Arrow Connector 2"/>
          <p:cNvCxnSpPr/>
          <p:nvPr/>
        </p:nvCxnSpPr>
        <p:spPr>
          <a:xfrm>
            <a:off x="2819400" y="54102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614499" y="6248400"/>
            <a:ext cx="293870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181600" y="1905000"/>
            <a:ext cx="1752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80502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8458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>
                <a:latin typeface="Palatino Linotype" pitchFamily="18" charset="0"/>
              </a:rPr>
              <a:t>КЛИНИЧКА СЛИКА</a:t>
            </a:r>
          </a:p>
          <a:p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Од </a:t>
            </a:r>
            <a:r>
              <a:rPr lang="x-none" dirty="0" err="1">
                <a:latin typeface="Palatino Linotype" pitchFamily="18" charset="0"/>
              </a:rPr>
              <a:t>асимптоматске</a:t>
            </a:r>
            <a:r>
              <a:rPr lang="x-none" dirty="0">
                <a:latin typeface="Palatino Linotype" pitchFamily="18" charset="0"/>
              </a:rPr>
              <a:t> болести до тешке цирозе јетре са </a:t>
            </a:r>
            <a:r>
              <a:rPr lang="x-none" dirty="0" err="1">
                <a:latin typeface="Palatino Linotype" pitchFamily="18" charset="0"/>
              </a:rPr>
              <a:t>комликацијама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Често присутно и преклапање више облика алкохолне болести јетре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x-none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x-none" b="1" dirty="0">
                <a:latin typeface="Palatino Linotype" pitchFamily="18" charset="0"/>
              </a:rPr>
              <a:t>МАСНА ЈЕТРА</a:t>
            </a:r>
          </a:p>
          <a:p>
            <a:pPr>
              <a:lnSpc>
                <a:spcPct val="150000"/>
              </a:lnSpc>
            </a:pPr>
            <a:endParaRPr lang="x-none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>
                <a:latin typeface="Palatino Linotype" pitchFamily="18" charset="0"/>
              </a:rPr>
              <a:t>Најчешћи облик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Асиптоматска</a:t>
            </a:r>
            <a:endParaRPr lang="x-none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Неспецифична</a:t>
            </a:r>
            <a:r>
              <a:rPr lang="x-none" dirty="0">
                <a:latin typeface="Palatino Linotype" pitchFamily="18" charset="0"/>
              </a:rPr>
              <a:t> </a:t>
            </a:r>
            <a:r>
              <a:rPr lang="x-none" dirty="0" err="1">
                <a:latin typeface="Palatino Linotype" pitchFamily="18" charset="0"/>
              </a:rPr>
              <a:t>симптоматологија</a:t>
            </a:r>
            <a:r>
              <a:rPr lang="x-none" dirty="0">
                <a:latin typeface="Palatino Linotype" pitchFamily="18" charset="0"/>
              </a:rPr>
              <a:t> (умор, мучнина, тупи болови испод ДРЛ)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x-none" dirty="0" err="1">
                <a:latin typeface="Palatino Linotype" pitchFamily="18" charset="0"/>
              </a:rPr>
              <a:t>Хепатомегалија</a:t>
            </a:r>
            <a:r>
              <a:rPr lang="x-none" dirty="0">
                <a:latin typeface="Palatino Linotype" pitchFamily="18" charset="0"/>
              </a:rPr>
              <a:t> и благо повишење </a:t>
            </a:r>
            <a:r>
              <a:rPr lang="x-none" dirty="0" err="1">
                <a:latin typeface="Palatino Linotype" pitchFamily="18" charset="0"/>
              </a:rPr>
              <a:t>ензима</a:t>
            </a:r>
            <a:endParaRPr lang="x-none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292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11747</Words>
  <Application>Microsoft Macintosh PowerPoint</Application>
  <PresentationFormat>On-screen Show (4:3)</PresentationFormat>
  <Paragraphs>1682</Paragraphs>
  <Slides>186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186</vt:i4>
      </vt:variant>
    </vt:vector>
  </HeadingPairs>
  <TitlesOfParts>
    <vt:vector size="191" baseType="lpstr">
      <vt:lpstr>Arial</vt:lpstr>
      <vt:lpstr>Calibri</vt:lpstr>
      <vt:lpstr>Palatino Linotype</vt:lpstr>
      <vt:lpstr>Wingdings</vt:lpstr>
      <vt:lpstr>Office Theme</vt:lpstr>
      <vt:lpstr>Интегрисане академске студије медицине Наставна јединица 17 </vt:lpstr>
      <vt:lpstr>Хипербилирубинемија, жутица, холестаза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Наследне метаболичке болести јетре</vt:lpstr>
      <vt:lpstr>Хепатолентикулска дегенерација, Wilsonova болест (Degeneratio hepatolenticularis)</vt:lpstr>
      <vt:lpstr>Дефиниција</vt:lpstr>
      <vt:lpstr>Патогенеза</vt:lpstr>
      <vt:lpstr>Метаболизам бакра у јетри и улога ATP7B</vt:lpstr>
      <vt:lpstr>Клиничка слика</vt:lpstr>
      <vt:lpstr>Болест јетре</vt:lpstr>
      <vt:lpstr>Акутни вилсонски хепатитис и фулминантна Wilson-ова болест</vt:lpstr>
      <vt:lpstr>Екстрахепатичке манифестације-неуролошке манифестације</vt:lpstr>
      <vt:lpstr>Екстрахепатичке манифестације-психијатријске манифестације</vt:lpstr>
      <vt:lpstr>Kayser-Fleischer-ов прстен </vt:lpstr>
      <vt:lpstr>Дијагноза</vt:lpstr>
      <vt:lpstr>Дијагноза</vt:lpstr>
      <vt:lpstr>Лечење</vt:lpstr>
      <vt:lpstr>Лечење</vt:lpstr>
      <vt:lpstr>Лечење</vt:lpstr>
      <vt:lpstr>Лечење</vt:lpstr>
      <vt:lpstr>Хемохроматоза (Haemocromatosis hepatis) </vt:lpstr>
      <vt:lpstr>Дефиниција и подела</vt:lpstr>
      <vt:lpstr>PowerPoint Presentation</vt:lpstr>
      <vt:lpstr>PowerPoint Presentation</vt:lpstr>
      <vt:lpstr>PowerPoint Presentation</vt:lpstr>
      <vt:lpstr>PowerPoint Presentation</vt:lpstr>
      <vt:lpstr>Патолошка анатомија и хистологија</vt:lpstr>
      <vt:lpstr>Клиничке манифестације</vt:lpstr>
      <vt:lpstr>Клиничке манифестације</vt:lpstr>
      <vt:lpstr>Клиничке манифестације</vt:lpstr>
      <vt:lpstr>Дијагноза</vt:lpstr>
      <vt:lpstr>PowerPoint Presentation</vt:lpstr>
      <vt:lpstr>Лечење НХ</vt:lpstr>
      <vt:lpstr>Прогноза и праћење болесника</vt:lpstr>
      <vt:lpstr>Недостатак алфа-1-антитрипсина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Оштећење јетре узроковано лековима (токсични и медикаментозни хепатитис)</vt:lpstr>
      <vt:lpstr>Прави хепатотоксини Идиосинкразијски хепатотоксини </vt:lpstr>
      <vt:lpstr>Подела токсичних оштећења јетре</vt:lpstr>
      <vt:lpstr>Оштећење јетре лековима</vt:lpstr>
      <vt:lpstr>Метаболизам лекова</vt:lpstr>
      <vt:lpstr>Метаболизам лекова</vt:lpstr>
      <vt:lpstr>Фактори ризика за хепатотоксичност лекова</vt:lpstr>
      <vt:lpstr>Патогенеза</vt:lpstr>
      <vt:lpstr>Патогенеза</vt:lpstr>
      <vt:lpstr>Патогенеза</vt:lpstr>
      <vt:lpstr>Патогенеза</vt:lpstr>
      <vt:lpstr>Морфолошке промене</vt:lpstr>
      <vt:lpstr>Зоналне хепатоцелуларне некрозе</vt:lpstr>
      <vt:lpstr>Промене које личе на вирусни хепатитис</vt:lpstr>
      <vt:lpstr>Хронични јатрогени хепатитис</vt:lpstr>
      <vt:lpstr>Масна јетра - стеатоза</vt:lpstr>
      <vt:lpstr>Интрахепатична холестаза</vt:lpstr>
      <vt:lpstr>Грануломи</vt:lpstr>
      <vt:lpstr>PowerPoint Presentation</vt:lpstr>
      <vt:lpstr>Клиничка слика</vt:lpstr>
      <vt:lpstr>Дијагноза и терапија</vt:lpstr>
      <vt:lpstr>АКУТНА ИНСУФИЦИЈЕНЦИЈА ЈЕТРЕ Insufitientia hepatis acuta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АЛКОХОЛНА БОЛЕСТ ЈЕТРЕ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МОРФОЛОШКИ ОБЛИЦИ</vt:lpstr>
      <vt:lpstr>МАСНА ЈЕТРА</vt:lpstr>
      <vt:lpstr>Алкохолни хепатитис steatonecrosis хепатитис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МАСНА ЈЕТРА НЕАЛКОХОЛНИ СТЕАТОХЕПАТИТИС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АУТОИМУНСКИ ХЕПАТИТИС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Примарна билијарна цироза ПБЦ Cirrhosis heptis billiaris primaria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ПРИМАРНИ СКЛЕРОЗИРАЈУЋИ ХОЛАНГИТИС ПСЦ Cholangitis sclerosans primaria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Васкуларне болести јетре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Интегрисане академске студије медицине наставна јединица 17</dc:title>
  <dc:creator>MISEL</dc:creator>
  <cp:lastModifiedBy>Stefan Simovic</cp:lastModifiedBy>
  <cp:revision>81</cp:revision>
  <dcterms:created xsi:type="dcterms:W3CDTF">2015-08-04T20:39:06Z</dcterms:created>
  <dcterms:modified xsi:type="dcterms:W3CDTF">2019-09-12T17:38:43Z</dcterms:modified>
</cp:coreProperties>
</file>