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44" r:id="rId2"/>
    <p:sldId id="445" r:id="rId3"/>
    <p:sldId id="261" r:id="rId4"/>
    <p:sldId id="264" r:id="rId5"/>
    <p:sldId id="271" r:id="rId6"/>
    <p:sldId id="460" r:id="rId7"/>
    <p:sldId id="275" r:id="rId8"/>
    <p:sldId id="453" r:id="rId9"/>
    <p:sldId id="276" r:id="rId10"/>
    <p:sldId id="277" r:id="rId11"/>
    <p:sldId id="280" r:id="rId12"/>
    <p:sldId id="282" r:id="rId13"/>
    <p:sldId id="284" r:id="rId14"/>
    <p:sldId id="285" r:id="rId15"/>
    <p:sldId id="434" r:id="rId16"/>
    <p:sldId id="435" r:id="rId17"/>
    <p:sldId id="454" r:id="rId18"/>
    <p:sldId id="446" r:id="rId19"/>
    <p:sldId id="455" r:id="rId20"/>
    <p:sldId id="287" r:id="rId21"/>
    <p:sldId id="447" r:id="rId22"/>
    <p:sldId id="306" r:id="rId23"/>
    <p:sldId id="307" r:id="rId24"/>
    <p:sldId id="456" r:id="rId25"/>
    <p:sldId id="312" r:id="rId26"/>
    <p:sldId id="315" r:id="rId27"/>
    <p:sldId id="316" r:id="rId28"/>
    <p:sldId id="318" r:id="rId29"/>
    <p:sldId id="448" r:id="rId30"/>
    <p:sldId id="324" r:id="rId31"/>
    <p:sldId id="328" r:id="rId32"/>
    <p:sldId id="462" r:id="rId33"/>
    <p:sldId id="335" r:id="rId34"/>
    <p:sldId id="449" r:id="rId35"/>
    <p:sldId id="340" r:id="rId36"/>
    <p:sldId id="341" r:id="rId37"/>
    <p:sldId id="463" r:id="rId38"/>
    <p:sldId id="464" r:id="rId39"/>
    <p:sldId id="343" r:id="rId40"/>
    <p:sldId id="440" r:id="rId41"/>
    <p:sldId id="465" r:id="rId42"/>
    <p:sldId id="344" r:id="rId43"/>
    <p:sldId id="345" r:id="rId44"/>
    <p:sldId id="348" r:id="rId45"/>
    <p:sldId id="450" r:id="rId46"/>
    <p:sldId id="355" r:id="rId47"/>
    <p:sldId id="357" r:id="rId48"/>
    <p:sldId id="457" r:id="rId49"/>
    <p:sldId id="359" r:id="rId50"/>
    <p:sldId id="451" r:id="rId51"/>
    <p:sldId id="363" r:id="rId52"/>
    <p:sldId id="364" r:id="rId53"/>
    <p:sldId id="366" r:id="rId54"/>
    <p:sldId id="368" r:id="rId55"/>
    <p:sldId id="370" r:id="rId56"/>
    <p:sldId id="371" r:id="rId57"/>
    <p:sldId id="374" r:id="rId58"/>
    <p:sldId id="375" r:id="rId59"/>
    <p:sldId id="377" r:id="rId60"/>
    <p:sldId id="378" r:id="rId61"/>
    <p:sldId id="380" r:id="rId62"/>
    <p:sldId id="452" r:id="rId63"/>
    <p:sldId id="458" r:id="rId64"/>
    <p:sldId id="383" r:id="rId65"/>
    <p:sldId id="385" r:id="rId66"/>
    <p:sldId id="386" r:id="rId67"/>
    <p:sldId id="388" r:id="rId68"/>
    <p:sldId id="389" r:id="rId69"/>
    <p:sldId id="391" r:id="rId70"/>
    <p:sldId id="443" r:id="rId71"/>
    <p:sldId id="400" r:id="rId72"/>
    <p:sldId id="401" r:id="rId73"/>
    <p:sldId id="402" r:id="rId74"/>
    <p:sldId id="403" r:id="rId75"/>
    <p:sldId id="404" r:id="rId76"/>
    <p:sldId id="405" r:id="rId77"/>
    <p:sldId id="407" r:id="rId78"/>
    <p:sldId id="408" r:id="rId79"/>
    <p:sldId id="412" r:id="rId80"/>
    <p:sldId id="459" r:id="rId81"/>
    <p:sldId id="414" r:id="rId82"/>
    <p:sldId id="415" r:id="rId83"/>
    <p:sldId id="416" r:id="rId84"/>
    <p:sldId id="419" r:id="rId85"/>
    <p:sldId id="420" r:id="rId86"/>
    <p:sldId id="424" r:id="rId87"/>
    <p:sldId id="426" r:id="rId88"/>
    <p:sldId id="428" r:id="rId89"/>
    <p:sldId id="430" r:id="rId90"/>
    <p:sldId id="432" r:id="rId91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972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888576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625836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97909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22374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40696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421580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41497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40188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938826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43492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66057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27CDA-F20E-4550-B9B1-B594D4999944}" type="datetimeFigureOut">
              <a:rPr lang="x-none" smtClean="0"/>
              <a:pPr/>
              <a:t>12.9.2019.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C7920-C85F-4E1A-B2A3-2F44FDECC09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857168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9067800" cy="4419600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ИАСМ</a:t>
            </a:r>
            <a:b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Интерна медицина 2</a:t>
            </a:r>
            <a:r>
              <a:rPr lang="sr-Latn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sr-Latn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Н</a:t>
            </a:r>
            <a:r>
              <a:rPr lang="sr-Cyrl-C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аставна </a:t>
            </a:r>
            <a:r>
              <a:rPr lang="sr-Cyrl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јединица </a:t>
            </a:r>
            <a:r>
              <a:rPr lang="sr-Cyrl-C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1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8</a:t>
            </a:r>
            <a: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sr-Cyrl-RS" sz="31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x-none" sz="3600" b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/>
            </a:r>
            <a:br>
              <a:rPr lang="x-none" sz="3600" b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</a:br>
            <a:r>
              <a:rPr lang="x-none" sz="2000" b="1" smtClean="0">
                <a:latin typeface="Palatino Linotype" pitchFamily="18" charset="0"/>
                <a:cs typeface="Arial" pitchFamily="34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Цироза јетре</a:t>
            </a:r>
            <a:br>
              <a:rPr lang="x-none" sz="2000" b="1" smtClean="0">
                <a:latin typeface="Palatino Linotype" pitchFamily="18" charset="0"/>
              </a:rPr>
            </a:br>
            <a:r>
              <a:rPr lang="x-none" sz="2000" b="1" smtClean="0">
                <a:latin typeface="Palatino Linotype" pitchFamily="18" charset="0"/>
              </a:rPr>
              <a:t>Портна хипертензија</a:t>
            </a:r>
            <a:br>
              <a:rPr lang="x-none" sz="2000" b="1" smtClean="0">
                <a:latin typeface="Palatino Linotype" pitchFamily="18" charset="0"/>
              </a:rPr>
            </a:br>
            <a:r>
              <a:rPr lang="x-none" sz="2000" b="1" smtClean="0">
                <a:latin typeface="Palatino Linotype" pitchFamily="18" charset="0"/>
              </a:rPr>
              <a:t>Бубрежне компликације болести јетре</a:t>
            </a:r>
            <a:br>
              <a:rPr lang="x-none" sz="2000" b="1" smtClean="0">
                <a:latin typeface="Palatino Linotype" pitchFamily="18" charset="0"/>
              </a:rPr>
            </a:br>
            <a:r>
              <a:rPr lang="x-none" sz="2000" b="1" smtClean="0">
                <a:latin typeface="Palatino Linotype" pitchFamily="18" charset="0"/>
              </a:rPr>
              <a:t>Асцитес</a:t>
            </a:r>
            <a:br>
              <a:rPr lang="x-none" sz="2000" b="1" smtClean="0">
                <a:latin typeface="Palatino Linotype" pitchFamily="18" charset="0"/>
              </a:rPr>
            </a:br>
            <a:r>
              <a:rPr lang="x-none" sz="2000" b="1" smtClean="0">
                <a:latin typeface="Palatino Linotype" pitchFamily="18" charset="0"/>
              </a:rPr>
              <a:t>Спонтани бактеријски перитонитис</a:t>
            </a:r>
            <a:br>
              <a:rPr lang="x-none" sz="2000" b="1" smtClean="0">
                <a:latin typeface="Palatino Linotype" pitchFamily="18" charset="0"/>
              </a:rPr>
            </a:br>
            <a:r>
              <a:rPr lang="x-none" sz="2000" b="1" smtClean="0">
                <a:latin typeface="Palatino Linotype" pitchFamily="18" charset="0"/>
              </a:rPr>
              <a:t>Хепатичка енцефалопатија</a:t>
            </a:r>
            <a:br>
              <a:rPr lang="x-none" sz="2000" b="1" smtClean="0">
                <a:latin typeface="Palatino Linotype" pitchFamily="18" charset="0"/>
              </a:rPr>
            </a:br>
            <a:r>
              <a:rPr lang="x-none" sz="2000" b="1" smtClean="0">
                <a:latin typeface="Palatino Linotype" pitchFamily="18" charset="0"/>
              </a:rPr>
              <a:t>Тумори јетре </a:t>
            </a:r>
            <a:r>
              <a:rPr lang="x-none" sz="2000" dirty="0">
                <a:latin typeface="Palatino Linotype" pitchFamily="18" charset="0"/>
              </a:rPr>
              <a:t/>
            </a:r>
            <a:br>
              <a:rPr lang="x-none" sz="2000" dirty="0">
                <a:latin typeface="Palatino Linotype" pitchFamily="18" charset="0"/>
              </a:rPr>
            </a:br>
            <a:endParaRPr lang="x-none" sz="20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6019800"/>
            <a:ext cx="6400800" cy="685800"/>
          </a:xfrm>
        </p:spPr>
        <p:txBody>
          <a:bodyPr>
            <a:noAutofit/>
          </a:bodyPr>
          <a:lstStyle/>
          <a:p>
            <a:r>
              <a:rPr lang="x-none" sz="2000" dirty="0" err="1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Доц</a:t>
            </a:r>
            <a:r>
              <a:rPr lang="x-none" sz="2000" dirty="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. </a:t>
            </a:r>
            <a:r>
              <a:rPr lang="x-none" sz="200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др </a:t>
            </a:r>
            <a:r>
              <a:rPr lang="sr-Cyrl-RS" sz="2000" smtClean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Марина Јовановић</a:t>
            </a:r>
            <a:endParaRPr lang="sr-Cyrl-RS" sz="2000" dirty="0" smtClean="0">
              <a:solidFill>
                <a:schemeClr val="bg1">
                  <a:lumMod val="50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9239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81200" y="533400"/>
            <a:ext cx="5184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1485900" algn="l"/>
              </a:tabLst>
              <a:defRPr/>
            </a:pPr>
            <a:r>
              <a:rPr lang="sr-Cyrl-RS" sz="2000" dirty="0" smtClean="0">
                <a:latin typeface="Palatino Linotype" pitchFamily="18" charset="0"/>
              </a:rPr>
              <a:t>УНИВЕРЗИТЕТ У КРАГУЈЕВЦУ</a:t>
            </a:r>
            <a:endParaRPr lang="en-US" sz="2000" dirty="0" smtClean="0">
              <a:latin typeface="Palatino Linotype" pitchFamily="18" charset="0"/>
            </a:endParaRPr>
          </a:p>
          <a:p>
            <a:pPr algn="ctr" eaLnBrk="0" hangingPunct="0">
              <a:tabLst>
                <a:tab pos="1485900" algn="l"/>
              </a:tabLst>
              <a:defRPr/>
            </a:pPr>
            <a:r>
              <a:rPr lang="sr-Cyrl-RS" sz="2000" dirty="0" smtClean="0">
                <a:latin typeface="Palatino Linotype" pitchFamily="18" charset="0"/>
              </a:rPr>
              <a:t>ФАКУЛТЕТ МЕДИЦИНСКИХ НАУКА</a:t>
            </a: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857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83052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9438"/>
            <a:ext cx="8229600" cy="563562"/>
          </a:xfrm>
        </p:spPr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x-none" b="1" dirty="0" err="1" smtClean="0">
                <a:latin typeface="Palatino Linotype" pitchFamily="18" charset="0"/>
              </a:rPr>
              <a:t>Портна</a:t>
            </a:r>
            <a:r>
              <a:rPr lang="x-none" b="1" dirty="0" smtClean="0">
                <a:latin typeface="Palatino Linotype" pitchFamily="18" charset="0"/>
              </a:rPr>
              <a:t> хипертензија</a:t>
            </a:r>
            <a:r>
              <a:rPr lang="en-US" b="1" dirty="0" smtClean="0">
                <a:latin typeface="Palatino Linotype" pitchFamily="18" charset="0"/>
              </a:rPr>
              <a:t/>
            </a:r>
            <a:br>
              <a:rPr lang="en-US" b="1" dirty="0" smtClean="0">
                <a:latin typeface="Palatino Linotype" pitchFamily="18" charset="0"/>
              </a:rPr>
            </a:br>
            <a:endParaRPr lang="en-US" b="1" dirty="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371600" y="990600"/>
            <a:ext cx="8229600" cy="4495800"/>
          </a:xfrm>
        </p:spPr>
        <p:txBody>
          <a:bodyPr>
            <a:normAutofit/>
          </a:bodyPr>
          <a:lstStyle/>
          <a:p>
            <a:pPr lvl="3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b="1" smtClean="0">
                <a:latin typeface="Palatino Linotype" pitchFamily="18" charset="0"/>
              </a:rPr>
              <a:t>Асцитес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(слободна течност у трбуху)</a:t>
            </a:r>
            <a:endParaRPr lang="en-US" sz="1600" b="1" dirty="0" smtClean="0">
              <a:latin typeface="Palatino Linotype" pitchFamily="18" charset="0"/>
            </a:endParaRPr>
          </a:p>
          <a:p>
            <a:pPr lvl="3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b="1" smtClean="0">
                <a:latin typeface="Palatino Linotype" pitchFamily="18" charset="0"/>
              </a:rPr>
              <a:t>Развој </a:t>
            </a:r>
            <a:r>
              <a:rPr lang="x-none" sz="1600" b="1" dirty="0" smtClean="0">
                <a:latin typeface="Palatino Linotype" pitchFamily="18" charset="0"/>
              </a:rPr>
              <a:t>колатералне циркулације</a:t>
            </a:r>
            <a:endParaRPr lang="en-US" sz="1600" b="1" dirty="0" smtClean="0">
              <a:latin typeface="Palatino Linotype" pitchFamily="18" charset="0"/>
            </a:endParaRPr>
          </a:p>
          <a:p>
            <a:pPr lvl="4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варикси</a:t>
            </a:r>
            <a:endParaRPr lang="en-US" sz="1600" dirty="0" smtClean="0">
              <a:latin typeface="Palatino Linotype" pitchFamily="18" charset="0"/>
            </a:endParaRPr>
          </a:p>
          <a:p>
            <a:pPr lvl="4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>
                <a:latin typeface="Palatino Linotype" pitchFamily="18" charset="0"/>
              </a:rPr>
              <a:t>caput </a:t>
            </a:r>
            <a:r>
              <a:rPr lang="en-US" sz="1600" dirty="0" err="1" smtClean="0">
                <a:latin typeface="Palatino Linotype" pitchFamily="18" charset="0"/>
              </a:rPr>
              <a:t>Medusae</a:t>
            </a:r>
            <a:r>
              <a:rPr lang="x-none" sz="1600" smtClean="0">
                <a:latin typeface="Palatino Linotype" pitchFamily="18" charset="0"/>
              </a:rPr>
              <a:t>-п</a:t>
            </a:r>
            <a:r>
              <a:rPr lang="sr-Cyrl-RS" sz="1600" dirty="0" smtClean="0">
                <a:latin typeface="Palatino Linotype" pitchFamily="18" charset="0"/>
              </a:rPr>
              <a:t>роширене вене око пупка</a:t>
            </a:r>
            <a:r>
              <a:rPr lang="x-none" sz="1600" smtClean="0">
                <a:latin typeface="Palatino Linotype" pitchFamily="18" charset="0"/>
              </a:rPr>
              <a:t> (</a:t>
            </a:r>
            <a:r>
              <a:rPr lang="sr-Cyrl-RS" sz="1600" dirty="0" smtClean="0">
                <a:latin typeface="Palatino Linotype" pitchFamily="18" charset="0"/>
              </a:rPr>
              <a:t>колатерална циркулација-</a:t>
            </a:r>
            <a:r>
              <a:rPr lang="x-none" sz="1600" smtClean="0">
                <a:latin typeface="Palatino Linotype" pitchFamily="18" charset="0"/>
              </a:rPr>
              <a:t>спонтани </a:t>
            </a:r>
            <a:r>
              <a:rPr lang="x-none" sz="1600" dirty="0" err="1" smtClean="0">
                <a:latin typeface="Palatino Linotype" pitchFamily="18" charset="0"/>
              </a:rPr>
              <a:t>портно</a:t>
            </a:r>
            <a:r>
              <a:rPr lang="x-none" sz="1600" dirty="0" smtClean="0">
                <a:latin typeface="Palatino Linotype" pitchFamily="18" charset="0"/>
              </a:rPr>
              <a:t> системски </a:t>
            </a:r>
            <a:r>
              <a:rPr lang="x-none" sz="1600" dirty="0" err="1" smtClean="0">
                <a:latin typeface="Palatino Linotype" pitchFamily="18" charset="0"/>
              </a:rPr>
              <a:t>шант</a:t>
            </a:r>
            <a:r>
              <a:rPr lang="x-none" sz="1600" dirty="0" smtClean="0">
                <a:latin typeface="Palatino Linotype" pitchFamily="18" charset="0"/>
              </a:rPr>
              <a:t> између </a:t>
            </a:r>
            <a:r>
              <a:rPr lang="x-none" sz="1600" dirty="0" err="1" smtClean="0">
                <a:latin typeface="Palatino Linotype" pitchFamily="18" charset="0"/>
              </a:rPr>
              <a:t>умбиликалне</a:t>
            </a:r>
            <a:r>
              <a:rPr lang="x-none" sz="1600" dirty="0" smtClean="0">
                <a:latin typeface="Palatino Linotype" pitchFamily="18" charset="0"/>
              </a:rPr>
              <a:t> вене и </a:t>
            </a:r>
            <a:r>
              <a:rPr lang="x-none" sz="1600" dirty="0" err="1" smtClean="0">
                <a:latin typeface="Palatino Linotype" pitchFamily="18" charset="0"/>
              </a:rPr>
              <a:t>суперфицијалне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err="1" smtClean="0">
                <a:latin typeface="Palatino Linotype" pitchFamily="18" charset="0"/>
              </a:rPr>
              <a:t>епигастричне</a:t>
            </a:r>
            <a:r>
              <a:rPr lang="x-none" sz="1600" smtClean="0">
                <a:latin typeface="Palatino Linotype" pitchFamily="18" charset="0"/>
              </a:rPr>
              <a:t> вене</a:t>
            </a:r>
            <a:r>
              <a:rPr lang="sr-Cyrl-RS" sz="1600" dirty="0" smtClean="0">
                <a:latin typeface="Palatino Linotype" pitchFamily="18" charset="0"/>
              </a:rPr>
              <a:t>;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ако се чује шум над </a:t>
            </a:r>
            <a:r>
              <a:rPr lang="x-none" sz="1600" dirty="0" err="1" smtClean="0">
                <a:latin typeface="Palatino Linotype" pitchFamily="18" charset="0"/>
              </a:rPr>
              <a:t>умбиликусом</a:t>
            </a:r>
            <a:r>
              <a:rPr lang="x-none" sz="1600" dirty="0" smtClean="0">
                <a:latin typeface="Palatino Linotype" pitchFamily="18" charset="0"/>
              </a:rPr>
              <a:t> услед широко отворене </a:t>
            </a:r>
            <a:r>
              <a:rPr lang="x-none" sz="1600" dirty="0" err="1" smtClean="0">
                <a:latin typeface="Palatino Linotype" pitchFamily="18" charset="0"/>
              </a:rPr>
              <a:t>умбиликалне</a:t>
            </a:r>
            <a:r>
              <a:rPr lang="x-none" sz="1600" dirty="0" smtClean="0">
                <a:latin typeface="Palatino Linotype" pitchFamily="18" charset="0"/>
              </a:rPr>
              <a:t> вене-</a:t>
            </a:r>
            <a:r>
              <a:rPr lang="x-none" sz="1600" dirty="0" err="1" smtClean="0">
                <a:latin typeface="Palatino Linotype" pitchFamily="18" charset="0"/>
              </a:rPr>
              <a:t>Cruveilhier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Baumgartenov</a:t>
            </a:r>
            <a:r>
              <a:rPr lang="x-none" sz="1600" dirty="0" smtClean="0">
                <a:latin typeface="Palatino Linotype" pitchFamily="18" charset="0"/>
              </a:rPr>
              <a:t> синдром) </a:t>
            </a:r>
            <a:endParaRPr lang="en-US" sz="1600" dirty="0" smtClean="0">
              <a:latin typeface="Palatino Linotype" pitchFamily="18" charset="0"/>
            </a:endParaRPr>
          </a:p>
          <a:p>
            <a:pPr lvl="4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smtClean="0">
                <a:latin typeface="Palatino Linotype" pitchFamily="18" charset="0"/>
              </a:rPr>
              <a:t>хемороиди</a:t>
            </a:r>
            <a:endParaRPr lang="en-US" sz="1600" dirty="0" smtClean="0">
              <a:latin typeface="Palatino Linotype" pitchFamily="18" charset="0"/>
            </a:endParaRPr>
          </a:p>
          <a:p>
            <a:pPr lvl="3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b="1" dirty="0" err="1">
                <a:latin typeface="Palatino Linotype" pitchFamily="18" charset="0"/>
              </a:rPr>
              <a:t>С</a:t>
            </a:r>
            <a:r>
              <a:rPr lang="x-none" sz="1600" b="1" dirty="0" err="1" smtClean="0">
                <a:latin typeface="Palatino Linotype" pitchFamily="18" charset="0"/>
              </a:rPr>
              <a:t>пленомегалија</a:t>
            </a:r>
            <a:endParaRPr lang="en-US" sz="1600" b="1" dirty="0" smtClean="0">
              <a:latin typeface="Palatino Linotype" pitchFamily="18" charset="0"/>
            </a:endParaRPr>
          </a:p>
          <a:p>
            <a:pPr lvl="4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Слезина увећана, </a:t>
            </a:r>
            <a:r>
              <a:rPr lang="x-none" sz="1600" smtClean="0">
                <a:latin typeface="Palatino Linotype" pitchFamily="18" charset="0"/>
              </a:rPr>
              <a:t>до</a:t>
            </a:r>
            <a:r>
              <a:rPr lang="en-US" sz="1600" dirty="0" smtClean="0">
                <a:latin typeface="Palatino Linotype" pitchFamily="18" charset="0"/>
              </a:rPr>
              <a:t> 1000g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4667250"/>
            <a:ext cx="29210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223000" y="4343400"/>
            <a:ext cx="2921000" cy="3048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n-US" sz="1400" b="1" dirty="0" err="1">
                <a:latin typeface="Times New Roman" charset="0"/>
              </a:rPr>
              <a:t>Varices</a:t>
            </a:r>
            <a:r>
              <a:rPr lang="en-US" sz="1400" b="1" dirty="0">
                <a:latin typeface="Times New Roman" charset="0"/>
              </a:rPr>
              <a:t> </a:t>
            </a:r>
            <a:r>
              <a:rPr lang="en-US" sz="1400" b="1" dirty="0" err="1">
                <a:latin typeface="Times New Roman" charset="0"/>
              </a:rPr>
              <a:t>oesophagi</a:t>
            </a:r>
            <a:endParaRPr lang="en-US" sz="1400" b="1" dirty="0">
              <a:latin typeface="Times New Roman" charset="0"/>
            </a:endParaRPr>
          </a:p>
        </p:txBody>
      </p:sp>
      <p:pic>
        <p:nvPicPr>
          <p:cNvPr id="6" name="Picture 4" descr="x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91" y="914400"/>
            <a:ext cx="2397609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Клиничка слика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391309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500" y="879931"/>
            <a:ext cx="8763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b="1" dirty="0" smtClean="0">
                <a:latin typeface="Palatino Linotype" pitchFamily="18" charset="0"/>
              </a:rPr>
              <a:t>РЕСПИРАТОРНИ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 dirty="0" smtClean="0">
                <a:latin typeface="Palatino Linotype" pitchFamily="18" charset="0"/>
              </a:rPr>
              <a:t>СИСТЕМ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Д</a:t>
            </a:r>
            <a:r>
              <a:rPr lang="x-none" sz="1600" smtClean="0">
                <a:latin typeface="Palatino Linotype" pitchFamily="18" charset="0"/>
              </a:rPr>
              <a:t>испнеја,</a:t>
            </a:r>
            <a:r>
              <a:rPr lang="sr-Cyrl-RS" sz="1600" dirty="0" smtClean="0">
                <a:latin typeface="Palatino Linotype" pitchFamily="18" charset="0"/>
              </a:rPr>
              <a:t> хипоксија,</a:t>
            </a:r>
            <a:r>
              <a:rPr lang="x-none" sz="1600" smtClean="0">
                <a:latin typeface="Palatino Linotype" pitchFamily="18" charset="0"/>
              </a:rPr>
              <a:t> цијаноза</a:t>
            </a:r>
            <a:r>
              <a:rPr lang="sr-Cyrl-RS" sz="1600" dirty="0" smtClean="0">
                <a:latin typeface="Palatino Linotype" pitchFamily="18" charset="0"/>
              </a:rPr>
              <a:t> због отворених интрапулмоналних артериовенских фистула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маљи</a:t>
            </a:r>
            <a:r>
              <a:rPr lang="x-none" sz="1600" smtClean="0">
                <a:latin typeface="Palatino Linotype" pitchFamily="18" charset="0"/>
              </a:rPr>
              <a:t>части </a:t>
            </a:r>
            <a:r>
              <a:rPr lang="x-none" sz="1600" dirty="0" smtClean="0">
                <a:latin typeface="Palatino Linotype" pitchFamily="18" charset="0"/>
              </a:rPr>
              <a:t>прсти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Плеурални</a:t>
            </a:r>
            <a:r>
              <a:rPr lang="x-none" sz="1600" dirty="0" smtClean="0">
                <a:latin typeface="Palatino Linotype" pitchFamily="18" charset="0"/>
              </a:rPr>
              <a:t> излив или </a:t>
            </a:r>
            <a:r>
              <a:rPr lang="x-none" sz="1600" dirty="0" err="1" smtClean="0">
                <a:latin typeface="Palatino Linotype" pitchFamily="18" charset="0"/>
              </a:rPr>
              <a:t>хепатички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хидроторакс</a:t>
            </a:r>
            <a:r>
              <a:rPr lang="x-none" sz="1600" dirty="0" smtClean="0">
                <a:latin typeface="Palatino Linotype" pitchFamily="18" charset="0"/>
              </a:rPr>
              <a:t>-на десној страни, услед проласка </a:t>
            </a:r>
            <a:r>
              <a:rPr lang="x-none" sz="1600" dirty="0" err="1" smtClean="0">
                <a:latin typeface="Palatino Linotype" pitchFamily="18" charset="0"/>
              </a:rPr>
              <a:t>асцита</a:t>
            </a:r>
            <a:r>
              <a:rPr lang="x-none" sz="1600" dirty="0" smtClean="0">
                <a:latin typeface="Palatino Linotype" pitchFamily="18" charset="0"/>
              </a:rPr>
              <a:t> у </a:t>
            </a:r>
            <a:r>
              <a:rPr lang="x-none" sz="1600" dirty="0" err="1" smtClean="0">
                <a:latin typeface="Palatino Linotype" pitchFamily="18" charset="0"/>
              </a:rPr>
              <a:t>преурални</a:t>
            </a:r>
            <a:r>
              <a:rPr lang="x-none" sz="1600" dirty="0" smtClean="0">
                <a:latin typeface="Palatino Linotype" pitchFamily="18" charset="0"/>
              </a:rPr>
              <a:t> простор, ређе настаје </a:t>
            </a:r>
            <a:r>
              <a:rPr lang="x-none" sz="1600" dirty="0" err="1" smtClean="0">
                <a:latin typeface="Palatino Linotype" pitchFamily="18" charset="0"/>
              </a:rPr>
              <a:t>трансудацијом</a:t>
            </a:r>
            <a:r>
              <a:rPr lang="x-none" sz="1600" dirty="0" smtClean="0">
                <a:latin typeface="Palatino Linotype" pitchFamily="18" charset="0"/>
              </a:rPr>
              <a:t> лимфе из дуктус </a:t>
            </a:r>
            <a:r>
              <a:rPr lang="x-none" sz="1600" dirty="0" err="1" smtClean="0">
                <a:latin typeface="Palatino Linotype" pitchFamily="18" charset="0"/>
              </a:rPr>
              <a:t>торацикуса</a:t>
            </a:r>
            <a:endParaRPr lang="x-none" sz="1600" dirty="0" smtClean="0">
              <a:latin typeface="Palatino Linotype" pitchFamily="18" charset="0"/>
            </a:endParaRPr>
          </a:p>
          <a:p>
            <a:r>
              <a:rPr lang="x-none" sz="1600" b="1" smtClean="0">
                <a:latin typeface="Palatino Linotype" pitchFamily="18" charset="0"/>
              </a:rPr>
              <a:t>КАРДИОВАСКУЛАРНИ </a:t>
            </a:r>
            <a:r>
              <a:rPr lang="x-none" sz="1600" b="1" dirty="0" smtClean="0">
                <a:latin typeface="Palatino Linotype" pitchFamily="18" charset="0"/>
              </a:rPr>
              <a:t>СИСТЕМ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Перикардни излив</a:t>
            </a:r>
            <a:r>
              <a:rPr lang="x-none" sz="1600" dirty="0" smtClean="0">
                <a:latin typeface="Palatino Linotype" pitchFamily="18" charset="0"/>
              </a:rPr>
              <a:t>, х</a:t>
            </a:r>
            <a:r>
              <a:rPr lang="x-none" sz="1600" smtClean="0">
                <a:latin typeface="Palatino Linotype" pitchFamily="18" charset="0"/>
              </a:rPr>
              <a:t>ипердинамичка </a:t>
            </a:r>
            <a:r>
              <a:rPr lang="x-none" sz="1600" dirty="0" smtClean="0">
                <a:latin typeface="Palatino Linotype" pitchFamily="18" charset="0"/>
              </a:rPr>
              <a:t>циркулација са повећаним минутним волуменом и смањеном периферном резистенцијом (снажан пулс, топле шаке, капиларне </a:t>
            </a:r>
            <a:r>
              <a:rPr lang="x-none" sz="1600" err="1" smtClean="0">
                <a:latin typeface="Palatino Linotype" pitchFamily="18" charset="0"/>
              </a:rPr>
              <a:t>пулзације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r>
              <a:rPr lang="x-none" sz="1600" b="1">
                <a:latin typeface="Palatino Linotype" pitchFamily="18" charset="0"/>
              </a:rPr>
              <a:t>ЛИМФНИ СИСТЕМ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Хиларни </a:t>
            </a:r>
            <a:r>
              <a:rPr lang="x-none" sz="1600">
                <a:latin typeface="Palatino Linotype" pitchFamily="18" charset="0"/>
              </a:rPr>
              <a:t>лимфатични канали су у портној хипертензији, нарочито код постојања асцита, </a:t>
            </a:r>
            <a:r>
              <a:rPr lang="x-none" sz="1600" smtClean="0">
                <a:latin typeface="Palatino Linotype" pitchFamily="18" charset="0"/>
              </a:rPr>
              <a:t>дистендирани</a:t>
            </a:r>
            <a:r>
              <a:rPr lang="x-none" sz="1600" dirty="0" smtClean="0">
                <a:latin typeface="Palatino Linotype" pitchFamily="18" charset="0"/>
              </a:rPr>
              <a:t>, д</a:t>
            </a:r>
            <a:r>
              <a:rPr lang="x-none" sz="1600" smtClean="0">
                <a:latin typeface="Palatino Linotype" pitchFamily="18" charset="0"/>
              </a:rPr>
              <a:t>уктус </a:t>
            </a:r>
            <a:r>
              <a:rPr lang="x-none" sz="1600">
                <a:latin typeface="Palatino Linotype" pitchFamily="18" charset="0"/>
              </a:rPr>
              <a:t>торацикус је повећан са протоком лимфе </a:t>
            </a:r>
            <a:r>
              <a:rPr lang="sr-Cyrl-RS" sz="1600" dirty="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који </a:t>
            </a:r>
            <a:r>
              <a:rPr lang="x-none" sz="1600">
                <a:latin typeface="Palatino Linotype" pitchFamily="18" charset="0"/>
              </a:rPr>
              <a:t>је </a:t>
            </a:r>
            <a:r>
              <a:rPr lang="sr-Cyrl-RS" sz="1600" dirty="0" smtClean="0">
                <a:latin typeface="Palatino Linotype" pitchFamily="18" charset="0"/>
              </a:rPr>
              <a:t>повећан 10-15 пута)</a:t>
            </a:r>
            <a:endParaRPr lang="x-none" sz="1600">
              <a:latin typeface="Palatino Linotype" pitchFamily="18" charset="0"/>
            </a:endParaRPr>
          </a:p>
          <a:p>
            <a:r>
              <a:rPr lang="sr-Cyrl-RS" sz="1600" b="1" dirty="0" smtClean="0">
                <a:latin typeface="Palatino Linotype" pitchFamily="18" charset="0"/>
              </a:rPr>
              <a:t>БУБРЕЗИ</a:t>
            </a:r>
            <a:endParaRPr lang="x-none" sz="1600" b="1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Секундарни </a:t>
            </a:r>
            <a:r>
              <a:rPr lang="x-none" sz="1600">
                <a:latin typeface="Palatino Linotype" pitchFamily="18" charset="0"/>
              </a:rPr>
              <a:t>хипералдостеронизам који доводи до ретенције натријума и </a:t>
            </a:r>
            <a:r>
              <a:rPr lang="x-none" sz="1600" smtClean="0">
                <a:latin typeface="Palatino Linotype" pitchFamily="18" charset="0"/>
              </a:rPr>
              <a:t>воде</a:t>
            </a:r>
            <a:r>
              <a:rPr lang="x-none" sz="1600" dirty="0" smtClean="0">
                <a:latin typeface="Palatino Linotype" pitchFamily="18" charset="0"/>
              </a:rPr>
              <a:t>, р</a:t>
            </a:r>
            <a:r>
              <a:rPr lang="x-none" sz="1600" smtClean="0">
                <a:latin typeface="Palatino Linotype" pitchFamily="18" charset="0"/>
              </a:rPr>
              <a:t>енална </a:t>
            </a:r>
            <a:r>
              <a:rPr lang="x-none" sz="1600">
                <a:latin typeface="Palatino Linotype" pitchFamily="18" charset="0"/>
              </a:rPr>
              <a:t>тубуларна </a:t>
            </a:r>
            <a:r>
              <a:rPr lang="x-none" sz="1600" smtClean="0">
                <a:latin typeface="Palatino Linotype" pitchFamily="18" charset="0"/>
              </a:rPr>
              <a:t>ацидоза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smtClean="0">
                <a:latin typeface="Palatino Linotype" pitchFamily="18" charset="0"/>
              </a:rPr>
              <a:t>хепаторенални синдром</a:t>
            </a:r>
            <a:endParaRPr lang="x-none" sz="1600">
              <a:latin typeface="Palatino Linotype" pitchFamily="18" charset="0"/>
            </a:endParaRPr>
          </a:p>
        </p:txBody>
      </p:sp>
      <p:pic>
        <p:nvPicPr>
          <p:cNvPr id="3" name="Picture 4" descr="x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143000"/>
            <a:ext cx="1143000" cy="76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Клиничка слика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379449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12313"/>
            <a:ext cx="88392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smtClean="0">
                <a:latin typeface="Palatino Linotype" pitchFamily="18" charset="0"/>
              </a:rPr>
              <a:t>НЕ</a:t>
            </a:r>
            <a:r>
              <a:rPr lang="sr-Cyrl-RS" sz="1600" b="1" dirty="0" smtClean="0">
                <a:latin typeface="Palatino Linotype" pitchFamily="18" charset="0"/>
              </a:rPr>
              <a:t>РВН</a:t>
            </a:r>
            <a:r>
              <a:rPr lang="x-none" sz="1600" b="1" smtClean="0">
                <a:latin typeface="Palatino Linotype" pitchFamily="18" charset="0"/>
              </a:rPr>
              <a:t>И </a:t>
            </a:r>
            <a:r>
              <a:rPr lang="x-none" sz="1600" b="1" dirty="0" smtClean="0">
                <a:latin typeface="Palatino Linotype" pitchFamily="18" charset="0"/>
              </a:rPr>
              <a:t>СИСТЕМ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Хепатична енцефалопатија, неуропатија</a:t>
            </a:r>
            <a:r>
              <a:rPr lang="sr-Cyrl-RS" sz="1600" dirty="0" smtClean="0">
                <a:latin typeface="Palatino Linotype" pitchFamily="18" charset="0"/>
              </a:rPr>
              <a:t>, </a:t>
            </a:r>
            <a:r>
              <a:rPr lang="en-US" sz="1600" dirty="0" err="1" smtClean="0">
                <a:latin typeface="Palatino Linotype" pitchFamily="18" charset="0"/>
              </a:rPr>
              <a:t>Wernicke-Korsakoff</a:t>
            </a:r>
            <a:r>
              <a:rPr lang="en-US" sz="1600" dirty="0" smtClean="0">
                <a:latin typeface="Palatino Linotype" pitchFamily="18" charset="0"/>
              </a:rPr>
              <a:t>-</a:t>
            </a:r>
            <a:r>
              <a:rPr lang="sr-Cyrl-RS" sz="1600" dirty="0" smtClean="0">
                <a:latin typeface="Palatino Linotype" pitchFamily="18" charset="0"/>
              </a:rPr>
              <a:t>љев синдром( нистагмус, офталмоплегија, атаксија, конфузија)-због недостатка витамина Б1-тиамина(код алкохоличара).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endParaRPr lang="x-none" sz="1600" dirty="0" smtClean="0">
              <a:latin typeface="Palatino Linotype" pitchFamily="18" charset="0"/>
            </a:endParaRPr>
          </a:p>
          <a:p>
            <a:r>
              <a:rPr lang="x-none" sz="1600" b="1" smtClean="0">
                <a:latin typeface="Palatino Linotype" pitchFamily="18" charset="0"/>
              </a:rPr>
              <a:t>КОЖНЕ </a:t>
            </a:r>
            <a:r>
              <a:rPr lang="x-none" sz="1600" b="1" dirty="0" smtClean="0">
                <a:latin typeface="Palatino Linotype" pitchFamily="18" charset="0"/>
              </a:rPr>
              <a:t>ПРОМЕНЕ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Иктерус-када </a:t>
            </a:r>
            <a:r>
              <a:rPr lang="x-none" sz="1600" dirty="0" smtClean="0">
                <a:latin typeface="Palatino Linotype" pitchFamily="18" charset="0"/>
              </a:rPr>
              <a:t>се серумске концетрације </a:t>
            </a:r>
            <a:r>
              <a:rPr lang="x-none" sz="1600" dirty="0" err="1" smtClean="0">
                <a:latin typeface="Palatino Linotype" pitchFamily="18" charset="0"/>
              </a:rPr>
              <a:t>билирубина</a:t>
            </a:r>
            <a:r>
              <a:rPr lang="x-none" sz="1600" dirty="0" smtClean="0">
                <a:latin typeface="Palatino Linotype" pitchFamily="18" charset="0"/>
              </a:rPr>
              <a:t> више од 50 </a:t>
            </a:r>
            <a:r>
              <a:rPr lang="el-GR" sz="1600" dirty="0" smtClean="0">
                <a:latin typeface="Palatino Linotype" pitchFamily="18" charset="0"/>
              </a:rPr>
              <a:t>μ</a:t>
            </a:r>
            <a:r>
              <a:rPr lang="x-none" sz="1600" dirty="0" smtClean="0">
                <a:latin typeface="Palatino Linotype" pitchFamily="18" charset="0"/>
              </a:rPr>
              <a:t>mol/l, услед таложења </a:t>
            </a:r>
            <a:r>
              <a:rPr lang="x-none" sz="1600" dirty="0" err="1" smtClean="0">
                <a:latin typeface="Palatino Linotype" pitchFamily="18" charset="0"/>
              </a:rPr>
              <a:t>билирубна</a:t>
            </a:r>
            <a:r>
              <a:rPr lang="x-none" sz="1600" dirty="0" smtClean="0">
                <a:latin typeface="Palatino Linotype" pitchFamily="18" charset="0"/>
              </a:rPr>
              <a:t> у </a:t>
            </a:r>
            <a:r>
              <a:rPr lang="x-none" sz="1600" dirty="0" err="1" smtClean="0">
                <a:latin typeface="Palatino Linotype" pitchFamily="18" charset="0"/>
              </a:rPr>
              <a:t>субкутаном</a:t>
            </a:r>
            <a:r>
              <a:rPr lang="x-none" sz="1600" dirty="0" smtClean="0">
                <a:latin typeface="Palatino Linotype" pitchFamily="18" charset="0"/>
              </a:rPr>
              <a:t> еластичном ткиву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Зеленкаста </a:t>
            </a:r>
            <a:r>
              <a:rPr lang="sr-Cyrl-RS" sz="1600" dirty="0" smtClean="0">
                <a:latin typeface="Palatino Linotype" pitchFamily="18" charset="0"/>
              </a:rPr>
              <a:t>пребојеност (због </a:t>
            </a:r>
            <a:r>
              <a:rPr lang="x-none" sz="1600" smtClean="0">
                <a:latin typeface="Palatino Linotype" pitchFamily="18" charset="0"/>
              </a:rPr>
              <a:t>биливерди</a:t>
            </a:r>
            <a:r>
              <a:rPr lang="sr-Cyrl-RS" sz="1600" dirty="0" smtClean="0">
                <a:latin typeface="Palatino Linotype" pitchFamily="18" charset="0"/>
              </a:rPr>
              <a:t>на), </a:t>
            </a:r>
            <a:r>
              <a:rPr lang="sr-Cyrl-RS" sz="1600" dirty="0" smtClean="0">
                <a:latin typeface="Palatino Linotype" pitchFamily="18" charset="0"/>
              </a:rPr>
              <a:t>код дуготрајне холестазе</a:t>
            </a:r>
            <a:r>
              <a:rPr lang="x-none" sz="1600" smtClean="0">
                <a:latin typeface="Palatino Linotype" pitchFamily="18" charset="0"/>
              </a:rPr>
              <a:t> (</a:t>
            </a:r>
            <a:r>
              <a:rPr lang="sr-Latn-RS" sz="1600" dirty="0" smtClean="0">
                <a:latin typeface="Palatino Linotype" pitchFamily="18" charset="0"/>
              </a:rPr>
              <a:t>PBC</a:t>
            </a:r>
            <a:r>
              <a:rPr lang="x-none" sz="1600" smtClean="0">
                <a:latin typeface="Palatino Linotype" pitchFamily="18" charset="0"/>
              </a:rPr>
              <a:t> или </a:t>
            </a:r>
            <a:r>
              <a:rPr lang="sr-Latn-RS" sz="1600" dirty="0" smtClean="0">
                <a:latin typeface="Palatino Linotype" pitchFamily="18" charset="0"/>
              </a:rPr>
              <a:t>PSC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>
                <a:latin typeface="Palatino Linotype" pitchFamily="18" charset="0"/>
              </a:rPr>
              <a:t>N</a:t>
            </a:r>
            <a:r>
              <a:rPr lang="en-US" sz="1600" dirty="0" err="1" smtClean="0">
                <a:latin typeface="Palatino Linotype" pitchFamily="18" charset="0"/>
              </a:rPr>
              <a:t>aevus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araneus</a:t>
            </a:r>
            <a:r>
              <a:rPr lang="en-US" sz="1600" dirty="0" smtClean="0">
                <a:latin typeface="Palatino Linotype" pitchFamily="18" charset="0"/>
              </a:rPr>
              <a:t> (spider nevus)</a:t>
            </a:r>
            <a:r>
              <a:rPr lang="x-none" sz="1600" dirty="0" smtClean="0">
                <a:latin typeface="Palatino Linotype" pitchFamily="18" charset="0"/>
              </a:rPr>
              <a:t>-хистолошки кратке артерије које изгледају попут вадичепа и налазе се на кожи и површини плеуре и плућа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последица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err="1" smtClean="0">
                <a:latin typeface="Palatino Linotype" pitchFamily="18" charset="0"/>
              </a:rPr>
              <a:t>ендокринолошког</a:t>
            </a:r>
            <a:r>
              <a:rPr lang="x-none" sz="1600" smtClean="0">
                <a:latin typeface="Palatino Linotype" pitchFamily="18" charset="0"/>
              </a:rPr>
              <a:t> дисбаланса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Палмарни </a:t>
            </a:r>
            <a:r>
              <a:rPr lang="x-none" sz="1600" smtClean="0">
                <a:latin typeface="Palatino Linotype" pitchFamily="18" charset="0"/>
              </a:rPr>
              <a:t>еритем- артерио-венск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анастомоз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>
                <a:latin typeface="Palatino Linotype" pitchFamily="18" charset="0"/>
              </a:rPr>
              <a:t>израженија на тенару и хипотенару, јагодицама прстију, периунгвално на дорзалној страни прстију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Dipytrenove </a:t>
            </a:r>
            <a:r>
              <a:rPr lang="x-none" sz="1600">
                <a:latin typeface="Palatino Linotype" pitchFamily="18" charset="0"/>
              </a:rPr>
              <a:t>контрактуре палмарне фасције, непознатог </a:t>
            </a:r>
            <a:r>
              <a:rPr lang="x-none" sz="1600" smtClean="0">
                <a:latin typeface="Palatino Linotype" pitchFamily="18" charset="0"/>
              </a:rPr>
              <a:t>узрока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Теријеви нокти-изразито беле нокатне плоче због хипоалбуминемије</a:t>
            </a:r>
            <a:endParaRPr lang="x-none" sz="1600">
              <a:latin typeface="Palatino Linotype" pitchFamily="18" charset="0"/>
            </a:endParaRPr>
          </a:p>
          <a:p>
            <a:pPr marL="285750" lvl="1" indent="-285750">
              <a:lnSpc>
                <a:spcPct val="150000"/>
              </a:lnSpc>
              <a:buFont typeface="Wingdings" pitchFamily="2" charset="2"/>
              <a:buChar char="§"/>
            </a:pPr>
            <a:endParaRPr lang="en-U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                         </a:t>
            </a:r>
            <a:r>
              <a:rPr lang="en-US" sz="1600" b="1" dirty="0" err="1" smtClean="0">
                <a:latin typeface="Palatino Linotype" pitchFamily="18" charset="0"/>
              </a:rPr>
              <a:t>soider</a:t>
            </a:r>
            <a:r>
              <a:rPr lang="en-US" sz="1600" b="1" dirty="0" smtClean="0">
                <a:latin typeface="Palatino Linotype" pitchFamily="18" charset="0"/>
              </a:rPr>
              <a:t> nevus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en-US" sz="1600" b="1" dirty="0" smtClean="0">
                <a:latin typeface="Palatino Linotype" pitchFamily="18" charset="0"/>
              </a:rPr>
              <a:t>                                             </a:t>
            </a:r>
            <a:r>
              <a:rPr lang="sr-Cyrl-RS" sz="1600" b="1" dirty="0" smtClean="0">
                <a:latin typeface="Palatino Linotype" pitchFamily="18" charset="0"/>
              </a:rPr>
              <a:t>      п</a:t>
            </a:r>
            <a:r>
              <a:rPr lang="x-none" sz="1600" b="1" smtClean="0">
                <a:latin typeface="Palatino Linotype" pitchFamily="18" charset="0"/>
              </a:rPr>
              <a:t>алмарни еритем</a:t>
            </a:r>
            <a:endParaRPr lang="x-none" sz="1600" b="1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 smtClean="0">
              <a:latin typeface="Palatino Linotype" pitchFamily="18" charset="0"/>
            </a:endParaRPr>
          </a:p>
          <a:p>
            <a:endParaRPr lang="x-none" sz="1600" dirty="0">
              <a:latin typeface="Palatino Linotype" pitchFamily="18" charset="0"/>
            </a:endParaRPr>
          </a:p>
        </p:txBody>
      </p:sp>
      <p:pic>
        <p:nvPicPr>
          <p:cNvPr id="3" name="Picture 4" descr="x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715000"/>
            <a:ext cx="1545580" cy="92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x0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425" y="5486400"/>
            <a:ext cx="18165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Клиничка слика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60112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852874"/>
            <a:ext cx="876300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smtClean="0">
                <a:latin typeface="Palatino Linotype" pitchFamily="18" charset="0"/>
              </a:rPr>
              <a:t>КОШТАНО</a:t>
            </a:r>
            <a:r>
              <a:rPr lang="sr-Cyrl-RS" sz="1600" b="1" dirty="0" smtClean="0">
                <a:latin typeface="Palatino Linotype" pitchFamily="18" charset="0"/>
              </a:rPr>
              <a:t>-</a:t>
            </a:r>
            <a:r>
              <a:rPr lang="x-none" sz="1600" b="1" smtClean="0">
                <a:latin typeface="Palatino Linotype" pitchFamily="18" charset="0"/>
              </a:rPr>
              <a:t> МИШИЋН</a:t>
            </a:r>
            <a:r>
              <a:rPr lang="sr-Cyrl-RS" sz="1600" b="1" dirty="0" smtClean="0">
                <a:latin typeface="Palatino Linotype" pitchFamily="18" charset="0"/>
              </a:rPr>
              <a:t>И СИСТЕМ</a:t>
            </a:r>
            <a:endParaRPr lang="x-none" sz="1600" b="1" dirty="0" smtClean="0">
              <a:latin typeface="Palatino Linotype" pitchFamily="18" charset="0"/>
            </a:endParaRPr>
          </a:p>
          <a:p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Мишићна слабо</a:t>
            </a:r>
            <a:r>
              <a:rPr lang="x-none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т </a:t>
            </a:r>
            <a:r>
              <a:rPr lang="x-none" sz="1600" dirty="0" smtClean="0">
                <a:latin typeface="Palatino Linotype" pitchFamily="18" charset="0"/>
              </a:rPr>
              <a:t>и лагано замарање у почетној фази болести, као резултат поремећаја синтезе протеина и прекомерне </a:t>
            </a:r>
            <a:r>
              <a:rPr lang="x-none" sz="1600" dirty="0" err="1" smtClean="0">
                <a:latin typeface="Palatino Linotype" pitchFamily="18" charset="0"/>
              </a:rPr>
              <a:t>хидратације</a:t>
            </a:r>
            <a:r>
              <a:rPr lang="x-none" sz="1600" dirty="0" smtClean="0">
                <a:latin typeface="Palatino Linotype" pitchFamily="18" charset="0"/>
              </a:rPr>
              <a:t> скелетних мишића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Губитак мишићне масе-општи </a:t>
            </a:r>
            <a:r>
              <a:rPr lang="x-none" sz="1600" dirty="0" err="1" smtClean="0">
                <a:latin typeface="Palatino Linotype" pitchFamily="18" charset="0"/>
              </a:rPr>
              <a:t>катаболизам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Код масивног </a:t>
            </a:r>
            <a:r>
              <a:rPr lang="x-none" sz="1600" dirty="0" err="1" smtClean="0">
                <a:latin typeface="Palatino Linotype" pitchFamily="18" charset="0"/>
              </a:rPr>
              <a:t>асцитеса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циротична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лордоза</a:t>
            </a:r>
            <a:r>
              <a:rPr lang="x-none" sz="1600" dirty="0" smtClean="0">
                <a:latin typeface="Palatino Linotype" pitchFamily="18" charset="0"/>
              </a:rPr>
              <a:t>, хернија и </a:t>
            </a:r>
            <a:r>
              <a:rPr lang="x-none" sz="1600" dirty="0" err="1" smtClean="0">
                <a:latin typeface="Palatino Linotype" pitchFamily="18" charset="0"/>
              </a:rPr>
              <a:t>дијастаза</a:t>
            </a:r>
            <a:r>
              <a:rPr lang="x-none" sz="1600" dirty="0" smtClean="0">
                <a:latin typeface="Palatino Linotype" pitchFamily="18" charset="0"/>
              </a:rPr>
              <a:t> мишића </a:t>
            </a:r>
            <a:r>
              <a:rPr lang="x-none" sz="1600" err="1" smtClean="0">
                <a:latin typeface="Palatino Linotype" pitchFamily="18" charset="0"/>
              </a:rPr>
              <a:t>ректуса</a:t>
            </a:r>
            <a:r>
              <a:rPr lang="x-none" sz="1600" smtClean="0">
                <a:latin typeface="Palatino Linotype" pitchFamily="18" charset="0"/>
              </a:rPr>
              <a:t> абдоминис</a:t>
            </a:r>
            <a:r>
              <a:rPr lang="sr-Cyrl-RS" sz="1600" dirty="0" smtClean="0">
                <a:latin typeface="Palatino Linotype" pitchFamily="18" charset="0"/>
              </a:rPr>
              <a:t>а(</a:t>
            </a:r>
            <a:r>
              <a:rPr lang="x-none" sz="1600" smtClean="0">
                <a:latin typeface="Palatino Linotype" pitchFamily="18" charset="0"/>
              </a:rPr>
              <a:t>умбиликална </a:t>
            </a:r>
            <a:r>
              <a:rPr lang="x-none" sz="1600" dirty="0" smtClean="0">
                <a:latin typeface="Palatino Linotype" pitchFamily="18" charset="0"/>
              </a:rPr>
              <a:t>хернија </a:t>
            </a:r>
            <a:r>
              <a:rPr lang="x-none" sz="1600" smtClean="0">
                <a:latin typeface="Palatino Linotype" pitchFamily="18" charset="0"/>
              </a:rPr>
              <a:t>склона перфорацији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Хипетрофична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остеоартропатија</a:t>
            </a:r>
            <a:r>
              <a:rPr lang="x-none" sz="1600" dirty="0" smtClean="0">
                <a:latin typeface="Palatino Linotype" pitchFamily="18" charset="0"/>
              </a:rPr>
              <a:t>-класичан </a:t>
            </a:r>
            <a:r>
              <a:rPr lang="x-none" sz="1600" dirty="0" err="1" smtClean="0">
                <a:latin typeface="Palatino Linotype" pitchFamily="18" charset="0"/>
              </a:rPr>
              <a:t>тријас</a:t>
            </a:r>
            <a:r>
              <a:rPr lang="x-none" sz="1600" dirty="0" smtClean="0">
                <a:latin typeface="Palatino Linotype" pitchFamily="18" charset="0"/>
              </a:rPr>
              <a:t>: </a:t>
            </a:r>
            <a:r>
              <a:rPr lang="x-none" sz="1600" dirty="0" err="1" smtClean="0">
                <a:latin typeface="Palatino Linotype" pitchFamily="18" charset="0"/>
              </a:rPr>
              <a:t>периоститис</a:t>
            </a:r>
            <a:r>
              <a:rPr lang="x-none" sz="1600" dirty="0" smtClean="0">
                <a:latin typeface="Palatino Linotype" pitchFamily="18" charset="0"/>
              </a:rPr>
              <a:t> дугих костију подлактица и ногу, </a:t>
            </a:r>
            <a:r>
              <a:rPr lang="x-none" sz="1600" dirty="0" err="1" smtClean="0">
                <a:latin typeface="Palatino Linotype" pitchFamily="18" charset="0"/>
              </a:rPr>
              <a:t>батичасти</a:t>
            </a:r>
            <a:r>
              <a:rPr lang="x-none" sz="1600" dirty="0" smtClean="0">
                <a:latin typeface="Palatino Linotype" pitchFamily="18" charset="0"/>
              </a:rPr>
              <a:t> прсти и </a:t>
            </a:r>
            <a:r>
              <a:rPr lang="x-none" sz="1600" dirty="0" err="1" smtClean="0">
                <a:latin typeface="Palatino Linotype" pitchFamily="18" charset="0"/>
              </a:rPr>
              <a:t>синовитис</a:t>
            </a:r>
            <a:r>
              <a:rPr lang="x-none" sz="1600" dirty="0" smtClean="0">
                <a:latin typeface="Palatino Linotype" pitchFamily="18" charset="0"/>
              </a:rPr>
              <a:t>, најчешће код болесника са карциномом плућа и код ПБЦ, </a:t>
            </a:r>
            <a:r>
              <a:rPr lang="x-none" sz="1600" dirty="0" err="1" smtClean="0">
                <a:latin typeface="Palatino Linotype" pitchFamily="18" charset="0"/>
              </a:rPr>
              <a:t>патогенеза</a:t>
            </a:r>
            <a:r>
              <a:rPr lang="x-none" sz="1600" dirty="0" smtClean="0">
                <a:latin typeface="Palatino Linotype" pitchFamily="18" charset="0"/>
              </a:rPr>
              <a:t> непозната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Хепатична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остеодистрофија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остеопороза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Болови у костима као последица </a:t>
            </a:r>
            <a:r>
              <a:rPr lang="x-none" sz="1600" dirty="0" err="1" smtClean="0">
                <a:latin typeface="Palatino Linotype" pitchFamily="18" charset="0"/>
              </a:rPr>
              <a:t>остеомалације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остеопорозе</a:t>
            </a:r>
            <a:r>
              <a:rPr lang="x-none" sz="1600" dirty="0" smtClean="0">
                <a:latin typeface="Palatino Linotype" pitchFamily="18" charset="0"/>
              </a:rPr>
              <a:t> (лоша апсорпција </a:t>
            </a:r>
            <a:r>
              <a:rPr lang="x-none" sz="1600" smtClean="0">
                <a:latin typeface="Palatino Linotype" pitchFamily="18" charset="0"/>
              </a:rPr>
              <a:t>витамина </a:t>
            </a:r>
            <a:r>
              <a:rPr lang="en-US" sz="1600" dirty="0" smtClean="0">
                <a:latin typeface="Palatino Linotype" pitchFamily="18" charset="0"/>
              </a:rPr>
              <a:t>D</a:t>
            </a:r>
            <a:r>
              <a:rPr lang="x-none" sz="1600" smtClean="0">
                <a:latin typeface="Palatino Linotype" pitchFamily="18" charset="0"/>
              </a:rPr>
              <a:t>) 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Клиничка слика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56687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" y="598468"/>
            <a:ext cx="9118599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smtClean="0">
                <a:latin typeface="Palatino Linotype" pitchFamily="18" charset="0"/>
              </a:rPr>
              <a:t>ЕНДОКРИНИ СИСТЕМ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Феминизација</a:t>
            </a:r>
            <a:r>
              <a:rPr lang="x-none" sz="1600" dirty="0" smtClean="0">
                <a:latin typeface="Palatino Linotype" pitchFamily="18" charset="0"/>
              </a:rPr>
              <a:t>-индукована естрогенима (</a:t>
            </a:r>
            <a:r>
              <a:rPr lang="x-none" sz="1600" dirty="0" err="1" smtClean="0">
                <a:latin typeface="Palatino Linotype" pitchFamily="18" charset="0"/>
              </a:rPr>
              <a:t>spider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nevusi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палмарни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еритем</a:t>
            </a:r>
            <a:r>
              <a:rPr lang="x-none" sz="1600" dirty="0" smtClean="0">
                <a:latin typeface="Palatino Linotype" pitchFamily="18" charset="0"/>
              </a:rPr>
              <a:t>, промене у длакавости</a:t>
            </a:r>
            <a:r>
              <a:rPr lang="x-none" sz="1600" smtClean="0">
                <a:latin typeface="Palatino Linotype" pitchFamily="18" charset="0"/>
              </a:rPr>
              <a:t>,  </a:t>
            </a:r>
            <a:r>
              <a:rPr lang="x-none" sz="1600" smtClean="0">
                <a:latin typeface="Palatino Linotype" pitchFamily="18" charset="0"/>
              </a:rPr>
              <a:t>гинекомастија)</a:t>
            </a:r>
            <a:r>
              <a:rPr lang="sr-Cyrl-RS" sz="1600" dirty="0" smtClean="0">
                <a:latin typeface="Palatino Linotype" pitchFamily="18" charset="0"/>
              </a:rPr>
              <a:t>. Последица је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повећане </a:t>
            </a:r>
            <a:r>
              <a:rPr lang="x-none" sz="1600" smtClean="0">
                <a:latin typeface="Palatino Linotype" pitchFamily="18" charset="0"/>
              </a:rPr>
              <a:t>конверзије </a:t>
            </a: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лабих </a:t>
            </a:r>
            <a:r>
              <a:rPr lang="x-none" sz="1600" dirty="0" err="1" smtClean="0">
                <a:latin typeface="Palatino Linotype" pitchFamily="18" charset="0"/>
              </a:rPr>
              <a:t>андрогена</a:t>
            </a:r>
            <a:r>
              <a:rPr lang="x-none" sz="1600" dirty="0" smtClean="0">
                <a:latin typeface="Palatino Linotype" pitchFamily="18" charset="0"/>
              </a:rPr>
              <a:t> у </a:t>
            </a:r>
            <a:r>
              <a:rPr lang="x-none" sz="1600" dirty="0" err="1" smtClean="0">
                <a:latin typeface="Palatino Linotype" pitchFamily="18" charset="0"/>
              </a:rPr>
              <a:t>естрогене</a:t>
            </a:r>
            <a:r>
              <a:rPr lang="x-none" sz="1600" dirty="0" smtClean="0">
                <a:latin typeface="Palatino Linotype" pitchFamily="18" charset="0"/>
              </a:rPr>
              <a:t> у периферним ткивима (кожа, масно ткиво, мишић, кост), где </a:t>
            </a:r>
            <a:r>
              <a:rPr lang="x-none" sz="1600" dirty="0" err="1" smtClean="0">
                <a:latin typeface="Palatino Linotype" pitchFamily="18" charset="0"/>
              </a:rPr>
              <a:t>естрогени</a:t>
            </a:r>
            <a:r>
              <a:rPr lang="x-none" sz="1600" dirty="0" smtClean="0">
                <a:latin typeface="Palatino Linotype" pitchFamily="18" charset="0"/>
              </a:rPr>
              <a:t> делују локално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Хипогонадизам</a:t>
            </a:r>
            <a:r>
              <a:rPr lang="x-none" sz="1600" dirty="0" smtClean="0">
                <a:latin typeface="Palatino Linotype" pitchFamily="18" charset="0"/>
              </a:rPr>
              <a:t>-чест код </a:t>
            </a:r>
            <a:r>
              <a:rPr lang="x-none" sz="1600" dirty="0" err="1" smtClean="0">
                <a:latin typeface="Palatino Linotype" pitchFamily="18" charset="0"/>
              </a:rPr>
              <a:t>хемохроматозе</a:t>
            </a:r>
            <a:r>
              <a:rPr lang="x-none" sz="1600" dirty="0" smtClean="0">
                <a:latin typeface="Palatino Linotype" pitchFamily="18" charset="0"/>
              </a:rPr>
              <a:t>, где се повећане </a:t>
            </a:r>
            <a:r>
              <a:rPr lang="x-none" sz="1600" dirty="0" err="1" smtClean="0">
                <a:latin typeface="Palatino Linotype" pitchFamily="18" charset="0"/>
              </a:rPr>
              <a:t>ткивне</a:t>
            </a:r>
            <a:r>
              <a:rPr lang="x-none" sz="1600" dirty="0" smtClean="0">
                <a:latin typeface="Palatino Linotype" pitchFamily="18" charset="0"/>
              </a:rPr>
              <a:t> концетрације гвожђа могу наћи у </a:t>
            </a:r>
            <a:r>
              <a:rPr lang="x-none" sz="1600" dirty="0" err="1" smtClean="0">
                <a:latin typeface="Palatino Linotype" pitchFamily="18" charset="0"/>
              </a:rPr>
              <a:t>хипоталамусу</a:t>
            </a:r>
            <a:r>
              <a:rPr lang="x-none" sz="1600" dirty="0" smtClean="0">
                <a:latin typeface="Palatino Linotype" pitchFamily="18" charset="0"/>
              </a:rPr>
              <a:t>, хипофизи</a:t>
            </a:r>
            <a:r>
              <a:rPr lang="x-none" sz="1600" smtClean="0">
                <a:latin typeface="Palatino Linotype" pitchFamily="18" charset="0"/>
              </a:rPr>
              <a:t>, тестисима </a:t>
            </a:r>
            <a:r>
              <a:rPr lang="sr-Cyrl-RS" sz="1600" dirty="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хипогонадизам </a:t>
            </a:r>
            <a:r>
              <a:rPr lang="x-none" sz="1600" dirty="0" smtClean="0">
                <a:latin typeface="Palatino Linotype" pitchFamily="18" charset="0"/>
              </a:rPr>
              <a:t>узрокован </a:t>
            </a:r>
            <a:r>
              <a:rPr lang="x-none" sz="1600" dirty="0" err="1" smtClean="0">
                <a:latin typeface="Palatino Linotype" pitchFamily="18" charset="0"/>
              </a:rPr>
              <a:t>ткивном</a:t>
            </a:r>
            <a:r>
              <a:rPr lang="x-none" sz="1600" dirty="0" smtClean="0">
                <a:latin typeface="Palatino Linotype" pitchFamily="18" charset="0"/>
              </a:rPr>
              <a:t> повредом, а не </a:t>
            </a:r>
            <a:r>
              <a:rPr lang="x-none" sz="1600" smtClean="0">
                <a:latin typeface="Palatino Linotype" pitchFamily="18" charset="0"/>
              </a:rPr>
              <a:t>болешћу јетре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Мушкарци</a:t>
            </a:r>
            <a:r>
              <a:rPr lang="x-none" sz="1600" smtClean="0">
                <a:latin typeface="Palatino Linotype" pitchFamily="18" charset="0"/>
              </a:rPr>
              <a:t>: </a:t>
            </a:r>
            <a:r>
              <a:rPr lang="x-none" sz="1600" dirty="0" err="1" smtClean="0">
                <a:latin typeface="Palatino Linotype" pitchFamily="18" charset="0"/>
              </a:rPr>
              <a:t>тестикуларна</a:t>
            </a:r>
            <a:r>
              <a:rPr lang="x-none" sz="1600" dirty="0" smtClean="0">
                <a:latin typeface="Palatino Linotype" pitchFamily="18" charset="0"/>
              </a:rPr>
              <a:t> атрофија, губитак либида, импотенција и смањена </a:t>
            </a:r>
            <a:r>
              <a:rPr lang="x-none" sz="1600" smtClean="0">
                <a:latin typeface="Palatino Linotype" pitchFamily="18" charset="0"/>
              </a:rPr>
              <a:t>концетрација тестостерона</a:t>
            </a:r>
            <a:r>
              <a:rPr lang="sr-Cyrl-RS" sz="1600" dirty="0" smtClean="0">
                <a:latin typeface="Palatino Linotype" pitchFamily="18" charset="0"/>
              </a:rPr>
              <a:t>. Жене</a:t>
            </a:r>
            <a:r>
              <a:rPr lang="x-none" sz="1600" smtClean="0">
                <a:latin typeface="Palatino Linotype" pitchFamily="18" charset="0"/>
              </a:rPr>
              <a:t>: </a:t>
            </a:r>
            <a:r>
              <a:rPr lang="x-none" sz="1600" dirty="0" smtClean="0">
                <a:latin typeface="Palatino Linotype" pitchFamily="18" charset="0"/>
              </a:rPr>
              <a:t>стерилитет, </a:t>
            </a:r>
            <a:r>
              <a:rPr lang="x-none" sz="1600" dirty="0" err="1" smtClean="0">
                <a:latin typeface="Palatino Linotype" pitchFamily="18" charset="0"/>
              </a:rPr>
              <a:t>дисменореја</a:t>
            </a:r>
            <a:r>
              <a:rPr lang="x-none" sz="1600" dirty="0" smtClean="0">
                <a:latin typeface="Palatino Linotype" pitchFamily="18" charset="0"/>
              </a:rPr>
              <a:t>, промене у секундарним сексуалним </a:t>
            </a:r>
            <a:r>
              <a:rPr lang="x-none" sz="1600" dirty="0" err="1" smtClean="0">
                <a:latin typeface="Palatino Linotype" pitchFamily="18" charset="0"/>
              </a:rPr>
              <a:t>кактеристикама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DM-</a:t>
            </a:r>
            <a:r>
              <a:rPr lang="x-none" sz="1600" dirty="0" err="1" smtClean="0">
                <a:latin typeface="Palatino Linotype" pitchFamily="18" charset="0"/>
              </a:rPr>
              <a:t>хипергликемија</a:t>
            </a:r>
            <a:r>
              <a:rPr lang="x-none" sz="1600" dirty="0" smtClean="0">
                <a:latin typeface="Palatino Linotype" pitchFamily="18" charset="0"/>
              </a:rPr>
              <a:t>, блага </a:t>
            </a:r>
            <a:r>
              <a:rPr lang="x-none" sz="1600" dirty="0" err="1" smtClean="0">
                <a:latin typeface="Palatino Linotype" pitchFamily="18" charset="0"/>
              </a:rPr>
              <a:t>гликозурија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хиперинсулинемија</a:t>
            </a:r>
            <a:r>
              <a:rPr lang="x-none" sz="1600" dirty="0" smtClean="0">
                <a:latin typeface="Palatino Linotype" pitchFamily="18" charset="0"/>
              </a:rPr>
              <a:t>, периферна резистенција на инсулин (смањена </a:t>
            </a:r>
            <a:r>
              <a:rPr lang="x-none" sz="1600" dirty="0" err="1" smtClean="0">
                <a:latin typeface="Palatino Linotype" pitchFamily="18" charset="0"/>
              </a:rPr>
              <a:t>хепатичка</a:t>
            </a:r>
            <a:r>
              <a:rPr lang="x-none" sz="1600" dirty="0" smtClean="0">
                <a:latin typeface="Palatino Linotype" pitchFamily="18" charset="0"/>
              </a:rPr>
              <a:t> деградација инсулина), болесници су углавном резистентни на </a:t>
            </a:r>
            <a:r>
              <a:rPr lang="x-none" sz="1600" dirty="0" err="1" smtClean="0">
                <a:latin typeface="Palatino Linotype" pitchFamily="18" charset="0"/>
              </a:rPr>
              <a:t>кетоацидозу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Повишен </a:t>
            </a:r>
            <a:r>
              <a:rPr lang="x-none" sz="1600" dirty="0" err="1" smtClean="0">
                <a:latin typeface="Palatino Linotype" pitchFamily="18" charset="0"/>
              </a:rPr>
              <a:t>парат</a:t>
            </a:r>
            <a:r>
              <a:rPr lang="x-none" sz="1600" dirty="0" smtClean="0">
                <a:latin typeface="Palatino Linotype" pitchFamily="18" charset="0"/>
              </a:rPr>
              <a:t> хормон-услед </a:t>
            </a:r>
            <a:r>
              <a:rPr lang="x-none" sz="1600" dirty="0" err="1" smtClean="0">
                <a:latin typeface="Palatino Linotype" pitchFamily="18" charset="0"/>
              </a:rPr>
              <a:t>хиповитаминозе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витамина Д 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      </a:t>
            </a:r>
            <a:r>
              <a:rPr lang="x-none" sz="1600" smtClean="0">
                <a:latin typeface="Palatino Linotype" pitchFamily="18" charset="0"/>
              </a:rPr>
              <a:t>и </a:t>
            </a:r>
            <a:r>
              <a:rPr lang="x-none" sz="1600" dirty="0" smtClean="0">
                <a:latin typeface="Palatino Linotype" pitchFamily="18" charset="0"/>
              </a:rPr>
              <a:t>секундарног </a:t>
            </a:r>
            <a:r>
              <a:rPr lang="x-none" sz="1600" dirty="0" err="1" smtClean="0">
                <a:latin typeface="Palatino Linotype" pitchFamily="18" charset="0"/>
              </a:rPr>
              <a:t>хиперпаратиреоидизма</a:t>
            </a:r>
            <a:endParaRPr lang="x-none" sz="1600" dirty="0">
              <a:latin typeface="Palatino Linotype" pitchFamily="18" charset="0"/>
            </a:endParaRPr>
          </a:p>
        </p:txBody>
      </p:sp>
      <p:pic>
        <p:nvPicPr>
          <p:cNvPr id="3" name="Picture 4" descr="x0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334000"/>
            <a:ext cx="2066858" cy="1412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86600" y="6400800"/>
            <a:ext cx="1534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400" b="1" dirty="0" err="1" smtClean="0">
                <a:solidFill>
                  <a:schemeClr val="bg1"/>
                </a:solidFill>
                <a:latin typeface="Palatino Linotype" pitchFamily="18" charset="0"/>
              </a:rPr>
              <a:t>Гинекомастија</a:t>
            </a:r>
            <a:endParaRPr lang="x-none" sz="14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Клиничка слика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144704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16089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КЛИНИЧКИ ТОК</a:t>
            </a:r>
            <a:endParaRPr lang="sr-Cyrl-RS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b="1" smtClean="0">
                <a:latin typeface="Palatino Linotype" pitchFamily="18" charset="0"/>
              </a:rPr>
              <a:t>Компензовани </a:t>
            </a:r>
            <a:r>
              <a:rPr lang="sr-Cyrl-RS" sz="1600" b="1" dirty="0" smtClean="0">
                <a:latin typeface="Palatino Linotype" pitchFamily="18" charset="0"/>
              </a:rPr>
              <a:t>(латентни)</a:t>
            </a:r>
            <a:r>
              <a:rPr lang="x-none" sz="1600" b="1" smtClean="0">
                <a:latin typeface="Palatino Linotype" pitchFamily="18" charset="0"/>
              </a:rPr>
              <a:t>стадијум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Клинички знаци цирозе (увећана јетра, слезина, </a:t>
            </a:r>
            <a:r>
              <a:rPr lang="x-none" sz="1600" dirty="0" err="1" smtClean="0">
                <a:latin typeface="Palatino Linotype" pitchFamily="18" charset="0"/>
              </a:rPr>
              <a:t>субиктерус</a:t>
            </a:r>
            <a:r>
              <a:rPr lang="x-none" sz="1600" dirty="0" smtClean="0">
                <a:latin typeface="Palatino Linotype" pitchFamily="18" charset="0"/>
              </a:rPr>
              <a:t>), али нема </a:t>
            </a:r>
            <a:r>
              <a:rPr lang="x-none" sz="1600" dirty="0" err="1" smtClean="0">
                <a:latin typeface="Palatino Linotype" pitchFamily="18" charset="0"/>
              </a:rPr>
              <a:t>асцитеса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интерстицијалних</a:t>
            </a:r>
            <a:r>
              <a:rPr lang="x-none" sz="1600" dirty="0" smtClean="0">
                <a:latin typeface="Palatino Linotype" pitchFamily="18" charset="0"/>
              </a:rPr>
              <a:t> поткожних </a:t>
            </a:r>
            <a:r>
              <a:rPr lang="x-none" sz="1600" dirty="0" err="1" smtClean="0">
                <a:latin typeface="Palatino Linotype" pitchFamily="18" charset="0"/>
              </a:rPr>
              <a:t>едема</a:t>
            </a:r>
            <a:r>
              <a:rPr lang="x-none" sz="1600" dirty="0" smtClean="0">
                <a:latin typeface="Palatino Linotype" pitchFamily="18" charset="0"/>
              </a:rPr>
              <a:t>, нити су знатније поремећени функционални тестови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Различите дужине трајања (просечно латентни период 3-5 година, зависи од навика, лекарског надзора, терапије, </a:t>
            </a:r>
            <a:r>
              <a:rPr lang="x-none" sz="1600" smtClean="0">
                <a:latin typeface="Palatino Linotype" pitchFamily="18" charset="0"/>
              </a:rPr>
              <a:t>етиологије)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2. </a:t>
            </a:r>
            <a:r>
              <a:rPr lang="x-none" sz="1600" b="1" dirty="0" err="1" smtClean="0">
                <a:latin typeface="Palatino Linotype" pitchFamily="18" charset="0"/>
              </a:rPr>
              <a:t>Декомпензовани</a:t>
            </a:r>
            <a:r>
              <a:rPr lang="x-none" sz="1600" b="1" dirty="0" smtClean="0">
                <a:latin typeface="Palatino Linotype" pitchFamily="18" charset="0"/>
              </a:rPr>
              <a:t> стадијум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Постојање </a:t>
            </a:r>
            <a:r>
              <a:rPr lang="x-none" sz="1600" dirty="0" err="1" smtClean="0">
                <a:latin typeface="Palatino Linotype" pitchFamily="18" charset="0"/>
              </a:rPr>
              <a:t>асцита</a:t>
            </a:r>
            <a:r>
              <a:rPr lang="x-none" sz="1600" dirty="0" smtClean="0">
                <a:latin typeface="Palatino Linotype" pitchFamily="18" charset="0"/>
              </a:rPr>
              <a:t> (повећање </a:t>
            </a:r>
            <a:r>
              <a:rPr lang="x-none" sz="1600" dirty="0" err="1" smtClean="0">
                <a:latin typeface="Palatino Linotype" pitchFamily="18" charset="0"/>
              </a:rPr>
              <a:t>хидростатског</a:t>
            </a:r>
            <a:r>
              <a:rPr lang="x-none" sz="1600" dirty="0" smtClean="0">
                <a:latin typeface="Palatino Linotype" pitchFamily="18" charset="0"/>
              </a:rPr>
              <a:t> притиска и смањења колоидно осмотског притиска у систему </a:t>
            </a:r>
            <a:r>
              <a:rPr lang="x-none" sz="1600" dirty="0" err="1" smtClean="0">
                <a:latin typeface="Palatino Linotype" pitchFamily="18" charset="0"/>
              </a:rPr>
              <a:t>портне</a:t>
            </a:r>
            <a:r>
              <a:rPr lang="x-none" sz="1600" dirty="0" smtClean="0">
                <a:latin typeface="Palatino Linotype" pitchFamily="18" charset="0"/>
              </a:rPr>
              <a:t> вене, повећаног стварања лимфе и поремећеног бубрежног промета воде и </a:t>
            </a:r>
            <a:r>
              <a:rPr lang="x-none" sz="1600" smtClean="0">
                <a:latin typeface="Palatino Linotype" pitchFamily="18" charset="0"/>
              </a:rPr>
              <a:t>натријума)</a:t>
            </a:r>
            <a:r>
              <a:rPr lang="sr-Cyrl-RS" sz="1600" dirty="0" smtClean="0">
                <a:latin typeface="Palatino Linotype" pitchFamily="18" charset="0"/>
              </a:rPr>
              <a:t>, едема, израженије жутице.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стадијуми</a:t>
            </a:r>
          </a:p>
        </p:txBody>
      </p:sp>
    </p:spTree>
    <p:extLst>
      <p:ext uri="{BB962C8B-B14F-4D97-AF65-F5344CB8AC3E}">
        <p14:creationId xmlns="" xmlns:p14="http://schemas.microsoft.com/office/powerpoint/2010/main" val="246629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95491"/>
            <a:ext cx="9144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Крвна слика: а</a:t>
            </a:r>
            <a:r>
              <a:rPr lang="x-none" sz="1400" smtClean="0">
                <a:latin typeface="Palatino Linotype" pitchFamily="18" charset="0"/>
              </a:rPr>
              <a:t>немија-акутни или хронични губитак крви (варикси, </a:t>
            </a:r>
            <a:r>
              <a:rPr lang="sr-Cyrl-RS" sz="1400" dirty="0" smtClean="0">
                <a:latin typeface="Palatino Linotype" pitchFamily="18" charset="0"/>
              </a:rPr>
              <a:t>улкусна болест,</a:t>
            </a:r>
            <a:r>
              <a:rPr lang="x-none" sz="1400" smtClean="0">
                <a:latin typeface="Palatino Linotype" pitchFamily="18" charset="0"/>
              </a:rPr>
              <a:t>коагулопатија), недовољно стварање еритроцита (нутритивни дефицит, недостатак витамина Б12 и фолне киселине</a:t>
            </a:r>
            <a:r>
              <a:rPr lang="sr-Cyrl-RS" sz="1400" dirty="0" smtClean="0">
                <a:latin typeface="Palatino Linotype" pitchFamily="18" charset="0"/>
              </a:rPr>
              <a:t> развој бубрежне слабости-недостатак еритропоетина</a:t>
            </a:r>
            <a:r>
              <a:rPr lang="x-none" sz="1400" smtClean="0">
                <a:latin typeface="Palatino Linotype" pitchFamily="18" charset="0"/>
              </a:rPr>
              <a:t>)</a:t>
            </a:r>
            <a:r>
              <a:rPr lang="sr-Cyrl-RS" sz="1400" dirty="0" smtClean="0">
                <a:latin typeface="Palatino Linotype" pitchFamily="18" charset="0"/>
              </a:rPr>
              <a:t>, </a:t>
            </a:r>
            <a:r>
              <a:rPr lang="x-none" sz="1400" smtClean="0">
                <a:latin typeface="Palatino Linotype" pitchFamily="18" charset="0"/>
              </a:rPr>
              <a:t> хиперсплениз</a:t>
            </a:r>
            <a:r>
              <a:rPr lang="sr-Cyrl-RS" sz="1400" dirty="0" smtClean="0">
                <a:latin typeface="Palatino Linotype" pitchFamily="18" charset="0"/>
              </a:rPr>
              <a:t>ам, хемолиза...;  снижене вредности тромбоцита (хиперспленизам)</a:t>
            </a:r>
            <a:r>
              <a:rPr lang="x-none" sz="1400" smtClean="0">
                <a:latin typeface="Palatino Linotype" pitchFamily="18" charset="0"/>
              </a:rPr>
              <a:t> </a:t>
            </a:r>
            <a:endParaRPr lang="sr-Cyrl-RS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Коагулациони статус</a:t>
            </a:r>
            <a:r>
              <a:rPr lang="x-none" sz="1400" smtClean="0">
                <a:latin typeface="Palatino Linotype" pitchFamily="18" charset="0"/>
              </a:rPr>
              <a:t>:</a:t>
            </a:r>
            <a:r>
              <a:rPr lang="sr-Cyrl-RS" sz="1400" dirty="0" smtClean="0">
                <a:latin typeface="Palatino Linotype" pitchFamily="18" charset="0"/>
              </a:rPr>
              <a:t> смањена синтеза </a:t>
            </a:r>
            <a:r>
              <a:rPr lang="x-none" sz="1400" smtClean="0">
                <a:latin typeface="Palatino Linotype" pitchFamily="18" charset="0"/>
              </a:rPr>
              <a:t>протромбина, фибриногена, фактора V, VII, IX, X (продужено протромбинско време, коагулопатија, манифестна хеморагијска дијатеза са поткожним хематомима и суфузијама по кожи)</a:t>
            </a:r>
            <a:r>
              <a:rPr lang="sr-Cyrl-RS" sz="1400" dirty="0" smtClean="0">
                <a:latin typeface="Palatino Linotype" pitchFamily="18" charset="0"/>
              </a:rPr>
              <a:t>. Фактор </a:t>
            </a:r>
            <a:r>
              <a:rPr lang="sr-Latn-RS" sz="1400" dirty="0" smtClean="0">
                <a:latin typeface="Palatino Linotype" pitchFamily="18" charset="0"/>
              </a:rPr>
              <a:t>VIII </a:t>
            </a:r>
            <a:r>
              <a:rPr lang="sr-Cyrl-RS" sz="1400" dirty="0" smtClean="0">
                <a:latin typeface="Palatino Linotype" pitchFamily="18" charset="0"/>
              </a:rPr>
              <a:t>се не синтетише у јетри, али се његове вредности снижавају услед развоја ДИК-а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 </a:t>
            </a:r>
            <a:r>
              <a:rPr lang="x-none" sz="1400" smtClean="0">
                <a:latin typeface="Palatino Linotype" pitchFamily="18" charset="0"/>
              </a:rPr>
              <a:t>↑</a:t>
            </a:r>
            <a:r>
              <a:rPr lang="x-none" sz="1400" dirty="0" smtClean="0">
                <a:latin typeface="Palatino Linotype" pitchFamily="18" charset="0"/>
              </a:rPr>
              <a:t>билирубина (зависе од степена хепатоцелуларне некрозе, знак је активног патолошког процеса и има лош прогностички значај)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smtClean="0">
                <a:latin typeface="Palatino Linotype" pitchFamily="18" charset="0"/>
              </a:rPr>
              <a:t>↑А</a:t>
            </a:r>
            <a:r>
              <a:rPr lang="sr-Latn-RS" sz="1400" dirty="0" smtClean="0">
                <a:latin typeface="Palatino Linotype" pitchFamily="18" charset="0"/>
              </a:rPr>
              <a:t>LP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 dirty="0" smtClean="0">
                <a:latin typeface="Palatino Linotype" pitchFamily="18" charset="0"/>
              </a:rPr>
              <a:t>(</a:t>
            </a:r>
            <a:r>
              <a:rPr lang="x-none" sz="1400" dirty="0">
                <a:latin typeface="Palatino Linotype" pitchFamily="18" charset="0"/>
              </a:rPr>
              <a:t>зависе од степена хепатоцелуларне </a:t>
            </a:r>
            <a:r>
              <a:rPr lang="x-none" sz="1400" dirty="0" smtClean="0">
                <a:latin typeface="Palatino Linotype" pitchFamily="18" charset="0"/>
              </a:rPr>
              <a:t>некрозе и говоре о способности секреције хепатоцита, повишене су поред болести јетре и у поремећеном метаболизму калцијума у костима)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smtClean="0">
                <a:latin typeface="Palatino Linotype" pitchFamily="18" charset="0"/>
              </a:rPr>
              <a:t>↑А</a:t>
            </a:r>
            <a:r>
              <a:rPr lang="sr-Latn-RS" sz="1400" dirty="0" smtClean="0">
                <a:latin typeface="Palatino Linotype" pitchFamily="18" charset="0"/>
              </a:rPr>
              <a:t>ST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 dirty="0" smtClean="0">
                <a:latin typeface="Palatino Linotype" pitchFamily="18" charset="0"/>
              </a:rPr>
              <a:t>(ензим ћелијских митохондрија у јетри, срцу, скелетним мишићима, бубрезима, вредности су највише у акутном хепатитису или инфаркту </a:t>
            </a:r>
            <a:r>
              <a:rPr lang="x-none" sz="1400" dirty="0" err="1" smtClean="0">
                <a:latin typeface="Palatino Linotype" pitchFamily="18" charset="0"/>
              </a:rPr>
              <a:t>миокарда</a:t>
            </a:r>
            <a:r>
              <a:rPr lang="x-none" sz="14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smtClean="0">
                <a:latin typeface="Palatino Linotype" pitchFamily="18" charset="0"/>
              </a:rPr>
              <a:t>↑А</a:t>
            </a:r>
            <a:r>
              <a:rPr lang="sr-Latn-RS" sz="1400" dirty="0" smtClean="0">
                <a:latin typeface="Palatino Linotype" pitchFamily="18" charset="0"/>
              </a:rPr>
              <a:t>LT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 dirty="0" smtClean="0">
                <a:latin typeface="Palatino Linotype" pitchFamily="18" charset="0"/>
              </a:rPr>
              <a:t>(ћелијски ензим у јетри, има већи дијагностички значај </a:t>
            </a:r>
            <a:r>
              <a:rPr lang="x-none" sz="1400" smtClean="0">
                <a:latin typeface="Palatino Linotype" pitchFamily="18" charset="0"/>
              </a:rPr>
              <a:t>од А</a:t>
            </a:r>
            <a:r>
              <a:rPr lang="sr-Latn-RS" sz="1400" dirty="0" smtClean="0">
                <a:latin typeface="Palatino Linotype" pitchFamily="18" charset="0"/>
              </a:rPr>
              <a:t>S</a:t>
            </a:r>
            <a:r>
              <a:rPr lang="x-none" sz="1400" smtClean="0">
                <a:latin typeface="Palatino Linotype" pitchFamily="18" charset="0"/>
              </a:rPr>
              <a:t>Т)</a:t>
            </a:r>
            <a:r>
              <a:rPr lang="sr-Cyrl-RS" sz="1400" dirty="0" smtClean="0">
                <a:latin typeface="Palatino Linotype" pitchFamily="18" charset="0"/>
              </a:rPr>
              <a:t>. Однос А</a:t>
            </a:r>
            <a:r>
              <a:rPr lang="sr-Latn-RS" sz="1400" dirty="0" smtClean="0">
                <a:latin typeface="Palatino Linotype" pitchFamily="18" charset="0"/>
              </a:rPr>
              <a:t>S</a:t>
            </a:r>
            <a:r>
              <a:rPr lang="sr-Cyrl-RS" sz="1400" dirty="0" smtClean="0">
                <a:latin typeface="Palatino Linotype" pitchFamily="18" charset="0"/>
              </a:rPr>
              <a:t>Т: А</a:t>
            </a:r>
            <a:r>
              <a:rPr lang="sr-Latn-RS" sz="1400" dirty="0" smtClean="0">
                <a:latin typeface="Palatino Linotype" pitchFamily="18" charset="0"/>
              </a:rPr>
              <a:t>L</a:t>
            </a:r>
            <a:r>
              <a:rPr lang="sr-Cyrl-RS" sz="1400" dirty="0" smtClean="0">
                <a:latin typeface="Palatino Linotype" pitchFamily="18" charset="0"/>
              </a:rPr>
              <a:t>Т&gt;2 у алкохолној цирози</a:t>
            </a:r>
            <a:r>
              <a:rPr lang="sr-Latn-RS" sz="1400" dirty="0" smtClean="0">
                <a:latin typeface="Palatino Linotype" pitchFamily="18" charset="0"/>
              </a:rPr>
              <a:t>- </a:t>
            </a:r>
            <a:r>
              <a:rPr lang="x-none" sz="1400" smtClean="0">
                <a:latin typeface="Palatino Linotype" pitchFamily="18" charset="0"/>
              </a:rPr>
              <a:t>токсично деловање алкохола на митохондрије хепатоцита са једне стране и инхибиција</a:t>
            </a:r>
            <a:r>
              <a:rPr lang="sr-Cyrl-RS" sz="1400" dirty="0" smtClean="0">
                <a:latin typeface="Palatino Linotype" pitchFamily="18" charset="0"/>
              </a:rPr>
              <a:t> </a:t>
            </a:r>
            <a:r>
              <a:rPr lang="x-none" sz="1400" smtClean="0">
                <a:latin typeface="Palatino Linotype" pitchFamily="18" charset="0"/>
              </a:rPr>
              <a:t>синтезе А</a:t>
            </a:r>
            <a:r>
              <a:rPr lang="sr-Latn-RS" sz="1400" dirty="0" smtClean="0">
                <a:latin typeface="Palatino Linotype" pitchFamily="18" charset="0"/>
              </a:rPr>
              <a:t>LT</a:t>
            </a:r>
            <a:r>
              <a:rPr lang="x-none" sz="1400" smtClean="0">
                <a:latin typeface="Palatino Linotype" pitchFamily="18" charset="0"/>
              </a:rPr>
              <a:t>)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smtClean="0">
                <a:latin typeface="Palatino Linotype" pitchFamily="18" charset="0"/>
              </a:rPr>
              <a:t>↑</a:t>
            </a:r>
            <a:r>
              <a:rPr lang="sr-Latn-RS" sz="1400" dirty="0" smtClean="0">
                <a:latin typeface="Palatino Linotype" pitchFamily="18" charset="0"/>
              </a:rPr>
              <a:t>GGT</a:t>
            </a:r>
            <a:endParaRPr lang="x-none" sz="14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Лабораторијске анализе</a:t>
            </a:r>
          </a:p>
        </p:txBody>
      </p:sp>
    </p:spTree>
    <p:extLst>
      <p:ext uri="{BB962C8B-B14F-4D97-AF65-F5344CB8AC3E}">
        <p14:creationId xmlns="" xmlns:p14="http://schemas.microsoft.com/office/powerpoint/2010/main" val="26410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Хипергамагобулинемија (резултат неспецифичне стимулације ретикулоендотелног система),</a:t>
            </a:r>
            <a:r>
              <a:rPr lang="sr-Cyrl-RS" sz="1600" dirty="0" smtClean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None/>
            </a:pPr>
            <a:r>
              <a:rPr lang="sr-Cyrl-RS" sz="1600" dirty="0" smtClean="0">
                <a:latin typeface="Palatino Linotype" pitchFamily="18" charset="0"/>
              </a:rPr>
              <a:t>    </a:t>
            </a:r>
            <a:r>
              <a:rPr lang="x-none" sz="1600" smtClean="0">
                <a:latin typeface="Palatino Linotype" pitchFamily="18" charset="0"/>
              </a:rPr>
              <a:t>↑IgG (криптогена цироза, хронични активни хепатитис), 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None/>
            </a:pPr>
            <a:r>
              <a:rPr lang="sr-Cyrl-RS" sz="1600" dirty="0" smtClean="0">
                <a:latin typeface="Palatino Linotype" pitchFamily="18" charset="0"/>
              </a:rPr>
              <a:t>    </a:t>
            </a:r>
            <a:r>
              <a:rPr lang="x-none" sz="1600" smtClean="0">
                <a:latin typeface="Palatino Linotype" pitchFamily="18" charset="0"/>
              </a:rPr>
              <a:t>↑ IgA (код алкохолне цирозе јетре),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None/>
            </a:pPr>
            <a:r>
              <a:rPr lang="sr-Cyrl-RS" sz="1600" dirty="0" smtClean="0">
                <a:latin typeface="Palatino Linotype" pitchFamily="18" charset="0"/>
              </a:rPr>
              <a:t>   </a:t>
            </a:r>
            <a:r>
              <a:rPr lang="x-none" sz="1600" smtClean="0">
                <a:latin typeface="Palatino Linotype" pitchFamily="18" charset="0"/>
              </a:rPr>
              <a:t> ↑IgM (ПБЦ)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Хипоалбуминемија (</a:t>
            </a:r>
            <a:r>
              <a:rPr lang="sr-Cyrl-RS" sz="1600" dirty="0" smtClean="0">
                <a:latin typeface="Palatino Linotype" pitchFamily="18" charset="0"/>
              </a:rPr>
              <a:t>смањена синтетска функција јетре), албуминско-глобулинска инверзија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Остале имунолошке анализе: </a:t>
            </a:r>
          </a:p>
          <a:p>
            <a:pPr marL="285750" indent="-285750">
              <a:lnSpc>
                <a:spcPct val="150000"/>
              </a:lnSpc>
              <a:buNone/>
            </a:pPr>
            <a:r>
              <a:rPr lang="sr-Cyrl-RS" sz="1600" dirty="0" smtClean="0">
                <a:latin typeface="Palatino Linotype" pitchFamily="18" charset="0"/>
              </a:rPr>
              <a:t>      А</a:t>
            </a:r>
            <a:r>
              <a:rPr lang="sr-Latn-RS" sz="1600" dirty="0" smtClean="0">
                <a:latin typeface="Palatino Linotype" pitchFamily="18" charset="0"/>
              </a:rPr>
              <a:t>N</a:t>
            </a:r>
            <a:r>
              <a:rPr lang="sr-Cyrl-RS" sz="1600" dirty="0" smtClean="0">
                <a:latin typeface="Palatino Linotype" pitchFamily="18" charset="0"/>
              </a:rPr>
              <a:t>А </a:t>
            </a:r>
          </a:p>
          <a:p>
            <a:pPr marL="285750" indent="-285750">
              <a:lnSpc>
                <a:spcPct val="150000"/>
              </a:lnSpc>
              <a:buNone/>
            </a:pPr>
            <a:r>
              <a:rPr lang="sr-Cyrl-RS" sz="1600" dirty="0" smtClean="0">
                <a:latin typeface="Palatino Linotype" pitchFamily="18" charset="0"/>
              </a:rPr>
              <a:t>      АМА М2</a:t>
            </a:r>
            <a:endParaRPr lang="x-none" sz="1600" smtClean="0">
              <a:latin typeface="Palatino Linotype" pitchFamily="18" charset="0"/>
            </a:endParaRPr>
          </a:p>
          <a:p>
            <a:endParaRPr lang="en-US" sz="36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Лабораторијске анализе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" y="522744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Анамнеза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Фитикални преглед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Лабораторијске </a:t>
            </a:r>
            <a:r>
              <a:rPr lang="x-none" sz="1600">
                <a:latin typeface="Palatino Linotype" pitchFamily="18" charset="0"/>
              </a:rPr>
              <a:t>анализе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Ултразвук-дифузна нодуларност јетре, фиброзни ожиљци, повећен лобус каудатус у односу на десни режањ </a:t>
            </a:r>
            <a:r>
              <a:rPr lang="x-none" sz="1600" smtClean="0">
                <a:latin typeface="Palatino Linotype" pitchFamily="18" charset="0"/>
              </a:rPr>
              <a:t>јетре</a:t>
            </a:r>
            <a:r>
              <a:rPr lang="sr-Cyrl-RS" sz="1600" dirty="0" smtClean="0">
                <a:latin typeface="Palatino Linotype" pitchFamily="18" charset="0"/>
              </a:rPr>
              <a:t>, а</a:t>
            </a:r>
            <a:r>
              <a:rPr lang="x-none" sz="1600" smtClean="0">
                <a:latin typeface="Palatino Linotype" pitchFamily="18" charset="0"/>
              </a:rPr>
              <a:t>сцитес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Компјутеризована томографија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Магнетна резонанца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Биопсија </a:t>
            </a:r>
            <a:r>
              <a:rPr lang="x-none" sz="1600" smtClean="0">
                <a:latin typeface="Palatino Linotype" pitchFamily="18" charset="0"/>
              </a:rPr>
              <a:t>јетре</a:t>
            </a:r>
            <a:r>
              <a:rPr lang="sr-Cyrl-RS" sz="1600" dirty="0" smtClean="0">
                <a:latin typeface="Palatino Linotype" pitchFamily="18" charset="0"/>
              </a:rPr>
              <a:t> са патохистолошком верификацијом</a:t>
            </a:r>
            <a:r>
              <a:rPr lang="x-none" sz="1600" smtClean="0">
                <a:latin typeface="Palatino Linotype" pitchFamily="18" charset="0"/>
              </a:rPr>
              <a:t>-златни </a:t>
            </a:r>
            <a:r>
              <a:rPr lang="x-none" sz="1600">
                <a:latin typeface="Palatino Linotype" pitchFamily="18" charset="0"/>
              </a:rPr>
              <a:t>стандард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Ендоскопске </a:t>
            </a:r>
            <a:r>
              <a:rPr lang="sr-Cyrl-RS" sz="1600" dirty="0" smtClean="0">
                <a:latin typeface="Palatino Linotype" pitchFamily="18" charset="0"/>
              </a:rPr>
              <a:t>методе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у </a:t>
            </a:r>
            <a:r>
              <a:rPr lang="sr-Cyrl-RS" sz="1600" dirty="0" smtClean="0">
                <a:latin typeface="Palatino Linotype" pitchFamily="18" charset="0"/>
              </a:rPr>
              <a:t>детекцији</a:t>
            </a:r>
            <a:r>
              <a:rPr lang="x-none" sz="1600" smtClean="0">
                <a:latin typeface="Palatino Linotype" pitchFamily="18" charset="0"/>
              </a:rPr>
              <a:t> компликација</a:t>
            </a:r>
            <a:r>
              <a:rPr lang="sr-Cyrl-RS" sz="1600" dirty="0" smtClean="0">
                <a:latin typeface="Palatino Linotype" pitchFamily="18" charset="0"/>
              </a:rPr>
              <a:t>, ЕГДС: 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(варикси </a:t>
            </a:r>
            <a:r>
              <a:rPr lang="x-none" sz="1600" smtClean="0">
                <a:latin typeface="Palatino Linotype" pitchFamily="18" charset="0"/>
              </a:rPr>
              <a:t>једњака</a:t>
            </a:r>
            <a:r>
              <a:rPr lang="sr-Cyrl-RS" sz="1600" dirty="0" smtClean="0">
                <a:latin typeface="Palatino Linotype" pitchFamily="18" charset="0"/>
              </a:rPr>
              <a:t>, портна гастропатија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en-US" sz="1600" b="1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Дијагноза</a:t>
            </a:r>
          </a:p>
        </p:txBody>
      </p:sp>
    </p:spTree>
    <p:extLst>
      <p:ext uri="{BB962C8B-B14F-4D97-AF65-F5344CB8AC3E}">
        <p14:creationId xmlns="" xmlns:p14="http://schemas.microsoft.com/office/powerpoint/2010/main" val="297736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Palatino Linotype" pitchFamily="18" charset="0"/>
              </a:rPr>
              <a:t>Childs-</a:t>
            </a:r>
            <a:r>
              <a:rPr lang="en-US" sz="1800" dirty="0" err="1" smtClean="0">
                <a:latin typeface="Palatino Linotype" pitchFamily="18" charset="0"/>
              </a:rPr>
              <a:t>Pughova</a:t>
            </a:r>
            <a:r>
              <a:rPr lang="en-US" sz="1800" dirty="0" smtClean="0">
                <a:latin typeface="Palatino Linotype" pitchFamily="18" charset="0"/>
              </a:rPr>
              <a:t> </a:t>
            </a:r>
            <a:r>
              <a:rPr lang="sr-Cyrl-RS" sz="1800" dirty="0" smtClean="0">
                <a:latin typeface="Palatino Linotype" pitchFamily="18" charset="0"/>
              </a:rPr>
              <a:t>шема за процену тежине болести: 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1800" dirty="0" smtClean="0">
                <a:latin typeface="Palatino Linotype" pitchFamily="18" charset="0"/>
              </a:rPr>
              <a:t>Билирубин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1800" dirty="0" smtClean="0">
                <a:latin typeface="Palatino Linotype" pitchFamily="18" charset="0"/>
              </a:rPr>
              <a:t>Протромбинско време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1800" dirty="0" smtClean="0">
                <a:latin typeface="Palatino Linotype" pitchFamily="18" charset="0"/>
              </a:rPr>
              <a:t>Албумини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1800" dirty="0" smtClean="0">
                <a:latin typeface="Palatino Linotype" pitchFamily="18" charset="0"/>
              </a:rPr>
              <a:t>Асцитес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1800" dirty="0" smtClean="0">
                <a:latin typeface="Palatino Linotype" pitchFamily="18" charset="0"/>
              </a:rPr>
              <a:t>Енцефалопатија</a:t>
            </a: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скорирање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ЦИРОЗА ЈЕТРЕ</a:t>
            </a:r>
            <a:b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en-US" sz="3600" b="1" dirty="0" smtClean="0">
                <a:solidFill>
                  <a:schemeClr val="bg1"/>
                </a:solidFill>
                <a:latin typeface="Palatino Linotype" pitchFamily="18" charset="0"/>
              </a:rPr>
              <a:t>Cirrhosis </a:t>
            </a:r>
            <a:r>
              <a:rPr lang="en-US" sz="3600" b="1" dirty="0" err="1" smtClean="0">
                <a:solidFill>
                  <a:schemeClr val="bg1"/>
                </a:solidFill>
                <a:latin typeface="Palatino Linotype" pitchFamily="18" charset="0"/>
              </a:rPr>
              <a:t>hepatis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2050" name="Picture 2" descr="https://image.shutterstock.com/image-illustration/liver-disease-progression-hepatitis-b-260nw-690980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529" y="3819769"/>
            <a:ext cx="4231821" cy="3038231"/>
          </a:xfrm>
          <a:prstGeom prst="rect">
            <a:avLst/>
          </a:prstGeom>
          <a:noFill/>
        </p:spPr>
      </p:pic>
      <p:pic>
        <p:nvPicPr>
          <p:cNvPr id="2052" name="Picture 4" descr="https://www.mayoclinic.org/-/media/kcms/gbs/patient-consumer/images/2013/11/15/17/37/an00758_-ds00097_-ds00373_-ds00398_-ds00411_-ds00455_-ds00785_-my00349_im00967_r7_normcirrhosisthu_jpg.jpg"/>
          <p:cNvPicPr>
            <a:picLocks noChangeAspect="1" noChangeArrowheads="1"/>
          </p:cNvPicPr>
          <p:nvPr/>
        </p:nvPicPr>
        <p:blipFill>
          <a:blip r:embed="rId3" cstate="print"/>
          <a:srcRect t="9125" r="2532"/>
          <a:stretch>
            <a:fillRect/>
          </a:stretch>
        </p:blipFill>
        <p:spPr bwMode="auto">
          <a:xfrm>
            <a:off x="1295400" y="1143000"/>
            <a:ext cx="6652993" cy="25812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3000" y="3761601"/>
            <a:ext cx="38100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latin typeface="Palatino Linotype" pitchFamily="18" charset="0"/>
              </a:rPr>
              <a:t>здрава јетра </a:t>
            </a:r>
            <a:r>
              <a:rPr lang="en-US" sz="1200" b="1" dirty="0" smtClean="0">
                <a:latin typeface="Palatino Linotype" pitchFamily="18" charset="0"/>
              </a:rPr>
              <a:t>* </a:t>
            </a:r>
            <a:r>
              <a:rPr lang="sr-Cyrl-RS" sz="1200" b="1" dirty="0" smtClean="0">
                <a:latin typeface="Palatino Linotype" pitchFamily="18" charset="0"/>
              </a:rPr>
              <a:t>фиброза </a:t>
            </a:r>
            <a:r>
              <a:rPr lang="en-US" sz="1200" b="1" dirty="0" smtClean="0">
                <a:latin typeface="Palatino Linotype" pitchFamily="18" charset="0"/>
              </a:rPr>
              <a:t>* </a:t>
            </a:r>
            <a:r>
              <a:rPr lang="sr-Cyrl-RS" sz="1200" b="1" dirty="0" smtClean="0">
                <a:latin typeface="Palatino Linotype" pitchFamily="18" charset="0"/>
              </a:rPr>
              <a:t>цироза </a:t>
            </a:r>
            <a:r>
              <a:rPr lang="en-US" sz="1200" b="1" dirty="0" smtClean="0">
                <a:latin typeface="Palatino Linotype" pitchFamily="18" charset="0"/>
              </a:rPr>
              <a:t>* </a:t>
            </a:r>
            <a:r>
              <a:rPr lang="sr-Cyrl-RS" sz="1200" b="1" dirty="0" smtClean="0">
                <a:latin typeface="Palatino Linotype" pitchFamily="18" charset="0"/>
              </a:rPr>
              <a:t>карцином</a:t>
            </a:r>
            <a:endParaRPr lang="en-US" sz="12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" y="525482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Каузална</a:t>
            </a:r>
            <a:r>
              <a:rPr lang="x-none" sz="1400" smtClean="0">
                <a:latin typeface="Palatino Linotype" pitchFamily="18" charset="0"/>
              </a:rPr>
              <a:t> терапија</a:t>
            </a:r>
            <a:r>
              <a:rPr lang="sr-Cyrl-RS" sz="1400" dirty="0" smtClean="0">
                <a:latin typeface="Palatino Linotype" pitchFamily="18" charset="0"/>
              </a:rPr>
              <a:t> (уклонити етиолошки фактор)</a:t>
            </a:r>
          </a:p>
          <a:p>
            <a:pPr marL="285750" indent="-285750">
              <a:lnSpc>
                <a:spcPct val="200000"/>
              </a:lnSpc>
            </a:pPr>
            <a:r>
              <a:rPr lang="sr-Cyrl-RS" sz="1400" dirty="0" smtClean="0">
                <a:latin typeface="Palatino Linotype" pitchFamily="18" charset="0"/>
              </a:rPr>
              <a:t>      </a:t>
            </a:r>
            <a:r>
              <a:rPr lang="x-none" sz="1400" smtClean="0">
                <a:latin typeface="Palatino Linotype" pitchFamily="18" charset="0"/>
              </a:rPr>
              <a:t>апстиненција </a:t>
            </a:r>
            <a:r>
              <a:rPr lang="x-none" sz="1400" dirty="0" smtClean="0">
                <a:latin typeface="Palatino Linotype" pitchFamily="18" charset="0"/>
              </a:rPr>
              <a:t>од алкохола, </a:t>
            </a:r>
            <a:r>
              <a:rPr lang="x-none" sz="1400" dirty="0" err="1" smtClean="0">
                <a:latin typeface="Palatino Linotype" pitchFamily="18" charset="0"/>
              </a:rPr>
              <a:t>венепукнција</a:t>
            </a:r>
            <a:r>
              <a:rPr lang="x-none" sz="1400" dirty="0" smtClean="0">
                <a:latin typeface="Palatino Linotype" pitchFamily="18" charset="0"/>
              </a:rPr>
              <a:t> код </a:t>
            </a:r>
            <a:r>
              <a:rPr lang="x-none" sz="1400" dirty="0" err="1" smtClean="0">
                <a:latin typeface="Palatino Linotype" pitchFamily="18" charset="0"/>
              </a:rPr>
              <a:t>хемохроматозе</a:t>
            </a:r>
            <a:r>
              <a:rPr lang="x-none" sz="1400" dirty="0" smtClean="0">
                <a:latin typeface="Palatino Linotype" pitchFamily="18" charset="0"/>
              </a:rPr>
              <a:t>, Д-</a:t>
            </a:r>
            <a:r>
              <a:rPr lang="x-none" sz="1400" dirty="0" err="1" smtClean="0">
                <a:latin typeface="Palatino Linotype" pitchFamily="18" charset="0"/>
              </a:rPr>
              <a:t>пенициламин</a:t>
            </a:r>
            <a:r>
              <a:rPr lang="x-none" sz="1400" dirty="0" smtClean="0">
                <a:latin typeface="Palatino Linotype" pitchFamily="18" charset="0"/>
              </a:rPr>
              <a:t> и цинк код </a:t>
            </a:r>
            <a:r>
              <a:rPr lang="x-none" sz="1400" dirty="0" err="1" smtClean="0">
                <a:latin typeface="Palatino Linotype" pitchFamily="18" charset="0"/>
              </a:rPr>
              <a:t>Вилсонове</a:t>
            </a:r>
            <a:r>
              <a:rPr lang="x-none" sz="1400" dirty="0" smtClean="0">
                <a:latin typeface="Palatino Linotype" pitchFamily="18" charset="0"/>
              </a:rPr>
              <a:t> болести, антивирусни лекови код </a:t>
            </a:r>
            <a:r>
              <a:rPr lang="x-none" sz="1400" dirty="0" err="1" smtClean="0">
                <a:latin typeface="Palatino Linotype" pitchFamily="18" charset="0"/>
              </a:rPr>
              <a:t>вирусног</a:t>
            </a:r>
            <a:r>
              <a:rPr lang="x-none" sz="1400" dirty="0" smtClean="0">
                <a:latin typeface="Palatino Linotype" pitchFamily="18" charset="0"/>
              </a:rPr>
              <a:t> хепатитиса…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Хигијенско-дијететски режим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400" dirty="0" err="1" smtClean="0">
                <a:latin typeface="Palatino Linotype" pitchFamily="18" charset="0"/>
              </a:rPr>
              <a:t>Антифиброзни</a:t>
            </a:r>
            <a:r>
              <a:rPr lang="x-none" sz="1400" dirty="0" smtClean="0">
                <a:latin typeface="Palatino Linotype" pitchFamily="18" charset="0"/>
              </a:rPr>
              <a:t> лекови-</a:t>
            </a:r>
            <a:r>
              <a:rPr lang="x-none" sz="1400" dirty="0" err="1" smtClean="0">
                <a:latin typeface="Palatino Linotype" pitchFamily="18" charset="0"/>
              </a:rPr>
              <a:t>колхицин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Лечење компликација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У </a:t>
            </a:r>
            <a:r>
              <a:rPr lang="x-none" sz="1400" smtClean="0">
                <a:latin typeface="Palatino Linotype" pitchFamily="18" charset="0"/>
              </a:rPr>
              <a:t>компензованом </a:t>
            </a:r>
            <a:r>
              <a:rPr lang="x-none" sz="1400" dirty="0" smtClean="0">
                <a:latin typeface="Palatino Linotype" pitchFamily="18" charset="0"/>
              </a:rPr>
              <a:t>стадијуму није потребна специфична </a:t>
            </a:r>
            <a:r>
              <a:rPr lang="x-none" sz="1400" dirty="0" err="1" smtClean="0">
                <a:latin typeface="Palatino Linotype" pitchFamily="18" charset="0"/>
              </a:rPr>
              <a:t>медикаментозна</a:t>
            </a:r>
            <a:r>
              <a:rPr lang="x-none" sz="1400" dirty="0" smtClean="0">
                <a:latin typeface="Palatino Linotype" pitchFamily="18" charset="0"/>
              </a:rPr>
              <a:t> терапија</a:t>
            </a:r>
            <a:r>
              <a:rPr lang="x-none" sz="1400" smtClean="0">
                <a:latin typeface="Palatino Linotype" pitchFamily="18" charset="0"/>
              </a:rPr>
              <a:t>, </a:t>
            </a:r>
            <a:r>
              <a:rPr lang="sr-Cyrl-RS" sz="1400" dirty="0" smtClean="0">
                <a:latin typeface="Palatino Linotype" pitchFamily="18" charset="0"/>
              </a:rPr>
              <a:t> </a:t>
            </a:r>
            <a:r>
              <a:rPr lang="sr-Cyrl-RS" sz="1400" dirty="0" smtClean="0">
                <a:latin typeface="Palatino Linotype" pitchFamily="18" charset="0"/>
              </a:rPr>
              <a:t>адекватна </a:t>
            </a:r>
            <a:r>
              <a:rPr lang="x-none" sz="1400" smtClean="0">
                <a:latin typeface="Palatino Linotype" pitchFamily="18" charset="0"/>
              </a:rPr>
              <a:t>исхрана </a:t>
            </a:r>
            <a:r>
              <a:rPr lang="x-none" sz="1400" dirty="0" smtClean="0">
                <a:latin typeface="Palatino Linotype" pitchFamily="18" charset="0"/>
              </a:rPr>
              <a:t>са довољно витамина, протеина, угљених хидрата, масти, избегавање тежих и </a:t>
            </a:r>
            <a:r>
              <a:rPr lang="x-none" sz="1400" dirty="0" err="1" smtClean="0">
                <a:latin typeface="Palatino Linotype" pitchFamily="18" charset="0"/>
              </a:rPr>
              <a:t>дуготрајнијих</a:t>
            </a:r>
            <a:r>
              <a:rPr lang="x-none" sz="1400" dirty="0" smtClean="0">
                <a:latin typeface="Palatino Linotype" pitchFamily="18" charset="0"/>
              </a:rPr>
              <a:t> физичких напора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У </a:t>
            </a:r>
            <a:r>
              <a:rPr lang="x-none" sz="1400" smtClean="0">
                <a:latin typeface="Palatino Linotype" pitchFamily="18" charset="0"/>
              </a:rPr>
              <a:t>декомпензованом </a:t>
            </a:r>
            <a:r>
              <a:rPr lang="x-none" sz="1400" dirty="0" smtClean="0">
                <a:latin typeface="Palatino Linotype" pitchFamily="18" charset="0"/>
              </a:rPr>
              <a:t>стадијуму-уравнотежена неслана исхрана, корекција анемије, </a:t>
            </a:r>
            <a:r>
              <a:rPr lang="x-none" sz="1400" dirty="0" err="1" smtClean="0">
                <a:latin typeface="Palatino Linotype" pitchFamily="18" charset="0"/>
              </a:rPr>
              <a:t>хипопротеинемије</a:t>
            </a:r>
            <a:r>
              <a:rPr lang="x-none" sz="1400" dirty="0" smtClean="0">
                <a:latin typeface="Palatino Linotype" pitchFamily="18" charset="0"/>
              </a:rPr>
              <a:t>, недостатка </a:t>
            </a:r>
            <a:r>
              <a:rPr lang="x-none" sz="1400" dirty="0" err="1" smtClean="0">
                <a:latin typeface="Palatino Linotype" pitchFamily="18" charset="0"/>
              </a:rPr>
              <a:t>коагулацијских</a:t>
            </a:r>
            <a:r>
              <a:rPr lang="x-none" sz="1400" dirty="0" smtClean="0">
                <a:latin typeface="Palatino Linotype" pitchFamily="18" charset="0"/>
              </a:rPr>
              <a:t> фактора, гвожђа и витамина</a:t>
            </a:r>
            <a:r>
              <a:rPr lang="x-none" sz="1400" smtClean="0">
                <a:latin typeface="Palatino Linotype" pitchFamily="18" charset="0"/>
              </a:rPr>
              <a:t>, </a:t>
            </a:r>
            <a:r>
              <a:rPr lang="sr-Cyrl-RS" sz="1400" dirty="0" smtClean="0">
                <a:latin typeface="Palatino Linotype" pitchFamily="18" charset="0"/>
              </a:rPr>
              <a:t>правовремено лечење инфекција, </a:t>
            </a:r>
            <a:r>
              <a:rPr lang="x-none" sz="1400" smtClean="0">
                <a:latin typeface="Palatino Linotype" pitchFamily="18" charset="0"/>
              </a:rPr>
              <a:t>код </a:t>
            </a:r>
            <a:r>
              <a:rPr lang="x-none" sz="1400" dirty="0" err="1" smtClean="0">
                <a:latin typeface="Palatino Linotype" pitchFamily="18" charset="0"/>
              </a:rPr>
              <a:t>асцита</a:t>
            </a:r>
            <a:r>
              <a:rPr lang="x-none" sz="1400" dirty="0" smtClean="0">
                <a:latin typeface="Palatino Linotype" pitchFamily="18" charset="0"/>
              </a:rPr>
              <a:t>-примена </a:t>
            </a:r>
            <a:r>
              <a:rPr lang="x-none" sz="1400" dirty="0" err="1" smtClean="0">
                <a:latin typeface="Palatino Linotype" pitchFamily="18" charset="0"/>
              </a:rPr>
              <a:t>диуретика</a:t>
            </a:r>
            <a:r>
              <a:rPr lang="x-none" sz="1400" dirty="0" smtClean="0">
                <a:latin typeface="Palatino Linotype" pitchFamily="18" charset="0"/>
              </a:rPr>
              <a:t> (</a:t>
            </a:r>
            <a:r>
              <a:rPr lang="x-none" sz="1400" dirty="0" err="1" smtClean="0">
                <a:latin typeface="Palatino Linotype" pitchFamily="18" charset="0"/>
              </a:rPr>
              <a:t>фуросемид</a:t>
            </a:r>
            <a:r>
              <a:rPr lang="x-none" sz="1400" dirty="0" smtClean="0">
                <a:latin typeface="Palatino Linotype" pitchFamily="18" charset="0"/>
              </a:rPr>
              <a:t> и </a:t>
            </a:r>
            <a:r>
              <a:rPr lang="x-none" sz="1400" dirty="0" err="1" smtClean="0">
                <a:latin typeface="Palatino Linotype" pitchFamily="18" charset="0"/>
              </a:rPr>
              <a:t>инхибитор</a:t>
            </a:r>
            <a:r>
              <a:rPr lang="x-none" sz="1400" dirty="0" smtClean="0">
                <a:latin typeface="Palatino Linotype" pitchFamily="18" charset="0"/>
              </a:rPr>
              <a:t> </a:t>
            </a:r>
            <a:r>
              <a:rPr lang="x-none" sz="1400" dirty="0" err="1" smtClean="0">
                <a:latin typeface="Palatino Linotype" pitchFamily="18" charset="0"/>
              </a:rPr>
              <a:t>алдостерона</a:t>
            </a:r>
            <a:r>
              <a:rPr lang="x-none" sz="1400" dirty="0" smtClean="0">
                <a:latin typeface="Palatino Linotype" pitchFamily="18" charset="0"/>
              </a:rPr>
              <a:t>-</a:t>
            </a:r>
            <a:r>
              <a:rPr lang="x-none" sz="1400" dirty="0" err="1" smtClean="0">
                <a:latin typeface="Palatino Linotype" pitchFamily="18" charset="0"/>
              </a:rPr>
              <a:t>спиронолактон</a:t>
            </a:r>
            <a:r>
              <a:rPr lang="x-none" sz="1400" dirty="0" smtClean="0">
                <a:latin typeface="Palatino Linotype" pitchFamily="18" charset="0"/>
              </a:rPr>
              <a:t>), код неадекватне </a:t>
            </a:r>
            <a:r>
              <a:rPr lang="x-none" sz="1400" dirty="0" err="1" smtClean="0">
                <a:latin typeface="Palatino Linotype" pitchFamily="18" charset="0"/>
              </a:rPr>
              <a:t>диурезе</a:t>
            </a:r>
            <a:r>
              <a:rPr lang="x-none" sz="1400" dirty="0" smtClean="0">
                <a:latin typeface="Palatino Linotype" pitchFamily="18" charset="0"/>
              </a:rPr>
              <a:t> увођење још једног </a:t>
            </a:r>
            <a:r>
              <a:rPr lang="x-none" sz="1400" dirty="0" err="1" smtClean="0">
                <a:latin typeface="Palatino Linotype" pitchFamily="18" charset="0"/>
              </a:rPr>
              <a:t>диуретика</a:t>
            </a:r>
            <a:r>
              <a:rPr lang="x-none" sz="1400" dirty="0" smtClean="0">
                <a:latin typeface="Palatino Linotype" pitchFamily="18" charset="0"/>
              </a:rPr>
              <a:t> (</a:t>
            </a:r>
            <a:r>
              <a:rPr lang="x-none" sz="1400" dirty="0" err="1" smtClean="0">
                <a:latin typeface="Palatino Linotype" pitchFamily="18" charset="0"/>
              </a:rPr>
              <a:t>тиазид</a:t>
            </a:r>
            <a:r>
              <a:rPr lang="x-none" sz="1400" dirty="0" smtClean="0">
                <a:latin typeface="Palatino Linotype" pitchFamily="18" charset="0"/>
              </a:rPr>
              <a:t>), терапијска </a:t>
            </a:r>
            <a:r>
              <a:rPr lang="x-none" sz="1400" dirty="0" err="1" smtClean="0">
                <a:latin typeface="Palatino Linotype" pitchFamily="18" charset="0"/>
              </a:rPr>
              <a:t>парацентеза</a:t>
            </a:r>
            <a:endParaRPr lang="x-none" sz="14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Терапија</a:t>
            </a:r>
          </a:p>
        </p:txBody>
      </p:sp>
    </p:spTree>
    <p:extLst>
      <p:ext uri="{BB962C8B-B14F-4D97-AF65-F5344CB8AC3E}">
        <p14:creationId xmlns="" xmlns:p14="http://schemas.microsoft.com/office/powerpoint/2010/main" val="297736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1430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ПОРТНА ХИПЕРТЕНЗИЈА</a:t>
            </a:r>
            <a:b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en-US" sz="3600" b="1" dirty="0" err="1" smtClean="0">
                <a:solidFill>
                  <a:schemeClr val="bg1"/>
                </a:solidFill>
                <a:latin typeface="Palatino Linotype" pitchFamily="18" charset="0"/>
              </a:rPr>
              <a:t>Hypertensio</a:t>
            </a:r>
            <a:r>
              <a:rPr lang="en-US" sz="36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Palatino Linotype" pitchFamily="18" charset="0"/>
              </a:rPr>
              <a:t>portalis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64008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https://www.onhealth.com/content/1/inflammatory_bowel_disease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106498" name="Picture 2" descr="https://www.lekarinfo.com/images/stories/Bolesti_/portna_hipertenz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71573"/>
            <a:ext cx="9144000" cy="5417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70452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Клинички синдром </a:t>
            </a:r>
            <a:r>
              <a:rPr lang="x-none" sz="1600" smtClean="0">
                <a:latin typeface="Palatino Linotype" pitchFamily="18" charset="0"/>
              </a:rPr>
              <a:t>дефинисан повишењем притиска</a:t>
            </a:r>
            <a:r>
              <a:rPr lang="sr-Cyrl-RS" sz="1600" dirty="0" smtClean="0">
                <a:latin typeface="Palatino Linotype" pitchFamily="18" charset="0"/>
              </a:rPr>
              <a:t> у систему вене порте.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Повишењем </a:t>
            </a:r>
            <a:r>
              <a:rPr lang="x-none" sz="1600" dirty="0" err="1" smtClean="0">
                <a:latin typeface="Palatino Linotype" pitchFamily="18" charset="0"/>
              </a:rPr>
              <a:t>портног</a:t>
            </a:r>
            <a:r>
              <a:rPr lang="x-none" sz="1600" dirty="0" smtClean="0">
                <a:latin typeface="Palatino Linotype" pitchFamily="18" charset="0"/>
              </a:rPr>
              <a:t> венског притиска, расте градијент притиска између </a:t>
            </a:r>
            <a:r>
              <a:rPr lang="x-none" sz="1600" dirty="0" err="1" smtClean="0">
                <a:latin typeface="Palatino Linotype" pitchFamily="18" charset="0"/>
              </a:rPr>
              <a:t>портне</a:t>
            </a:r>
            <a:r>
              <a:rPr lang="x-none" sz="1600" dirty="0" smtClean="0">
                <a:latin typeface="Palatino Linotype" pitchFamily="18" charset="0"/>
              </a:rPr>
              <a:t> вене и доње шупље вене изнад нормалних вредности (1-5 </a:t>
            </a:r>
            <a:r>
              <a:rPr lang="x-none" sz="1600" dirty="0" err="1" smtClean="0">
                <a:latin typeface="Palatino Linotype" pitchFamily="18" charset="0"/>
              </a:rPr>
              <a:t>mmHg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ораст градијента портног притиска изнад 10-12 mmHg </a:t>
            </a:r>
            <a:r>
              <a:rPr lang="sr-Cyrl-RS" sz="1600" dirty="0" smtClean="0">
                <a:latin typeface="Palatino Linotype" pitchFamily="18" charset="0"/>
              </a:rPr>
              <a:t>указује на к</a:t>
            </a:r>
            <a:r>
              <a:rPr lang="x-none" sz="1600" smtClean="0">
                <a:latin typeface="Palatino Linotype" pitchFamily="18" charset="0"/>
              </a:rPr>
              <a:t>линички значајн</a:t>
            </a:r>
            <a:r>
              <a:rPr lang="sr-Cyrl-RS" sz="1600" dirty="0" smtClean="0">
                <a:latin typeface="Palatino Linotype" pitchFamily="18" charset="0"/>
              </a:rPr>
              <a:t>у</a:t>
            </a:r>
            <a:r>
              <a:rPr lang="x-none" sz="1600" smtClean="0">
                <a:latin typeface="Palatino Linotype" pitchFamily="18" charset="0"/>
              </a:rPr>
              <a:t> портн</a:t>
            </a:r>
            <a:r>
              <a:rPr lang="sr-Cyrl-RS" sz="1600" dirty="0" smtClean="0">
                <a:latin typeface="Palatino Linotype" pitchFamily="18" charset="0"/>
              </a:rPr>
              <a:t>у</a:t>
            </a:r>
            <a:r>
              <a:rPr lang="x-none" sz="1600" smtClean="0">
                <a:latin typeface="Palatino Linotype" pitchFamily="18" charset="0"/>
              </a:rPr>
              <a:t> хипертензиј</a:t>
            </a:r>
            <a:r>
              <a:rPr lang="sr-Cyrl-RS" sz="1600" dirty="0" smtClean="0">
                <a:latin typeface="Palatino Linotype" pitchFamily="18" charset="0"/>
              </a:rPr>
              <a:t>у.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Сваки </a:t>
            </a:r>
            <a:r>
              <a:rPr lang="x-none" sz="1600" dirty="0" smtClean="0">
                <a:latin typeface="Palatino Linotype" pitchFamily="18" charset="0"/>
              </a:rPr>
              <a:t>процес који ремети крвни проток на било ком нивоу унутар </a:t>
            </a:r>
            <a:r>
              <a:rPr lang="x-none" sz="1600" dirty="0" err="1" smtClean="0">
                <a:latin typeface="Palatino Linotype" pitchFamily="18" charset="0"/>
              </a:rPr>
              <a:t>портног</a:t>
            </a:r>
            <a:r>
              <a:rPr lang="x-none" sz="1600" dirty="0" smtClean="0">
                <a:latin typeface="Palatino Linotype" pitchFamily="18" charset="0"/>
              </a:rPr>
              <a:t> венског система може узроковати </a:t>
            </a:r>
            <a:r>
              <a:rPr lang="x-none" sz="1600" dirty="0" err="1" smtClean="0">
                <a:latin typeface="Palatino Linotype" pitchFamily="18" charset="0"/>
              </a:rPr>
              <a:t>портну</a:t>
            </a:r>
            <a:r>
              <a:rPr lang="x-none" sz="1600" dirty="0" smtClean="0">
                <a:latin typeface="Palatino Linotype" pitchFamily="18" charset="0"/>
              </a:rPr>
              <a:t> хипертензију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Портна </a:t>
            </a:r>
            <a:r>
              <a:rPr lang="x-none" sz="1600" dirty="0" smtClean="0">
                <a:latin typeface="Palatino Linotype" pitchFamily="18" charset="0"/>
              </a:rPr>
              <a:t>хипертензија (подела по месту </a:t>
            </a:r>
            <a:r>
              <a:rPr lang="x-none" sz="1600" smtClean="0">
                <a:latin typeface="Palatino Linotype" pitchFamily="18" charset="0"/>
              </a:rPr>
              <a:t>препреке):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err="1" smtClean="0">
                <a:latin typeface="Palatino Linotype" pitchFamily="18" charset="0"/>
              </a:rPr>
              <a:t>Прехепатична</a:t>
            </a:r>
            <a:r>
              <a:rPr lang="x-none" sz="1600" dirty="0" smtClean="0">
                <a:latin typeface="Palatino Linotype" pitchFamily="18" charset="0"/>
              </a:rPr>
              <a:t>-10%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err="1" smtClean="0">
                <a:latin typeface="Palatino Linotype" pitchFamily="18" charset="0"/>
              </a:rPr>
              <a:t>Интрахепатична</a:t>
            </a:r>
            <a:r>
              <a:rPr lang="x-none" sz="1600" dirty="0" smtClean="0">
                <a:latin typeface="Palatino Linotype" pitchFamily="18" charset="0"/>
              </a:rPr>
              <a:t>-80%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err="1" smtClean="0">
                <a:latin typeface="Palatino Linotype" pitchFamily="18" charset="0"/>
              </a:rPr>
              <a:t>Постхепатична</a:t>
            </a:r>
            <a:r>
              <a:rPr lang="x-none" sz="1600" dirty="0" smtClean="0">
                <a:latin typeface="Palatino Linotype" pitchFamily="18" charset="0"/>
              </a:rPr>
              <a:t>-10%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ПОРТНА ХИПЕРТЕНЗИЈА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312420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Патогенеза</a:t>
            </a:r>
          </a:p>
        </p:txBody>
      </p:sp>
    </p:spTree>
    <p:extLst>
      <p:ext uri="{BB962C8B-B14F-4D97-AF65-F5344CB8AC3E}">
        <p14:creationId xmlns="" xmlns:p14="http://schemas.microsoft.com/office/powerpoint/2010/main" val="248982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8915400" cy="62484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70000"/>
              </a:lnSpc>
            </a:pPr>
            <a:r>
              <a:rPr lang="x-none" sz="1900" b="1" u="sng" dirty="0" err="1" smtClean="0">
                <a:solidFill>
                  <a:srgbClr val="FF6699"/>
                </a:solidFill>
                <a:latin typeface="Palatino Linotype" pitchFamily="18" charset="0"/>
              </a:rPr>
              <a:t>Прехепатична</a:t>
            </a:r>
            <a:r>
              <a:rPr lang="x-none" sz="1900" b="1" u="sng" dirty="0" smtClean="0">
                <a:solidFill>
                  <a:srgbClr val="FF6699"/>
                </a:solidFill>
                <a:latin typeface="Palatino Linotype" pitchFamily="18" charset="0"/>
              </a:rPr>
              <a:t> (препрека на нивоу </a:t>
            </a:r>
            <a:r>
              <a:rPr lang="x-none" sz="1900" b="1" u="sng" dirty="0" err="1" smtClean="0">
                <a:solidFill>
                  <a:srgbClr val="FF6699"/>
                </a:solidFill>
                <a:latin typeface="Palatino Linotype" pitchFamily="18" charset="0"/>
              </a:rPr>
              <a:t>портне</a:t>
            </a:r>
            <a:r>
              <a:rPr lang="x-none" sz="1900" b="1" u="sng" dirty="0" smtClean="0">
                <a:solidFill>
                  <a:srgbClr val="FF6699"/>
                </a:solidFill>
                <a:latin typeface="Palatino Linotype" pitchFamily="18" charset="0"/>
              </a:rPr>
              <a:t> и </a:t>
            </a:r>
            <a:r>
              <a:rPr lang="x-none" sz="1900" b="1" u="sng" dirty="0" err="1" smtClean="0">
                <a:solidFill>
                  <a:srgbClr val="FF6699"/>
                </a:solidFill>
                <a:latin typeface="Palatino Linotype" pitchFamily="18" charset="0"/>
              </a:rPr>
              <a:t>лијеналне</a:t>
            </a:r>
            <a:r>
              <a:rPr lang="x-none" sz="1900" b="1" u="sng" dirty="0" smtClean="0">
                <a:solidFill>
                  <a:srgbClr val="FF6699"/>
                </a:solidFill>
                <a:latin typeface="Palatino Linotype" pitchFamily="18" charset="0"/>
              </a:rPr>
              <a:t> вене)</a:t>
            </a:r>
            <a:endParaRPr lang="en-US" sz="1900" b="1" u="sng" dirty="0" smtClean="0">
              <a:solidFill>
                <a:srgbClr val="FF6699"/>
              </a:solidFill>
              <a:latin typeface="Palatino Linotype" pitchFamily="18" charset="0"/>
            </a:endParaRPr>
          </a:p>
          <a:p>
            <a:pPr lvl="1" eaLnBrk="1" hangingPunct="1">
              <a:lnSpc>
                <a:spcPct val="170000"/>
              </a:lnSpc>
            </a:pPr>
            <a:r>
              <a:rPr lang="sr-Cyrl-RS" sz="1900" dirty="0" smtClean="0">
                <a:latin typeface="Palatino Linotype" pitchFamily="18" charset="0"/>
              </a:rPr>
              <a:t>П</a:t>
            </a:r>
            <a:r>
              <a:rPr lang="x-none" sz="1900" smtClean="0">
                <a:latin typeface="Palatino Linotype" pitchFamily="18" charset="0"/>
              </a:rPr>
              <a:t>ортн</a:t>
            </a:r>
            <a:r>
              <a:rPr lang="sr-Cyrl-RS" sz="1900" dirty="0" smtClean="0">
                <a:latin typeface="Palatino Linotype" pitchFamily="18" charset="0"/>
              </a:rPr>
              <a:t>а</a:t>
            </a:r>
            <a:r>
              <a:rPr lang="x-none" sz="1900" smtClean="0">
                <a:latin typeface="Palatino Linotype" pitchFamily="18" charset="0"/>
              </a:rPr>
              <a:t> вен</a:t>
            </a:r>
            <a:r>
              <a:rPr lang="sr-Cyrl-RS" sz="1900" dirty="0" smtClean="0">
                <a:latin typeface="Palatino Linotype" pitchFamily="18" charset="0"/>
              </a:rPr>
              <a:t>а(тромбоза, компресија, инвазија)</a:t>
            </a:r>
            <a:endParaRPr lang="en-US" sz="1900" dirty="0" smtClean="0">
              <a:latin typeface="Palatino Linotype" pitchFamily="18" charset="0"/>
            </a:endParaRPr>
          </a:p>
          <a:p>
            <a:pPr lvl="1">
              <a:lnSpc>
                <a:spcPct val="170000"/>
              </a:lnSpc>
            </a:pPr>
            <a:r>
              <a:rPr lang="x-none" sz="1900" smtClean="0">
                <a:latin typeface="Palatino Linotype" pitchFamily="18" charset="0"/>
              </a:rPr>
              <a:t> </a:t>
            </a:r>
            <a:r>
              <a:rPr lang="sr-Cyrl-RS" sz="1900" dirty="0" smtClean="0">
                <a:latin typeface="Palatino Linotype" pitchFamily="18" charset="0"/>
              </a:rPr>
              <a:t>Л</a:t>
            </a:r>
            <a:r>
              <a:rPr lang="x-none" sz="1900" smtClean="0">
                <a:latin typeface="Palatino Linotype" pitchFamily="18" charset="0"/>
              </a:rPr>
              <a:t>ијеналн</a:t>
            </a:r>
            <a:r>
              <a:rPr lang="sr-Cyrl-RS" sz="1900" dirty="0" smtClean="0">
                <a:latin typeface="Palatino Linotype" pitchFamily="18" charset="0"/>
              </a:rPr>
              <a:t>а </a:t>
            </a:r>
            <a:r>
              <a:rPr lang="x-none" sz="1900" smtClean="0">
                <a:latin typeface="Palatino Linotype" pitchFamily="18" charset="0"/>
              </a:rPr>
              <a:t>вен</a:t>
            </a:r>
            <a:r>
              <a:rPr lang="sr-Cyrl-RS" sz="1900" dirty="0" smtClean="0">
                <a:latin typeface="Palatino Linotype" pitchFamily="18" charset="0"/>
              </a:rPr>
              <a:t>а(тромбоза, компресија, инвазија)</a:t>
            </a:r>
            <a:endParaRPr lang="x-none" sz="1900" dirty="0" smtClean="0">
              <a:latin typeface="Palatino Linotype" pitchFamily="18" charset="0"/>
            </a:endParaRPr>
          </a:p>
          <a:p>
            <a:pPr lvl="1" eaLnBrk="1" hangingPunct="1">
              <a:lnSpc>
                <a:spcPct val="170000"/>
              </a:lnSpc>
            </a:pPr>
            <a:r>
              <a:rPr lang="sr-Cyrl-RS" sz="1900" dirty="0" smtClean="0">
                <a:latin typeface="Palatino Linotype" pitchFamily="18" charset="0"/>
              </a:rPr>
              <a:t>Повећан проток крви(АВ фистуле, идиопатска тропска спленомегалија)</a:t>
            </a:r>
            <a:endParaRPr lang="x-none" sz="1900" dirty="0" smtClean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1900" b="1" u="sng" dirty="0" err="1">
                <a:solidFill>
                  <a:srgbClr val="FF6699"/>
                </a:solidFill>
                <a:latin typeface="Palatino Linotype" pitchFamily="18" charset="0"/>
              </a:rPr>
              <a:t>Интрахепатична</a:t>
            </a:r>
            <a:endParaRPr lang="en-US" sz="1900" b="1" u="sng" dirty="0">
              <a:solidFill>
                <a:srgbClr val="FF6699"/>
              </a:solidFill>
              <a:latin typeface="Palatino Linotype" pitchFamily="18" charset="0"/>
            </a:endParaRPr>
          </a:p>
          <a:p>
            <a:pPr lvl="1">
              <a:lnSpc>
                <a:spcPct val="170000"/>
              </a:lnSpc>
            </a:pPr>
            <a:r>
              <a:rPr lang="x-none" sz="1900" b="1" smtClean="0">
                <a:latin typeface="Palatino Linotype" pitchFamily="18" charset="0"/>
              </a:rPr>
              <a:t>Пресинусоидна </a:t>
            </a:r>
            <a:r>
              <a:rPr lang="x-none" sz="1900" b="1" dirty="0">
                <a:latin typeface="Palatino Linotype" pitchFamily="18" charset="0"/>
              </a:rPr>
              <a:t>(</a:t>
            </a:r>
            <a:r>
              <a:rPr lang="x-none" sz="1900" dirty="0">
                <a:latin typeface="Palatino Linotype" pitchFamily="18" charset="0"/>
              </a:rPr>
              <a:t>захвата </a:t>
            </a:r>
            <a:r>
              <a:rPr lang="x-none" sz="1900" dirty="0" smtClean="0">
                <a:latin typeface="Palatino Linotype" pitchFamily="18" charset="0"/>
              </a:rPr>
              <a:t>порталне </a:t>
            </a:r>
            <a:r>
              <a:rPr lang="x-none" sz="1900" dirty="0" err="1" smtClean="0">
                <a:latin typeface="Palatino Linotype" pitchFamily="18" charset="0"/>
              </a:rPr>
              <a:t>венуле</a:t>
            </a:r>
            <a:r>
              <a:rPr lang="x-none" sz="1900" dirty="0">
                <a:latin typeface="Palatino Linotype" pitchFamily="18" charset="0"/>
              </a:rPr>
              <a:t>)</a:t>
            </a:r>
            <a:endParaRPr lang="en-US" sz="1900" dirty="0">
              <a:latin typeface="Palatino Linotype" pitchFamily="18" charset="0"/>
            </a:endParaRPr>
          </a:p>
          <a:p>
            <a:pPr lvl="2">
              <a:lnSpc>
                <a:spcPct val="170000"/>
              </a:lnSpc>
            </a:pPr>
            <a:r>
              <a:rPr lang="x-none" sz="1900" dirty="0" err="1">
                <a:latin typeface="Palatino Linotype" pitchFamily="18" charset="0"/>
              </a:rPr>
              <a:t>Шистосомијаза</a:t>
            </a:r>
            <a:endParaRPr lang="en-US" sz="1900" dirty="0">
              <a:latin typeface="Palatino Linotype" pitchFamily="18" charset="0"/>
            </a:endParaRPr>
          </a:p>
          <a:p>
            <a:pPr lvl="2">
              <a:lnSpc>
                <a:spcPct val="170000"/>
              </a:lnSpc>
            </a:pPr>
            <a:r>
              <a:rPr lang="x-none" sz="1900" dirty="0" smtClean="0">
                <a:latin typeface="Palatino Linotype" pitchFamily="18" charset="0"/>
              </a:rPr>
              <a:t>Метастазе </a:t>
            </a:r>
            <a:endParaRPr lang="en-US" sz="1900" dirty="0">
              <a:latin typeface="Palatino Linotype" pitchFamily="18" charset="0"/>
            </a:endParaRPr>
          </a:p>
          <a:p>
            <a:pPr lvl="2">
              <a:lnSpc>
                <a:spcPct val="170000"/>
              </a:lnSpc>
            </a:pPr>
            <a:r>
              <a:rPr lang="x-none" sz="1900" dirty="0" err="1">
                <a:latin typeface="Palatino Linotype" pitchFamily="18" charset="0"/>
              </a:rPr>
              <a:t>Конгенитална</a:t>
            </a:r>
            <a:r>
              <a:rPr lang="x-none" sz="1900" dirty="0">
                <a:latin typeface="Palatino Linotype" pitchFamily="18" charset="0"/>
              </a:rPr>
              <a:t> </a:t>
            </a:r>
            <a:r>
              <a:rPr lang="x-none" sz="1900" dirty="0" err="1">
                <a:latin typeface="Palatino Linotype" pitchFamily="18" charset="0"/>
              </a:rPr>
              <a:t>фиброза</a:t>
            </a:r>
            <a:endParaRPr lang="en-US" sz="1900" dirty="0">
              <a:latin typeface="Palatino Linotype" pitchFamily="18" charset="0"/>
            </a:endParaRPr>
          </a:p>
          <a:p>
            <a:pPr lvl="2">
              <a:lnSpc>
                <a:spcPct val="170000"/>
              </a:lnSpc>
            </a:pPr>
            <a:r>
              <a:rPr lang="x-none" sz="1900" dirty="0" err="1">
                <a:latin typeface="Palatino Linotype" pitchFamily="18" charset="0"/>
              </a:rPr>
              <a:t>Мијелопролиферативне</a:t>
            </a:r>
            <a:r>
              <a:rPr lang="x-none" sz="1900" dirty="0">
                <a:latin typeface="Palatino Linotype" pitchFamily="18" charset="0"/>
              </a:rPr>
              <a:t> болести </a:t>
            </a:r>
            <a:endParaRPr lang="en-US" sz="1900" dirty="0">
              <a:latin typeface="Palatino Linotype" pitchFamily="18" charset="0"/>
            </a:endParaRPr>
          </a:p>
          <a:p>
            <a:pPr lvl="1">
              <a:lnSpc>
                <a:spcPct val="170000"/>
              </a:lnSpc>
            </a:pPr>
            <a:r>
              <a:rPr lang="x-none" sz="1900" b="1" smtClean="0">
                <a:latin typeface="Palatino Linotype" pitchFamily="18" charset="0"/>
              </a:rPr>
              <a:t>Синусоидна</a:t>
            </a:r>
            <a:r>
              <a:rPr lang="x-none" sz="1900" smtClean="0">
                <a:latin typeface="Palatino Linotype" pitchFamily="18" charset="0"/>
              </a:rPr>
              <a:t> </a:t>
            </a:r>
            <a:r>
              <a:rPr lang="x-none" sz="1900" dirty="0">
                <a:latin typeface="Palatino Linotype" pitchFamily="18" charset="0"/>
              </a:rPr>
              <a:t>(захвата </a:t>
            </a:r>
            <a:r>
              <a:rPr lang="x-none" sz="1900" dirty="0" err="1">
                <a:latin typeface="Palatino Linotype" pitchFamily="18" charset="0"/>
              </a:rPr>
              <a:t>сунусоиде</a:t>
            </a:r>
            <a:r>
              <a:rPr lang="x-none" sz="1900" dirty="0">
                <a:latin typeface="Palatino Linotype" pitchFamily="18" charset="0"/>
              </a:rPr>
              <a:t>)</a:t>
            </a:r>
            <a:endParaRPr lang="en-US" sz="1900" dirty="0">
              <a:latin typeface="Palatino Linotype" pitchFamily="18" charset="0"/>
            </a:endParaRPr>
          </a:p>
          <a:p>
            <a:pPr lvl="2">
              <a:lnSpc>
                <a:spcPct val="170000"/>
              </a:lnSpc>
            </a:pPr>
            <a:r>
              <a:rPr lang="x-none" sz="1900" dirty="0" smtClean="0">
                <a:latin typeface="Palatino Linotype" pitchFamily="18" charset="0"/>
              </a:rPr>
              <a:t>Цироза</a:t>
            </a:r>
            <a:endParaRPr lang="en-US" sz="1900" dirty="0">
              <a:latin typeface="Palatino Linotype" pitchFamily="18" charset="0"/>
            </a:endParaRPr>
          </a:p>
          <a:p>
            <a:pPr lvl="1">
              <a:lnSpc>
                <a:spcPct val="170000"/>
              </a:lnSpc>
            </a:pPr>
            <a:r>
              <a:rPr lang="x-none" sz="1900" b="1" smtClean="0">
                <a:latin typeface="Palatino Linotype" pitchFamily="18" charset="0"/>
              </a:rPr>
              <a:t>Постсинусоидна</a:t>
            </a:r>
            <a:r>
              <a:rPr lang="x-none" sz="1900" smtClean="0">
                <a:latin typeface="Palatino Linotype" pitchFamily="18" charset="0"/>
              </a:rPr>
              <a:t> </a:t>
            </a:r>
            <a:r>
              <a:rPr lang="x-none" sz="1900" dirty="0">
                <a:latin typeface="Palatino Linotype" pitchFamily="18" charset="0"/>
              </a:rPr>
              <a:t>(захвата централне вене</a:t>
            </a:r>
            <a:r>
              <a:rPr lang="x-none" sz="1900" dirty="0" smtClean="0">
                <a:latin typeface="Palatino Linotype" pitchFamily="18" charset="0"/>
              </a:rPr>
              <a:t>)</a:t>
            </a:r>
          </a:p>
          <a:p>
            <a:pPr marL="457200" lvl="1" indent="0">
              <a:lnSpc>
                <a:spcPct val="170000"/>
              </a:lnSpc>
              <a:buNone/>
            </a:pPr>
            <a:r>
              <a:rPr lang="x-none" sz="1900" dirty="0">
                <a:latin typeface="Palatino Linotype" pitchFamily="18" charset="0"/>
              </a:rPr>
              <a:t> </a:t>
            </a:r>
            <a:r>
              <a:rPr lang="x-none" sz="1900" dirty="0" smtClean="0">
                <a:latin typeface="Palatino Linotype" pitchFamily="18" charset="0"/>
              </a:rPr>
              <a:t>             </a:t>
            </a:r>
            <a:r>
              <a:rPr lang="x-none" sz="1900" dirty="0" err="1" smtClean="0">
                <a:latin typeface="Palatino Linotype" pitchFamily="18" charset="0"/>
              </a:rPr>
              <a:t>Венооклузивна</a:t>
            </a:r>
            <a:r>
              <a:rPr lang="x-none" sz="1900" dirty="0" smtClean="0">
                <a:latin typeface="Palatino Linotype" pitchFamily="18" charset="0"/>
              </a:rPr>
              <a:t> </a:t>
            </a:r>
            <a:r>
              <a:rPr lang="x-none" sz="1900" dirty="0">
                <a:latin typeface="Palatino Linotype" pitchFamily="18" charset="0"/>
              </a:rPr>
              <a:t>болест</a:t>
            </a:r>
          </a:p>
          <a:p>
            <a:pPr marL="457200" lvl="1" indent="0" eaLnBrk="1" hangingPunct="1">
              <a:lnSpc>
                <a:spcPct val="150000"/>
              </a:lnSpc>
              <a:buNone/>
            </a:pPr>
            <a:endParaRPr lang="en-US" sz="1800" dirty="0" smtClean="0">
              <a:latin typeface="Palatino Linotype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ПОРТНА ХИПЕРТЕНЗИЈА-класификација према узроку</a:t>
            </a:r>
          </a:p>
        </p:txBody>
      </p:sp>
    </p:spTree>
    <p:extLst>
      <p:ext uri="{BB962C8B-B14F-4D97-AF65-F5344CB8AC3E}">
        <p14:creationId xmlns="" xmlns:p14="http://schemas.microsoft.com/office/powerpoint/2010/main" val="1818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x-none" sz="1600" b="1" smtClean="0">
                <a:solidFill>
                  <a:srgbClr val="FF6699"/>
                </a:solidFill>
                <a:latin typeface="Palatino Linotype" pitchFamily="18" charset="0"/>
              </a:rPr>
              <a:t>Постхепатична (односи се на горњу хепатичку вену и делом доњу шупљу вену)</a:t>
            </a:r>
            <a:endParaRPr lang="en-US" sz="1600" b="1" dirty="0" smtClean="0">
              <a:solidFill>
                <a:srgbClr val="FF6699"/>
              </a:solidFill>
              <a:latin typeface="Palatino Linotype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smtClean="0">
                <a:latin typeface="Palatino Linotype" pitchFamily="18" charset="0"/>
              </a:rPr>
              <a:t>Тромбоза хепатичне вене</a:t>
            </a:r>
          </a:p>
          <a:p>
            <a:pPr lvl="1"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Budd-Chiari-ев синдром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smtClean="0">
                <a:latin typeface="Palatino Linotype" pitchFamily="18" charset="0"/>
              </a:rPr>
              <a:t>О</a:t>
            </a:r>
            <a:r>
              <a:rPr lang="sr-Cyrl-RS" sz="1600" b="1" dirty="0" smtClean="0">
                <a:latin typeface="Palatino Linotype" pitchFamily="18" charset="0"/>
              </a:rPr>
              <a:t>п</a:t>
            </a:r>
            <a:r>
              <a:rPr lang="x-none" sz="1600" b="1" smtClean="0">
                <a:latin typeface="Palatino Linotype" pitchFamily="18" charset="0"/>
              </a:rPr>
              <a:t>струкција доње шупље вене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b="1" smtClean="0">
                <a:latin typeface="Palatino Linotype" pitchFamily="18" charset="0"/>
              </a:rPr>
              <a:t>Срчана болест</a:t>
            </a:r>
            <a:r>
              <a:rPr lang="sr-Cyrl-RS" sz="1600" b="1" dirty="0" smtClean="0">
                <a:latin typeface="Palatino Linotype" pitchFamily="18" charset="0"/>
              </a:rPr>
              <a:t> (пораст притиска у десној преткомори)</a:t>
            </a:r>
            <a:endParaRPr lang="x-none" sz="1600" b="1" smtClean="0">
              <a:latin typeface="Palatino Linotype" pitchFamily="18" charset="0"/>
            </a:endParaRPr>
          </a:p>
          <a:p>
            <a:pPr lvl="1"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Констриктивни перикардитис</a:t>
            </a:r>
          </a:p>
          <a:p>
            <a:pPr lvl="1"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Тешка трикуспидална регургитација</a:t>
            </a:r>
            <a:endParaRPr lang="en-US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ПОРТНА ХИПЕРТЕНЗИЈА-класификација према узроку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10081"/>
            <a:ext cx="9144000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1</a:t>
            </a:r>
            <a:r>
              <a:rPr lang="x-none" sz="1400" b="1" dirty="0" smtClean="0">
                <a:latin typeface="Palatino Linotype" pitchFamily="18" charset="0"/>
              </a:rPr>
              <a:t>. Клиничка слика: </a:t>
            </a:r>
            <a:endParaRPr lang="x-none" sz="14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Варикозитети </a:t>
            </a:r>
            <a:r>
              <a:rPr lang="x-none" sz="1400" smtClean="0">
                <a:latin typeface="Palatino Linotype" pitchFamily="18" charset="0"/>
              </a:rPr>
              <a:t>(једњака</a:t>
            </a:r>
            <a:r>
              <a:rPr lang="x-none" sz="1400" dirty="0" smtClean="0">
                <a:latin typeface="Palatino Linotype" pitchFamily="18" charset="0"/>
              </a:rPr>
              <a:t>, желуца, </a:t>
            </a:r>
            <a:r>
              <a:rPr lang="x-none" sz="1400" dirty="0" err="1" smtClean="0">
                <a:latin typeface="Palatino Linotype" pitchFamily="18" charset="0"/>
              </a:rPr>
              <a:t>аноректални</a:t>
            </a:r>
            <a:r>
              <a:rPr lang="x-none" sz="1400" dirty="0" smtClean="0">
                <a:latin typeface="Palatino Linotype" pitchFamily="18" charset="0"/>
              </a:rPr>
              <a:t>, </a:t>
            </a:r>
            <a:r>
              <a:rPr lang="x-none" sz="1400" dirty="0" err="1" smtClean="0">
                <a:latin typeface="Palatino Linotype" pitchFamily="18" charset="0"/>
              </a:rPr>
              <a:t>ретроперитонеални</a:t>
            </a:r>
            <a:r>
              <a:rPr lang="x-none" sz="14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Портална </a:t>
            </a:r>
            <a:r>
              <a:rPr lang="x-none" sz="1400" dirty="0" err="1" smtClean="0">
                <a:latin typeface="Palatino Linotype" pitchFamily="18" charset="0"/>
              </a:rPr>
              <a:t>хипертензивна</a:t>
            </a:r>
            <a:r>
              <a:rPr lang="x-none" sz="1400" dirty="0" smtClean="0">
                <a:latin typeface="Palatino Linotype" pitchFamily="18" charset="0"/>
              </a:rPr>
              <a:t> </a:t>
            </a:r>
            <a:r>
              <a:rPr lang="x-none" sz="1400" dirty="0" err="1" smtClean="0">
                <a:latin typeface="Palatino Linotype" pitchFamily="18" charset="0"/>
              </a:rPr>
              <a:t>гастропатија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err="1" smtClean="0">
                <a:latin typeface="Palatino Linotype" pitchFamily="18" charset="0"/>
              </a:rPr>
              <a:t>Асцитес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Видљиви </a:t>
            </a:r>
            <a:r>
              <a:rPr lang="x-none" sz="1400" dirty="0" err="1" smtClean="0">
                <a:latin typeface="Palatino Linotype" pitchFamily="18" charset="0"/>
              </a:rPr>
              <a:t>колатерални</a:t>
            </a:r>
            <a:r>
              <a:rPr lang="x-none" sz="1400" dirty="0" smtClean="0">
                <a:latin typeface="Palatino Linotype" pitchFamily="18" charset="0"/>
              </a:rPr>
              <a:t> крвни судови на предњој страни </a:t>
            </a:r>
            <a:r>
              <a:rPr lang="x-none" sz="1400" smtClean="0">
                <a:latin typeface="Palatino Linotype" pitchFamily="18" charset="0"/>
              </a:rPr>
              <a:t>трбушног зида</a:t>
            </a:r>
            <a:r>
              <a:rPr lang="sr-Cyrl-RS" sz="1400" dirty="0" smtClean="0">
                <a:latin typeface="Palatino Linotype" pitchFamily="18" charset="0"/>
              </a:rPr>
              <a:t> (</a:t>
            </a:r>
            <a:r>
              <a:rPr lang="en-US" sz="1400" dirty="0" smtClean="0">
                <a:latin typeface="Palatino Linotype" pitchFamily="18" charset="0"/>
              </a:rPr>
              <a:t>caput </a:t>
            </a:r>
            <a:r>
              <a:rPr lang="en-US" sz="1400" dirty="0" err="1" smtClean="0">
                <a:latin typeface="Palatino Linotype" pitchFamily="18" charset="0"/>
              </a:rPr>
              <a:t>medusae</a:t>
            </a:r>
            <a:r>
              <a:rPr lang="en-US" sz="1400" dirty="0" smtClean="0">
                <a:latin typeface="Palatino Linotype" pitchFamily="18" charset="0"/>
              </a:rPr>
              <a:t>)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С</a:t>
            </a:r>
            <a:r>
              <a:rPr lang="x-none" sz="1400" smtClean="0">
                <a:latin typeface="Palatino Linotype" pitchFamily="18" charset="0"/>
              </a:rPr>
              <a:t>пленомегалија</a:t>
            </a:r>
            <a:r>
              <a:rPr lang="sr-Cyrl-RS" sz="1400" dirty="0" smtClean="0">
                <a:latin typeface="Palatino Linotype" pitchFamily="18" charset="0"/>
              </a:rPr>
              <a:t> (није увек у корелацији са степеном портне хипертензије)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err="1" smtClean="0">
                <a:latin typeface="Palatino Linotype" pitchFamily="18" charset="0"/>
              </a:rPr>
              <a:t>Хепатична</a:t>
            </a:r>
            <a:r>
              <a:rPr lang="x-none" sz="1400" smtClean="0">
                <a:latin typeface="Palatino Linotype" pitchFamily="18" charset="0"/>
              </a:rPr>
              <a:t> енцефалопатија</a:t>
            </a:r>
            <a:endParaRPr lang="x-none" sz="1400" dirty="0" smtClean="0">
              <a:latin typeface="Palatino Linotype" pitchFamily="18" charset="0"/>
            </a:endParaRPr>
          </a:p>
          <a:p>
            <a:r>
              <a:rPr lang="x-none" sz="1400" b="1" smtClean="0">
                <a:latin typeface="Palatino Linotype" pitchFamily="18" charset="0"/>
              </a:rPr>
              <a:t>2</a:t>
            </a:r>
            <a:r>
              <a:rPr lang="x-none" sz="1400" b="1">
                <a:latin typeface="Palatino Linotype" pitchFamily="18" charset="0"/>
              </a:rPr>
              <a:t>. ЕХО </a:t>
            </a:r>
            <a:r>
              <a:rPr lang="x-none" sz="1400" b="1" smtClean="0">
                <a:latin typeface="Palatino Linotype" pitchFamily="18" charset="0"/>
              </a:rPr>
              <a:t>абдомена</a:t>
            </a:r>
            <a:r>
              <a:rPr lang="sr-Cyrl-RS" sz="1400" b="1" dirty="0" smtClean="0">
                <a:latin typeface="Palatino Linotype" pitchFamily="18" charset="0"/>
              </a:rPr>
              <a:t>, ЦТ/МР абдомена</a:t>
            </a:r>
            <a:endParaRPr lang="x-none" sz="1400" b="1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Увећана </a:t>
            </a:r>
            <a:r>
              <a:rPr lang="x-none" sz="1400" smtClean="0">
                <a:latin typeface="Palatino Linotype" pitchFamily="18" charset="0"/>
              </a:rPr>
              <a:t>слезина</a:t>
            </a:r>
            <a:r>
              <a:rPr lang="x-none" sz="1400">
                <a:latin typeface="Palatino Linotype" pitchFamily="18" charset="0"/>
              </a:rPr>
              <a:t>, више од 12 cm-a уздужног промера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Проширена портна вена више од 12 mm у промеру, независна од респираторног циклуса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Ниска брзина портног крвног </a:t>
            </a:r>
            <a:r>
              <a:rPr lang="x-none" sz="1400" smtClean="0">
                <a:latin typeface="Palatino Linotype" pitchFamily="18" charset="0"/>
              </a:rPr>
              <a:t>протока</a:t>
            </a:r>
            <a:endParaRPr lang="en-US" sz="14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3. </a:t>
            </a:r>
            <a:r>
              <a:rPr lang="x-none" sz="1400" b="1" smtClean="0">
                <a:latin typeface="Palatino Linotype" pitchFamily="18" charset="0"/>
              </a:rPr>
              <a:t>Ендоскопија</a:t>
            </a:r>
            <a:r>
              <a:rPr lang="sr-Cyrl-RS" sz="1400" b="1" dirty="0" smtClean="0">
                <a:latin typeface="Palatino Linotype" pitchFamily="18" charset="0"/>
              </a:rPr>
              <a:t> (ЕГДС, колоноскопија)</a:t>
            </a:r>
            <a:endParaRPr lang="x-none" sz="1400" b="1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Присутсво гастроезофагеалних и аноректалних варикозитета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Сви болесници са цирозом морају бити ендоскопирани ради процене варикозитета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Ако варикозитет нису присутни, контролни ендоскопски преглед </a:t>
            </a:r>
            <a:r>
              <a:rPr lang="x-none" sz="1400" smtClean="0">
                <a:latin typeface="Palatino Linotype" pitchFamily="18" charset="0"/>
              </a:rPr>
              <a:t>планирати </a:t>
            </a:r>
            <a:r>
              <a:rPr lang="sr-Cyrl-RS" sz="1400" dirty="0" smtClean="0">
                <a:latin typeface="Palatino Linotype" pitchFamily="18" charset="0"/>
              </a:rPr>
              <a:t>за </a:t>
            </a:r>
            <a:r>
              <a:rPr lang="x-none" sz="1400" smtClean="0">
                <a:latin typeface="Palatino Linotype" pitchFamily="18" charset="0"/>
              </a:rPr>
              <a:t>2 </a:t>
            </a:r>
            <a:r>
              <a:rPr lang="x-none" sz="1400">
                <a:latin typeface="Palatino Linotype" pitchFamily="18" charset="0"/>
              </a:rPr>
              <a:t>године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Мали варикозитети захтевају ендоскопију након годину дана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Клинички знаци који корелирају са присутношћу варикозитета су: тромбоцитопенија (</a:t>
            </a:r>
            <a:r>
              <a:rPr lang="en-US" sz="1400" dirty="0">
                <a:latin typeface="Palatino Linotype" pitchFamily="18" charset="0"/>
              </a:rPr>
              <a:t>&lt;</a:t>
            </a:r>
            <a:r>
              <a:rPr lang="x-none" sz="1400">
                <a:latin typeface="Palatino Linotype" pitchFamily="18" charset="0"/>
              </a:rPr>
              <a:t>120000) и увећана слезина</a:t>
            </a:r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4</a:t>
            </a:r>
            <a:r>
              <a:rPr lang="x-none" sz="1400" b="1">
                <a:latin typeface="Palatino Linotype" pitchFamily="18" charset="0"/>
              </a:rPr>
              <a:t>. Мерење портног венског </a:t>
            </a:r>
            <a:r>
              <a:rPr lang="x-none" sz="1400" b="1" smtClean="0">
                <a:latin typeface="Palatino Linotype" pitchFamily="18" charset="0"/>
              </a:rPr>
              <a:t>притиска</a:t>
            </a:r>
            <a:r>
              <a:rPr lang="sr-Cyrl-RS" sz="1400" b="1" dirty="0" smtClean="0">
                <a:latin typeface="Palatino Linotype" pitchFamily="18" charset="0"/>
              </a:rPr>
              <a:t> </a:t>
            </a:r>
            <a:r>
              <a:rPr lang="sr-Cyrl-RS" sz="1400" dirty="0" smtClean="0">
                <a:latin typeface="Palatino Linotype" pitchFamily="18" charset="0"/>
              </a:rPr>
              <a:t>(не изводи се рутински)</a:t>
            </a:r>
            <a:endParaRPr lang="x-none" sz="1400" b="1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Инвазивна процедура, индиректно мерење јетриног венског притиска, катетеризацијом хепатичне </a:t>
            </a:r>
            <a:r>
              <a:rPr lang="x-none" sz="1400" smtClean="0">
                <a:latin typeface="Palatino Linotype" pitchFamily="18" charset="0"/>
              </a:rPr>
              <a:t>вене</a:t>
            </a: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ПОРТНА ХИПЕРТЕНЗИЈА- Дијагноза</a:t>
            </a:r>
          </a:p>
        </p:txBody>
      </p:sp>
    </p:spTree>
    <p:extLst>
      <p:ext uri="{BB962C8B-B14F-4D97-AF65-F5344CB8AC3E}">
        <p14:creationId xmlns="" xmlns:p14="http://schemas.microsoft.com/office/powerpoint/2010/main" val="163377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17590"/>
            <a:ext cx="8991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200000"/>
              </a:lnSpc>
            </a:pPr>
            <a:r>
              <a:rPr lang="x-none" sz="1600" b="1" smtClean="0">
                <a:latin typeface="Palatino Linotype" pitchFamily="18" charset="0"/>
              </a:rPr>
              <a:t>П</a:t>
            </a:r>
            <a:r>
              <a:rPr lang="sr-Cyrl-RS" sz="1600" b="1" dirty="0" smtClean="0">
                <a:latin typeface="Palatino Linotype" pitchFamily="18" charset="0"/>
              </a:rPr>
              <a:t>римарна профилакса крварења из варикса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(искључиво лековима)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Превенција првог </a:t>
            </a:r>
            <a:r>
              <a:rPr lang="x-none" sz="1600" dirty="0" err="1" smtClean="0">
                <a:latin typeface="Palatino Linotype" pitchFamily="18" charset="0"/>
              </a:rPr>
              <a:t>варикозног</a:t>
            </a:r>
            <a:r>
              <a:rPr lang="x-none" sz="1600" dirty="0" smtClean="0">
                <a:latin typeface="Palatino Linotype" pitchFamily="18" charset="0"/>
              </a:rPr>
              <a:t> крварења код болесника који никада </a:t>
            </a:r>
            <a:r>
              <a:rPr lang="x-none" sz="1600" smtClean="0">
                <a:latin typeface="Palatino Linotype" pitchFamily="18" charset="0"/>
              </a:rPr>
              <a:t>нису крварили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</a:pPr>
            <a:r>
              <a:rPr lang="sr-Cyrl-RS" sz="1600" dirty="0" smtClean="0">
                <a:latin typeface="Palatino Linotype" pitchFamily="18" charset="0"/>
              </a:rPr>
              <a:t>(ИПП, бета блокатори)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200000"/>
              </a:lnSpc>
            </a:pPr>
            <a:r>
              <a:rPr lang="x-none" sz="1600" b="1" smtClean="0">
                <a:latin typeface="Palatino Linotype" pitchFamily="18" charset="0"/>
              </a:rPr>
              <a:t>С</a:t>
            </a:r>
            <a:r>
              <a:rPr lang="sr-Cyrl-RS" sz="1600" b="1" dirty="0" smtClean="0">
                <a:latin typeface="Palatino Linotype" pitchFamily="18" charset="0"/>
              </a:rPr>
              <a:t>екундарна профилакса крварења из варикса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Превенција крварења код болесника који </a:t>
            </a:r>
            <a:r>
              <a:rPr lang="x-none" sz="1600" smtClean="0">
                <a:latin typeface="Palatino Linotype" pitchFamily="18" charset="0"/>
              </a:rPr>
              <a:t>су </a:t>
            </a:r>
            <a:r>
              <a:rPr lang="sr-Cyrl-RS" sz="1600" dirty="0" smtClean="0">
                <a:latin typeface="Palatino Linotype" pitchFamily="18" charset="0"/>
              </a:rPr>
              <a:t>имали епизод</a:t>
            </a:r>
            <a:r>
              <a:rPr lang="x-none" sz="1600" smtClean="0">
                <a:latin typeface="Palatino Linotype" pitchFamily="18" charset="0"/>
              </a:rPr>
              <a:t>у </a:t>
            </a:r>
            <a:r>
              <a:rPr lang="x-none" sz="1600" dirty="0" smtClean="0">
                <a:latin typeface="Palatino Linotype" pitchFamily="18" charset="0"/>
              </a:rPr>
              <a:t>крварења  из </a:t>
            </a:r>
            <a:r>
              <a:rPr lang="x-none" sz="1600" dirty="0" err="1" smtClean="0">
                <a:latin typeface="Palatino Linotype" pitchFamily="18" charset="0"/>
              </a:rPr>
              <a:t>варикса</a:t>
            </a:r>
            <a:r>
              <a:rPr lang="x-none" sz="1600" dirty="0" smtClean="0">
                <a:latin typeface="Palatino Linotype" pitchFamily="18" charset="0"/>
              </a:rPr>
              <a:t> једњака или желуца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Опасност од смртног исхода или поновног крварења је много већа код болесника који су већ имали епизоду крварења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ПОРТНА ХИПЕРТЕНЗИЈА- Терапија</a:t>
            </a:r>
          </a:p>
        </p:txBody>
      </p:sp>
    </p:spTree>
    <p:extLst>
      <p:ext uri="{BB962C8B-B14F-4D97-AF65-F5344CB8AC3E}">
        <p14:creationId xmlns="" xmlns:p14="http://schemas.microsoft.com/office/powerpoint/2010/main" val="67916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52301"/>
            <a:ext cx="90678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dirty="0" smtClean="0">
                <a:latin typeface="Palatino Linotype" pitchFamily="18" charset="0"/>
              </a:rPr>
              <a:t>Превенција </a:t>
            </a:r>
            <a:r>
              <a:rPr lang="x-none" sz="1600" b="1" err="1" smtClean="0">
                <a:latin typeface="Palatino Linotype" pitchFamily="18" charset="0"/>
              </a:rPr>
              <a:t>варикозног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 smtClean="0">
                <a:latin typeface="Palatino Linotype" pitchFamily="18" charset="0"/>
              </a:rPr>
              <a:t>крварења</a:t>
            </a:r>
            <a:r>
              <a:rPr lang="x-none" sz="1600" smtClean="0">
                <a:latin typeface="Palatino Linotype" pitchFamily="18" charset="0"/>
              </a:rPr>
              <a:t> </a:t>
            </a:r>
            <a:endParaRPr lang="sr-Cyrl-RS" sz="1600" dirty="0" smtClean="0">
              <a:latin typeface="Palatino Linotype" pitchFamily="18" charset="0"/>
            </a:endParaRPr>
          </a:p>
          <a:p>
            <a:r>
              <a:rPr lang="x-none" sz="1600" b="1" smtClean="0">
                <a:latin typeface="Palatino Linotype" pitchFamily="18" charset="0"/>
              </a:rPr>
              <a:t>Бета </a:t>
            </a:r>
            <a:r>
              <a:rPr lang="x-none" sz="1600" b="1" smtClean="0">
                <a:latin typeface="Palatino Linotype" pitchFamily="18" charset="0"/>
              </a:rPr>
              <a:t>блокатори</a:t>
            </a:r>
            <a:r>
              <a:rPr lang="sr-Cyrl-RS" sz="1600" b="1" dirty="0" smtClean="0">
                <a:latin typeface="Palatino Linotype" pitchFamily="18" charset="0"/>
              </a:rPr>
              <a:t> (неселективни: пропранолол)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Снижавају </a:t>
            </a:r>
            <a:r>
              <a:rPr lang="x-none" sz="1600" dirty="0" err="1" smtClean="0">
                <a:latin typeface="Palatino Linotype" pitchFamily="18" charset="0"/>
              </a:rPr>
              <a:t>портни</a:t>
            </a:r>
            <a:r>
              <a:rPr lang="x-none" sz="1600" dirty="0" smtClean="0">
                <a:latin typeface="Palatino Linotype" pitchFamily="18" charset="0"/>
              </a:rPr>
              <a:t> притисак редукцијом </a:t>
            </a:r>
            <a:r>
              <a:rPr lang="x-none" sz="1600" dirty="0" err="1" smtClean="0">
                <a:latin typeface="Palatino Linotype" pitchFamily="18" charset="0"/>
              </a:rPr>
              <a:t>портног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колатералног</a:t>
            </a:r>
            <a:r>
              <a:rPr lang="x-none" sz="1600" dirty="0" smtClean="0">
                <a:latin typeface="Palatino Linotype" pitchFamily="18" charset="0"/>
              </a:rPr>
              <a:t> крвног протока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Блокад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el-GR" sz="1600" dirty="0" smtClean="0">
                <a:latin typeface="Palatino Linotype" pitchFamily="18" charset="0"/>
              </a:rPr>
              <a:t>β</a:t>
            </a:r>
            <a:r>
              <a:rPr lang="x-none" sz="1600" smtClean="0">
                <a:latin typeface="Palatino Linotype" pitchFamily="18" charset="0"/>
              </a:rPr>
              <a:t>1 адрен</a:t>
            </a:r>
            <a:r>
              <a:rPr lang="sr-Cyrl-RS" sz="1600" dirty="0" smtClean="0">
                <a:latin typeface="Palatino Linotype" pitchFamily="18" charset="0"/>
              </a:rPr>
              <a:t>ергичких </a:t>
            </a:r>
            <a:r>
              <a:rPr lang="x-none" sz="1600" smtClean="0">
                <a:latin typeface="Palatino Linotype" pitchFamily="18" charset="0"/>
              </a:rPr>
              <a:t>орецептора-смањење </a:t>
            </a:r>
            <a:r>
              <a:rPr lang="x-none" sz="1600" dirty="0" smtClean="0">
                <a:latin typeface="Palatino Linotype" pitchFamily="18" charset="0"/>
              </a:rPr>
              <a:t>минутног срчаног волумена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Блокад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el-GR" sz="1600" dirty="0" smtClean="0">
                <a:latin typeface="Palatino Linotype" pitchFamily="18" charset="0"/>
              </a:rPr>
              <a:t>β</a:t>
            </a:r>
            <a:r>
              <a:rPr lang="x-none" sz="1600" smtClean="0">
                <a:latin typeface="Palatino Linotype" pitchFamily="18" charset="0"/>
              </a:rPr>
              <a:t>2 адрен</a:t>
            </a:r>
            <a:r>
              <a:rPr lang="sr-Cyrl-RS" sz="1600" dirty="0" smtClean="0">
                <a:latin typeface="Palatino Linotype" pitchFamily="18" charset="0"/>
              </a:rPr>
              <a:t>ергичких </a:t>
            </a:r>
            <a:r>
              <a:rPr lang="x-none" sz="1600" smtClean="0">
                <a:latin typeface="Palatino Linotype" pitchFamily="18" charset="0"/>
              </a:rPr>
              <a:t>рецептора-спланхнична </a:t>
            </a:r>
            <a:r>
              <a:rPr lang="x-none" sz="1600" dirty="0" err="1" smtClean="0">
                <a:latin typeface="Palatino Linotype" pitchFamily="18" charset="0"/>
              </a:rPr>
              <a:t>вазоконстрикција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Доза: </a:t>
            </a:r>
            <a:r>
              <a:rPr lang="x-none" sz="1600" smtClean="0">
                <a:latin typeface="Palatino Linotype" pitchFamily="18" charset="0"/>
              </a:rPr>
              <a:t>20 </a:t>
            </a:r>
            <a:r>
              <a:rPr lang="x-none" sz="1600" dirty="0" err="1" smtClean="0">
                <a:latin typeface="Palatino Linotype" pitchFamily="18" charset="0"/>
              </a:rPr>
              <a:t>mg</a:t>
            </a:r>
            <a:r>
              <a:rPr lang="x-none" sz="1600" dirty="0" smtClean="0">
                <a:latin typeface="Palatino Linotype" pitchFamily="18" charset="0"/>
              </a:rPr>
              <a:t>/12h, повећавајући или смањујући дозу док се срчана фреквенца не снизи за око 25</a:t>
            </a:r>
            <a:r>
              <a:rPr lang="x-none" sz="1600" smtClean="0">
                <a:latin typeface="Palatino Linotype" pitchFamily="18" charset="0"/>
              </a:rPr>
              <a:t>%, </a:t>
            </a:r>
            <a:r>
              <a:rPr lang="sr-Cyrl-RS" sz="1600" dirty="0" smtClean="0">
                <a:latin typeface="Palatino Linotype" pitchFamily="18" charset="0"/>
              </a:rPr>
              <a:t>(фреквенција не нижа од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55 откуцаја/мин или да </a:t>
            </a:r>
            <a:r>
              <a:rPr lang="x-none" sz="1600" err="1" smtClean="0">
                <a:latin typeface="Palatino Linotype" pitchFamily="18" charset="0"/>
              </a:rPr>
              <a:t>систолни</a:t>
            </a:r>
            <a:r>
              <a:rPr lang="x-none" sz="1600" smtClean="0">
                <a:latin typeface="Palatino Linotype" pitchFamily="18" charset="0"/>
              </a:rPr>
              <a:t> притисак</a:t>
            </a:r>
            <a:r>
              <a:rPr lang="sr-Cyrl-RS" sz="1600" dirty="0" smtClean="0">
                <a:latin typeface="Palatino Linotype" pitchFamily="18" charset="0"/>
              </a:rPr>
              <a:t> не нижи од</a:t>
            </a:r>
            <a:r>
              <a:rPr lang="x-none" sz="1600" smtClean="0">
                <a:latin typeface="Palatino Linotype" pitchFamily="18" charset="0"/>
              </a:rPr>
              <a:t> 90 mmHg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К</a:t>
            </a:r>
            <a:r>
              <a:rPr lang="x-none" sz="1600" smtClean="0">
                <a:latin typeface="Palatino Linotype" pitchFamily="18" charset="0"/>
              </a:rPr>
              <a:t>онтинуирано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Прекид узимања доводи </a:t>
            </a:r>
            <a:r>
              <a:rPr lang="x-none" sz="1600" smtClean="0">
                <a:latin typeface="Palatino Linotype" pitchFamily="18" charset="0"/>
              </a:rPr>
              <a:t>до rebound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fenomena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Вазодилататори</a:t>
            </a:r>
            <a:r>
              <a:rPr lang="en-US" sz="1600" b="1" dirty="0" smtClean="0">
                <a:latin typeface="Palatino Linotype" pitchFamily="18" charset="0"/>
              </a:rPr>
              <a:t> </a:t>
            </a:r>
            <a:r>
              <a:rPr lang="sr-Cyrl-RS" sz="1600" b="1" dirty="0" smtClean="0">
                <a:latin typeface="Palatino Linotype" pitchFamily="18" charset="0"/>
              </a:rPr>
              <a:t>(нитрати)</a:t>
            </a:r>
            <a:endParaRPr lang="x-none" sz="1600" b="1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Изосорбид-5-мононитрат </a:t>
            </a:r>
            <a:r>
              <a:rPr lang="x-none" sz="1600">
                <a:latin typeface="Palatino Linotype" pitchFamily="18" charset="0"/>
              </a:rPr>
              <a:t>снижва јетрину васкуларну резистенцију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лтернатив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бета блокаторима уколико су они контраиндиковани</a:t>
            </a:r>
            <a:endParaRPr lang="x-none" sz="160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Комбинована </a:t>
            </a:r>
            <a:r>
              <a:rPr lang="x-none" sz="1600" b="1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>
                <a:latin typeface="Palatino Linotype" pitchFamily="18" charset="0"/>
              </a:rPr>
              <a:t>Бета </a:t>
            </a:r>
            <a:r>
              <a:rPr lang="x-none" sz="1600" b="1" smtClean="0">
                <a:latin typeface="Palatino Linotype" pitchFamily="18" charset="0"/>
              </a:rPr>
              <a:t>блокатори+вазодилататори+спиронолактон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ПОРТНА ХИПЕРТЕНЗИЈА- Терапија</a:t>
            </a:r>
          </a:p>
        </p:txBody>
      </p:sp>
    </p:spTree>
    <p:extLst>
      <p:ext uri="{BB962C8B-B14F-4D97-AF65-F5344CB8AC3E}">
        <p14:creationId xmlns="" xmlns:p14="http://schemas.microsoft.com/office/powerpoint/2010/main" val="146016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10838"/>
            <a:ext cx="85344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dirty="0" err="1" smtClean="0">
                <a:latin typeface="Palatino Linotype" pitchFamily="18" charset="0"/>
              </a:rPr>
              <a:t>Ендоскопска</a:t>
            </a:r>
            <a:r>
              <a:rPr lang="x-none" sz="1600" b="1" dirty="0" smtClean="0">
                <a:latin typeface="Palatino Linotype" pitchFamily="18" charset="0"/>
              </a:rPr>
              <a:t> терапија</a:t>
            </a:r>
          </a:p>
          <a:p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Код болесника са </a:t>
            </a:r>
            <a:r>
              <a:rPr lang="x-none" sz="1600" dirty="0" err="1" smtClean="0">
                <a:latin typeface="Palatino Linotype" pitchFamily="18" charset="0"/>
              </a:rPr>
              <a:t>контраиндикацијама</a:t>
            </a:r>
            <a:r>
              <a:rPr lang="x-none" sz="1600" dirty="0" smtClean="0">
                <a:latin typeface="Palatino Linotype" pitchFamily="18" charset="0"/>
              </a:rPr>
              <a:t>, нус </a:t>
            </a:r>
            <a:r>
              <a:rPr lang="x-none" sz="1600" smtClean="0">
                <a:latin typeface="Palatino Linotype" pitchFamily="18" charset="0"/>
              </a:rPr>
              <a:t>појавама и</a:t>
            </a:r>
            <a:r>
              <a:rPr lang="sr-Cyrl-RS" sz="1600" dirty="0" smtClean="0">
                <a:latin typeface="Palatino Linotype" pitchFamily="18" charset="0"/>
              </a:rPr>
              <a:t>/или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претходно неуспешном </a:t>
            </a:r>
            <a:r>
              <a:rPr lang="x-none" sz="1600" dirty="0" err="1" smtClean="0">
                <a:latin typeface="Palatino Linotype" pitchFamily="18" charset="0"/>
              </a:rPr>
              <a:t>фармакотерапијом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Склеротерапија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интраварикозни</a:t>
            </a:r>
            <a:r>
              <a:rPr lang="x-none" sz="1600" dirty="0" smtClean="0">
                <a:latin typeface="Palatino Linotype" pitchFamily="18" charset="0"/>
              </a:rPr>
              <a:t> или </a:t>
            </a:r>
            <a:r>
              <a:rPr lang="x-none" sz="1600" dirty="0" err="1" smtClean="0">
                <a:latin typeface="Palatino Linotype" pitchFamily="18" charset="0"/>
              </a:rPr>
              <a:t>периварикозно</a:t>
            </a:r>
            <a:r>
              <a:rPr lang="x-none" sz="1600" dirty="0" smtClean="0">
                <a:latin typeface="Palatino Linotype" pitchFamily="18" charset="0"/>
              </a:rPr>
              <a:t> иницирање </a:t>
            </a:r>
            <a:r>
              <a:rPr lang="x-none" sz="1600" dirty="0" err="1" smtClean="0">
                <a:latin typeface="Palatino Linotype" pitchFamily="18" charset="0"/>
              </a:rPr>
              <a:t>склерозирајућих</a:t>
            </a:r>
            <a:r>
              <a:rPr lang="x-none" sz="1600" dirty="0" smtClean="0">
                <a:latin typeface="Palatino Linotype" pitchFamily="18" charset="0"/>
              </a:rPr>
              <a:t> средстава који доводе </a:t>
            </a:r>
            <a:r>
              <a:rPr lang="x-none" sz="1600" smtClean="0">
                <a:latin typeface="Palatino Linotype" pitchFamily="18" charset="0"/>
              </a:rPr>
              <a:t>до тромбозе и фиброзе</a:t>
            </a:r>
            <a:r>
              <a:rPr lang="sr-Cyrl-RS" sz="1600" dirty="0" smtClean="0">
                <a:latin typeface="Palatino Linotype" pitchFamily="18" charset="0"/>
              </a:rPr>
              <a:t> варикозитета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Ендоскопск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лигатура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варикозитета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Ове врсте лечења не утичу на вредност </a:t>
            </a:r>
            <a:r>
              <a:rPr lang="x-none" sz="1600" dirty="0" err="1" smtClean="0">
                <a:latin typeface="Palatino Linotype" pitchFamily="18" charset="0"/>
              </a:rPr>
              <a:t>портног</a:t>
            </a:r>
            <a:r>
              <a:rPr lang="x-none" sz="1600" dirty="0" smtClean="0">
                <a:latin typeface="Palatino Linotype" pitchFamily="18" charset="0"/>
              </a:rPr>
              <a:t> притиска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ПОРТНА ХИПЕРТЕНЗИЈА- Терапија</a:t>
            </a:r>
          </a:p>
        </p:txBody>
      </p:sp>
    </p:spTree>
    <p:extLst>
      <p:ext uri="{BB962C8B-B14F-4D97-AF65-F5344CB8AC3E}">
        <p14:creationId xmlns="" xmlns:p14="http://schemas.microsoft.com/office/powerpoint/2010/main" val="371242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9812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БУБРЕЖНЕ КОМПЛИКАЦИЈЕ БОЛЕСТИ ЈЕТРЕ</a:t>
            </a:r>
            <a:b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Хепаторенални синдром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105474" name="Picture 2" descr="https://image.slidesharecdn.com/hepatorenalsyndrome-150622232626-lva1-app6891/95/hepatorenal-syndrome-1-638.jpg?cb=1435015720"/>
          <p:cNvPicPr>
            <a:picLocks noChangeAspect="1" noChangeArrowheads="1"/>
          </p:cNvPicPr>
          <p:nvPr/>
        </p:nvPicPr>
        <p:blipFill>
          <a:blip r:embed="rId2" cstate="print"/>
          <a:srcRect r="5538" b="66597"/>
          <a:stretch>
            <a:fillRect/>
          </a:stretch>
        </p:blipFill>
        <p:spPr bwMode="auto">
          <a:xfrm>
            <a:off x="0" y="2971800"/>
            <a:ext cx="918464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835818"/>
            <a:ext cx="8229600" cy="228838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50000"/>
              </a:lnSpc>
            </a:pPr>
            <a:r>
              <a:rPr lang="sr-Cyrl-RS" sz="1800" b="1" dirty="0" smtClean="0">
                <a:latin typeface="Palatino Linotype" pitchFamily="18" charset="0"/>
              </a:rPr>
              <a:t>Од  грчких речи </a:t>
            </a:r>
            <a:r>
              <a:rPr lang="en-US" sz="1800" b="1" dirty="0" err="1" smtClean="0">
                <a:latin typeface="Palatino Linotype" pitchFamily="18" charset="0"/>
              </a:rPr>
              <a:t>kirrhos</a:t>
            </a:r>
            <a:r>
              <a:rPr lang="en-US" sz="1800" b="1" dirty="0" smtClean="0">
                <a:latin typeface="Palatino Linotype" pitchFamily="18" charset="0"/>
              </a:rPr>
              <a:t> </a:t>
            </a:r>
            <a:r>
              <a:rPr lang="sr-Cyrl-RS" sz="1800" b="1" dirty="0" smtClean="0">
                <a:latin typeface="Palatino Linotype" pitchFamily="18" charset="0"/>
              </a:rPr>
              <a:t>(жута) и </a:t>
            </a:r>
            <a:r>
              <a:rPr lang="en-US" sz="1800" b="1" dirty="0" err="1" smtClean="0">
                <a:latin typeface="Palatino Linotype" pitchFamily="18" charset="0"/>
              </a:rPr>
              <a:t>osis</a:t>
            </a:r>
            <a:r>
              <a:rPr lang="sr-Cyrl-RS" sz="1800" b="1" dirty="0" smtClean="0">
                <a:latin typeface="Palatino Linotype" pitchFamily="18" charset="0"/>
              </a:rPr>
              <a:t> (стање)</a:t>
            </a:r>
          </a:p>
          <a:p>
            <a:pPr eaLnBrk="1" hangingPunct="1">
              <a:lnSpc>
                <a:spcPct val="150000"/>
              </a:lnSpc>
            </a:pPr>
            <a:endParaRPr lang="sr-Cyrl-RS" sz="1600" b="1" dirty="0" smtClean="0">
              <a:latin typeface="Palatino Linotype" pitchFamily="18" charset="0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sr-Cyrl-RS" sz="1600" b="1" dirty="0" smtClean="0">
                <a:latin typeface="Palatino Linotype" pitchFamily="18" charset="0"/>
              </a:rPr>
              <a:t>             </a:t>
            </a:r>
            <a:r>
              <a:rPr lang="x-none" sz="1600" b="1" smtClean="0">
                <a:latin typeface="Palatino Linotype" pitchFamily="18" charset="0"/>
              </a:rPr>
              <a:t>ДЕФИНИЦИЈА</a:t>
            </a:r>
            <a:endParaRPr lang="en-US" sz="1600" b="1" dirty="0" smtClean="0">
              <a:latin typeface="Palatino Linotype" pitchFamily="18" charset="0"/>
            </a:endParaRPr>
          </a:p>
          <a:p>
            <a:pPr lvl="1" algn="just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900" dirty="0" smtClean="0">
                <a:latin typeface="Palatino Linotype" pitchFamily="18" charset="0"/>
              </a:rPr>
              <a:t>Иреверзибилно хронично оштећење паренхима </a:t>
            </a:r>
            <a:r>
              <a:rPr lang="x-none" sz="1900" smtClean="0">
                <a:latin typeface="Palatino Linotype" pitchFamily="18" charset="0"/>
              </a:rPr>
              <a:t>кој</a:t>
            </a:r>
            <a:r>
              <a:rPr lang="sr-Cyrl-RS" sz="1900" dirty="0" smtClean="0">
                <a:latin typeface="Palatino Linotype" pitchFamily="18" charset="0"/>
              </a:rPr>
              <a:t>е</a:t>
            </a:r>
            <a:r>
              <a:rPr lang="x-none" sz="1900" smtClean="0">
                <a:latin typeface="Palatino Linotype" pitchFamily="18" charset="0"/>
              </a:rPr>
              <a:t> </a:t>
            </a:r>
            <a:r>
              <a:rPr lang="x-none" sz="1900" dirty="0" smtClean="0">
                <a:latin typeface="Palatino Linotype" pitchFamily="18" charset="0"/>
              </a:rPr>
              <a:t>се карактерише умножавањем везива у облику везивних </a:t>
            </a:r>
            <a:r>
              <a:rPr lang="x-none" sz="1900" dirty="0" err="1" smtClean="0">
                <a:latin typeface="Palatino Linotype" pitchFamily="18" charset="0"/>
              </a:rPr>
              <a:t>септума</a:t>
            </a:r>
            <a:r>
              <a:rPr lang="x-none" sz="1900" dirty="0" smtClean="0">
                <a:latin typeface="Palatino Linotype" pitchFamily="18" charset="0"/>
              </a:rPr>
              <a:t> и стварањем </a:t>
            </a:r>
            <a:r>
              <a:rPr lang="x-none" sz="1900" dirty="0" err="1" smtClean="0">
                <a:latin typeface="Palatino Linotype" pitchFamily="18" charset="0"/>
              </a:rPr>
              <a:t>регенераторних</a:t>
            </a:r>
            <a:r>
              <a:rPr lang="x-none" sz="1900" dirty="0" smtClean="0">
                <a:latin typeface="Palatino Linotype" pitchFamily="18" charset="0"/>
              </a:rPr>
              <a:t> </a:t>
            </a:r>
            <a:r>
              <a:rPr lang="x-none" sz="1900" dirty="0" err="1" smtClean="0">
                <a:latin typeface="Palatino Linotype" pitchFamily="18" charset="0"/>
              </a:rPr>
              <a:t>нодуса</a:t>
            </a:r>
            <a:r>
              <a:rPr lang="x-none" sz="1900" dirty="0" smtClean="0">
                <a:latin typeface="Palatino Linotype" pitchFamily="18" charset="0"/>
              </a:rPr>
              <a:t> у </a:t>
            </a:r>
            <a:r>
              <a:rPr lang="x-none" sz="1900" dirty="0" err="1" smtClean="0">
                <a:latin typeface="Palatino Linotype" pitchFamily="18" charset="0"/>
              </a:rPr>
              <a:t>паренхиму</a:t>
            </a:r>
            <a:endParaRPr lang="en-US" sz="1900" dirty="0" smtClean="0">
              <a:latin typeface="Palatino Linotype" pitchFamily="18" charset="0"/>
            </a:endParaRPr>
          </a:p>
        </p:txBody>
      </p:sp>
      <p:pic>
        <p:nvPicPr>
          <p:cNvPr id="4" name="Picture 3" descr="F73341-016-f014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3196"/>
          <a:stretch>
            <a:fillRect/>
          </a:stretch>
        </p:blipFill>
        <p:spPr>
          <a:xfrm>
            <a:off x="3048000" y="3581400"/>
            <a:ext cx="3429000" cy="2057400"/>
          </a:xfrm>
          <a:prstGeom prst="rect">
            <a:avLst/>
          </a:prstGeom>
          <a:noFill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292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6868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Синдром смањења бубрежне функције код болесника са узнапредовалом болешћу јетре и портном хипертензијом, </a:t>
            </a:r>
            <a:r>
              <a:rPr lang="x-none" sz="1600" smtClean="0">
                <a:latin typeface="Palatino Linotype" pitchFamily="18" charset="0"/>
              </a:rPr>
              <a:t>у </a:t>
            </a:r>
            <a:r>
              <a:rPr lang="x-none" sz="1600" dirty="0" smtClean="0">
                <a:latin typeface="Palatino Linotype" pitchFamily="18" charset="0"/>
              </a:rPr>
              <a:t>одсуству значајнијих морфолошких </a:t>
            </a:r>
            <a:r>
              <a:rPr lang="x-none" sz="1600" smtClean="0">
                <a:latin typeface="Palatino Linotype" pitchFamily="18" charset="0"/>
              </a:rPr>
              <a:t>промена бубрега</a:t>
            </a:r>
            <a:r>
              <a:rPr lang="sr-Cyrl-RS" sz="1600" dirty="0" smtClean="0">
                <a:latin typeface="Palatino Linotype" pitchFamily="18" charset="0"/>
              </a:rPr>
              <a:t>.</a:t>
            </a:r>
            <a:r>
              <a:rPr lang="x-none" sz="1600" smtClean="0">
                <a:latin typeface="Palatino Linotype" pitchFamily="18" charset="0"/>
              </a:rPr>
              <a:t> 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ХРС је најчешћа врста бубрежног застоја код болесника са цирозом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Инциденца износи око 10%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Етиопатогенеза: није сасвим разјашњена.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Бубрежна вазоконстрикција је последица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смањеног пуњења артеријске циркулације (смањеног ефективног волумена артеријске крви)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Следи стимулација вазоактивних фактора и смањење активности вазодилататора, те настаје бубрежна вазоконстрикција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Вазодилататори: п</a:t>
            </a:r>
            <a:r>
              <a:rPr lang="x-none" sz="1600" smtClean="0">
                <a:latin typeface="Palatino Linotype" pitchFamily="18" charset="0"/>
              </a:rPr>
              <a:t>ростациклин</a:t>
            </a:r>
            <a:r>
              <a:rPr lang="sr-Cyrl-RS" sz="1600" b="1" dirty="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ростагландин Е2</a:t>
            </a:r>
            <a:r>
              <a:rPr lang="sr-Cyrl-RS" sz="1600" dirty="0" smtClean="0">
                <a:latin typeface="Palatino Linotype" pitchFamily="18" charset="0"/>
              </a:rPr>
              <a:t>, </a:t>
            </a:r>
            <a:r>
              <a:rPr lang="x-none" sz="1600" smtClean="0">
                <a:latin typeface="Palatino Linotype" pitchFamily="18" charset="0"/>
              </a:rPr>
              <a:t>NO</a:t>
            </a:r>
            <a:r>
              <a:rPr lang="sr-Cyrl-RS" sz="1600" dirty="0" smtClean="0">
                <a:latin typeface="Palatino Linotype" pitchFamily="18" charset="0"/>
              </a:rPr>
              <a:t>, н</a:t>
            </a:r>
            <a:r>
              <a:rPr lang="x-none" sz="1600" smtClean="0">
                <a:latin typeface="Palatino Linotype" pitchFamily="18" charset="0"/>
              </a:rPr>
              <a:t>атриуретски пептид</a:t>
            </a:r>
            <a:r>
              <a:rPr lang="sr-Cyrl-RS" sz="1600" dirty="0" smtClean="0">
                <a:latin typeface="Palatino Linotype" pitchFamily="18" charset="0"/>
              </a:rPr>
              <a:t>, к</a:t>
            </a:r>
            <a:r>
              <a:rPr lang="x-none" sz="1600" smtClean="0">
                <a:latin typeface="Palatino Linotype" pitchFamily="18" charset="0"/>
              </a:rPr>
              <a:t>аликреин-кинински систем</a:t>
            </a:r>
            <a:r>
              <a:rPr lang="sr-Cyrl-RS" sz="1600" dirty="0" smtClean="0">
                <a:latin typeface="Palatino Linotype" pitchFamily="18" charset="0"/>
              </a:rPr>
              <a:t>. </a:t>
            </a:r>
            <a:r>
              <a:rPr lang="x-none" sz="1600" smtClean="0">
                <a:latin typeface="Palatino Linotype" pitchFamily="18" charset="0"/>
              </a:rPr>
              <a:t>Вазоконстриктори</a:t>
            </a:r>
            <a:r>
              <a:rPr lang="sr-Cyrl-RS" sz="1600" dirty="0" smtClean="0">
                <a:latin typeface="Palatino Linotype" pitchFamily="18" charset="0"/>
              </a:rPr>
              <a:t>: а</a:t>
            </a:r>
            <a:r>
              <a:rPr lang="x-none" sz="1600" smtClean="0">
                <a:latin typeface="Palatino Linotype" pitchFamily="18" charset="0"/>
              </a:rPr>
              <a:t>нгиотензин II</a:t>
            </a:r>
            <a:r>
              <a:rPr lang="sr-Cyrl-RS" sz="1600" b="1" dirty="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орепинефри</a:t>
            </a:r>
            <a:r>
              <a:rPr lang="sr-Cyrl-RS" sz="1600" dirty="0" smtClean="0">
                <a:latin typeface="Palatino Linotype" pitchFamily="18" charset="0"/>
              </a:rPr>
              <a:t>н, е</a:t>
            </a:r>
            <a:r>
              <a:rPr lang="x-none" sz="1600" smtClean="0">
                <a:latin typeface="Palatino Linotype" pitchFamily="18" charset="0"/>
              </a:rPr>
              <a:t>ндотелин I</a:t>
            </a:r>
            <a:r>
              <a:rPr lang="sr-Cyrl-RS" sz="1600" b="1" dirty="0" smtClean="0">
                <a:latin typeface="Palatino Linotype" pitchFamily="18" charset="0"/>
              </a:rPr>
              <a:t>,</a:t>
            </a:r>
            <a:r>
              <a:rPr lang="sr-Cyrl-RS" sz="1600" dirty="0" smtClean="0">
                <a:latin typeface="Palatino Linotype" pitchFamily="18" charset="0"/>
              </a:rPr>
              <a:t> а</a:t>
            </a:r>
            <a:r>
              <a:rPr lang="x-none" sz="1600" smtClean="0">
                <a:latin typeface="Palatino Linotype" pitchFamily="18" charset="0"/>
              </a:rPr>
              <a:t>денозин</a:t>
            </a:r>
            <a:r>
              <a:rPr lang="sr-Cyrl-RS" sz="1600" b="1" dirty="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т</a:t>
            </a:r>
            <a:r>
              <a:rPr lang="x-none" sz="1600" smtClean="0">
                <a:latin typeface="Palatino Linotype" pitchFamily="18" charset="0"/>
              </a:rPr>
              <a:t>ромбоксан А2</a:t>
            </a:r>
            <a:endParaRPr lang="en-U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Зато настаје с</a:t>
            </a:r>
            <a:r>
              <a:rPr lang="x-none" sz="1600" smtClean="0">
                <a:latin typeface="Palatino Linotype" pitchFamily="18" charset="0"/>
              </a:rPr>
              <a:t>мањење </a:t>
            </a:r>
            <a:r>
              <a:rPr lang="x-none" sz="1600" dirty="0" err="1" smtClean="0">
                <a:latin typeface="Palatino Linotype" pitchFamily="18" charset="0"/>
              </a:rPr>
              <a:t>гломерулске</a:t>
            </a:r>
            <a:r>
              <a:rPr lang="x-none" sz="1600" dirty="0" smtClean="0">
                <a:latin typeface="Palatino Linotype" pitchFamily="18" charset="0"/>
              </a:rPr>
              <a:t> филтрације, ретенција натријума, </a:t>
            </a:r>
            <a:r>
              <a:rPr lang="x-none" sz="1600" dirty="0" err="1" smtClean="0">
                <a:latin typeface="Palatino Linotype" pitchFamily="18" charset="0"/>
              </a:rPr>
              <a:t>азотемија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олигурија</a:t>
            </a:r>
            <a:r>
              <a:rPr lang="x-none" sz="1600" dirty="0" smtClean="0">
                <a:latin typeface="Palatino Linotype" pitchFamily="18" charset="0"/>
              </a:rPr>
              <a:t> су класични знаци функционалне </a:t>
            </a:r>
            <a:r>
              <a:rPr lang="x-none" sz="1600" dirty="0" err="1" smtClean="0">
                <a:latin typeface="Palatino Linotype" pitchFamily="18" charset="0"/>
              </a:rPr>
              <a:t>инсуфицијенције</a:t>
            </a:r>
            <a:r>
              <a:rPr lang="x-none" sz="1600" dirty="0" smtClean="0">
                <a:latin typeface="Palatino Linotype" pitchFamily="18" charset="0"/>
              </a:rPr>
              <a:t> бубрега или такозваног </a:t>
            </a:r>
            <a:r>
              <a:rPr lang="x-none" sz="1600" dirty="0" err="1" smtClean="0">
                <a:latin typeface="Palatino Linotype" pitchFamily="18" charset="0"/>
              </a:rPr>
              <a:t>хепатореналног</a:t>
            </a:r>
            <a:r>
              <a:rPr lang="x-none" sz="1600" dirty="0" smtClean="0">
                <a:latin typeface="Palatino Linotype" pitchFamily="18" charset="0"/>
              </a:rPr>
              <a:t> синдрома у поодмаклом обољењу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Описана </a:t>
            </a:r>
            <a:r>
              <a:rPr lang="x-none" sz="1600" dirty="0">
                <a:latin typeface="Palatino Linotype" pitchFamily="18" charset="0"/>
              </a:rPr>
              <a:t>су два типа ХРС:  тип 1 и тип 2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ХЕПАТОРЕНАЛНИ СИНДРОМ</a:t>
            </a:r>
          </a:p>
        </p:txBody>
      </p:sp>
    </p:spTree>
    <p:extLst>
      <p:ext uri="{BB962C8B-B14F-4D97-AF65-F5344CB8AC3E}">
        <p14:creationId xmlns="" xmlns:p14="http://schemas.microsoft.com/office/powerpoint/2010/main" val="288112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92301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dirty="0" smtClean="0">
                <a:latin typeface="Palatino Linotype" pitchFamily="18" charset="0"/>
              </a:rPr>
              <a:t>ТИП 1</a:t>
            </a:r>
          </a:p>
          <a:p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Б</a:t>
            </a:r>
            <a:r>
              <a:rPr lang="sr-Cyrl-RS" sz="1600" dirty="0" smtClean="0">
                <a:latin typeface="Palatino Linotype" pitchFamily="18" charset="0"/>
              </a:rPr>
              <a:t>убрежна инсуфицијенција се развија у периоду од две недеље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Чешће код декомпензоване цирозе јетре са компликацијама као што су спонтани бактеријски перитонитис или гастроинтестинално крварење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Карактерише се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удвостручењем</a:t>
            </a:r>
            <a:r>
              <a:rPr lang="x-none" sz="1600" dirty="0" smtClean="0">
                <a:latin typeface="Palatino Linotype" pitchFamily="18" charset="0"/>
              </a:rPr>
              <a:t> првобитне вредности </a:t>
            </a:r>
            <a:r>
              <a:rPr lang="x-none" sz="1600" dirty="0" err="1" smtClean="0">
                <a:latin typeface="Palatino Linotype" pitchFamily="18" charset="0"/>
              </a:rPr>
              <a:t>креатинина</a:t>
            </a:r>
            <a:r>
              <a:rPr lang="x-none" sz="1600" dirty="0" smtClean="0">
                <a:latin typeface="Palatino Linotype" pitchFamily="18" charset="0"/>
              </a:rPr>
              <a:t> у серуму, до вредности изнад 220 </a:t>
            </a:r>
            <a:r>
              <a:rPr lang="el-GR" sz="1600" dirty="0" smtClean="0">
                <a:latin typeface="Palatino Linotype" pitchFamily="18" charset="0"/>
              </a:rPr>
              <a:t>μ</a:t>
            </a:r>
            <a:r>
              <a:rPr lang="x-none" sz="1600" dirty="0" smtClean="0">
                <a:latin typeface="Palatino Linotype" pitchFamily="18" charset="0"/>
              </a:rPr>
              <a:t>mol/l или 50</a:t>
            </a:r>
            <a:r>
              <a:rPr lang="x-none" sz="1600" smtClean="0">
                <a:latin typeface="Palatino Linotype" pitchFamily="18" charset="0"/>
              </a:rPr>
              <a:t>% смањење</a:t>
            </a:r>
            <a:r>
              <a:rPr lang="sr-Cyrl-RS" sz="1600" dirty="0" smtClean="0">
                <a:latin typeface="Palatino Linotype" pitchFamily="18" charset="0"/>
              </a:rPr>
              <a:t>м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почетног 24-часовног </a:t>
            </a:r>
            <a:r>
              <a:rPr lang="x-none" sz="1600" dirty="0" err="1" smtClean="0">
                <a:latin typeface="Palatino Linotype" pitchFamily="18" charset="0"/>
              </a:rPr>
              <a:t>клиренса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креатинина</a:t>
            </a:r>
            <a:r>
              <a:rPr lang="x-none" sz="1600" dirty="0" smtClean="0">
                <a:latin typeface="Palatino Linotype" pitchFamily="18" charset="0"/>
              </a:rPr>
              <a:t> до вредности испод 20 ml/мин за мање од 2 недеље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Прогресивна </a:t>
            </a:r>
            <a:r>
              <a:rPr lang="x-none" sz="1600" dirty="0" err="1" smtClean="0">
                <a:latin typeface="Palatino Linotype" pitchFamily="18" charset="0"/>
              </a:rPr>
              <a:t>олигурија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и хипонатријемија</a:t>
            </a: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4593332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1600" b="1" dirty="0">
                <a:latin typeface="Palatino Linotype" pitchFamily="18" charset="0"/>
              </a:rPr>
              <a:t>ТИП 2</a:t>
            </a:r>
          </a:p>
          <a:p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Спора, у</a:t>
            </a:r>
            <a:r>
              <a:rPr lang="x-none" sz="1600" smtClean="0">
                <a:latin typeface="Palatino Linotype" pitchFamily="18" charset="0"/>
              </a:rPr>
              <a:t>мерена </a:t>
            </a:r>
            <a:r>
              <a:rPr lang="x-none" sz="1600" dirty="0">
                <a:latin typeface="Palatino Linotype" pitchFamily="18" charset="0"/>
              </a:rPr>
              <a:t>и стабилна </a:t>
            </a:r>
            <a:r>
              <a:rPr lang="x-none" sz="1600">
                <a:latin typeface="Palatino Linotype" pitchFamily="18" charset="0"/>
              </a:rPr>
              <a:t>редукција </a:t>
            </a:r>
            <a:r>
              <a:rPr lang="x-none" sz="1600" smtClean="0">
                <a:latin typeface="Palatino Linotype" pitchFamily="18" charset="0"/>
              </a:rPr>
              <a:t>ГФ</a:t>
            </a:r>
            <a:r>
              <a:rPr lang="sr-Cyrl-RS" sz="1600" dirty="0" smtClean="0">
                <a:latin typeface="Palatino Linotype" pitchFamily="18" charset="0"/>
              </a:rPr>
              <a:t>,  </a:t>
            </a:r>
            <a:r>
              <a:rPr lang="sr-Cyrl-RS" sz="1600" dirty="0" smtClean="0">
                <a:latin typeface="Palatino Linotype" pitchFamily="18" charset="0"/>
              </a:rPr>
              <a:t>периоду од неколико недеља или месеци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>
                <a:latin typeface="Palatino Linotype" pitchFamily="18" charset="0"/>
              </a:rPr>
              <a:t>Код болесника </a:t>
            </a:r>
            <a:r>
              <a:rPr lang="x-none" sz="1600">
                <a:latin typeface="Palatino Linotype" pitchFamily="18" charset="0"/>
              </a:rPr>
              <a:t>са </a:t>
            </a:r>
            <a:r>
              <a:rPr lang="sr-Cyrl-RS" sz="1600" dirty="0" smtClean="0">
                <a:latin typeface="Palatino Linotype" pitchFamily="18" charset="0"/>
              </a:rPr>
              <a:t>развијеном, али клинички стабилном цирозом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>
                <a:latin typeface="Palatino Linotype" pitchFamily="18" charset="0"/>
              </a:rPr>
              <a:t>Главна клиничка последица овог типа је </a:t>
            </a:r>
            <a:r>
              <a:rPr lang="x-none" sz="1600" dirty="0" err="1">
                <a:latin typeface="Palatino Linotype" pitchFamily="18" charset="0"/>
              </a:rPr>
              <a:t>рефрактерни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асцит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ХЕПАТОРЕНАЛНИ СИНДРОМ</a:t>
            </a:r>
          </a:p>
        </p:txBody>
      </p:sp>
    </p:spTree>
    <p:extLst>
      <p:ext uri="{BB962C8B-B14F-4D97-AF65-F5344CB8AC3E}">
        <p14:creationId xmlns="" xmlns:p14="http://schemas.microsoft.com/office/powerpoint/2010/main" val="145820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5211763"/>
          </a:xfrm>
        </p:spPr>
        <p:txBody>
          <a:bodyPr>
            <a:noAutofit/>
          </a:bodyPr>
          <a:lstStyle/>
          <a:p>
            <a:pPr fontAlgn="t">
              <a:buNone/>
            </a:pPr>
            <a:r>
              <a:rPr lang="x-none" sz="1600" b="1" smtClean="0">
                <a:latin typeface="Palatino Linotype" pitchFamily="18" charset="0"/>
              </a:rPr>
              <a:t>(Међународни клуб за асцит</a:t>
            </a:r>
            <a:r>
              <a:rPr lang="sr-Cyrl-RS" sz="1600" b="1" dirty="0" smtClean="0">
                <a:latin typeface="Palatino Linotype" pitchFamily="18" charset="0"/>
              </a:rPr>
              <a:t>)</a:t>
            </a:r>
          </a:p>
          <a:p>
            <a:pPr fontAlgn="t">
              <a:buNone/>
            </a:pPr>
            <a:r>
              <a:rPr lang="x-none" sz="1600" b="1" smtClean="0">
                <a:latin typeface="Palatino Linotype" pitchFamily="18" charset="0"/>
              </a:rPr>
              <a:t>ГЛАВНИ КРИТЕРИЈУМИ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Ниска ГФ (креатини</a:t>
            </a: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 у серуму виши од 132 </a:t>
            </a:r>
            <a:r>
              <a:rPr lang="el-GR" sz="1600" dirty="0" smtClean="0">
                <a:latin typeface="Palatino Linotype" pitchFamily="18" charset="0"/>
              </a:rPr>
              <a:t>μ</a:t>
            </a:r>
            <a:r>
              <a:rPr lang="x-none" sz="1600" smtClean="0">
                <a:latin typeface="Palatino Linotype" pitchFamily="18" charset="0"/>
              </a:rPr>
              <a:t>mol/l или 24-часовни клиренс креатинина нижи од 40 ml/мин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smtClean="0">
              <a:latin typeface="Palatino Linotype" pitchFamily="18" charset="0"/>
            </a:endParaRPr>
          </a:p>
          <a:p>
            <a:pPr fontAlgn="t"/>
            <a:r>
              <a:rPr lang="x-none" sz="1600" smtClean="0">
                <a:latin typeface="Palatino Linotype" pitchFamily="18" charset="0"/>
              </a:rPr>
              <a:t>Одсутност шока, бактеријске инфекције, губитка течности и примене нефротоксичних лекова</a:t>
            </a:r>
          </a:p>
          <a:p>
            <a:r>
              <a:rPr lang="x-none" sz="1600" smtClean="0">
                <a:latin typeface="Palatino Linotype" pitchFamily="18" charset="0"/>
              </a:rPr>
              <a:t>Нема трајног побољшања бубрежне функције (снижење креатинина у серуму до 132 </a:t>
            </a:r>
            <a:r>
              <a:rPr lang="el-GR" sz="1600" dirty="0" smtClean="0">
                <a:latin typeface="Palatino Linotype" pitchFamily="18" charset="0"/>
              </a:rPr>
              <a:t>μ</a:t>
            </a:r>
            <a:r>
              <a:rPr lang="x-none" sz="1600" smtClean="0">
                <a:latin typeface="Palatino Linotype" pitchFamily="18" charset="0"/>
              </a:rPr>
              <a:t>mol/l или ниже, или пораст клиренса креатинина на 40 ml/мин или више)</a:t>
            </a:r>
            <a:r>
              <a:rPr lang="sr-Cyrl-RS" sz="1600" dirty="0" smtClean="0">
                <a:latin typeface="Palatino Linotype" pitchFamily="18" charset="0"/>
              </a:rPr>
              <a:t> н</a:t>
            </a:r>
            <a:r>
              <a:rPr lang="x-none" sz="1600" smtClean="0">
                <a:latin typeface="Palatino Linotype" pitchFamily="18" charset="0"/>
              </a:rPr>
              <a:t>акон прекида диуретске терапије и повећања волумена плазме давањем 1,5 l експандера плазме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Протеинурија испод 500 mg/дан и одсутност ултразвучних доказа опструкцијске уропатије или паренхимске болести бубрега</a:t>
            </a:r>
          </a:p>
          <a:p>
            <a:pPr fontAlgn="t">
              <a:buNone/>
            </a:pPr>
            <a:r>
              <a:rPr lang="x-none" sz="1600" b="1" smtClean="0">
                <a:latin typeface="Palatino Linotype" pitchFamily="18" charset="0"/>
              </a:rPr>
              <a:t>ДОДАТНИ КРИТЕРИЈУМИ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Волумен мокраће нижи од 500 mg/дан 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Натријум у мокраћи нижи од 10 mmol/l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Осмоларност мокраће већа од осмоларности плазме</a:t>
            </a:r>
            <a:endParaRPr lang="en-US" sz="1600" dirty="0" smtClean="0">
              <a:latin typeface="Palatino Linotype" pitchFamily="18" charset="0"/>
            </a:endParaRPr>
          </a:p>
          <a:p>
            <a:pPr fontAlgn="t"/>
            <a:r>
              <a:rPr lang="x-none" sz="1600" smtClean="0">
                <a:latin typeface="Palatino Linotype" pitchFamily="18" charset="0"/>
              </a:rPr>
              <a:t>Број еритроцита у мокраћи мањи од 50 по видном пољу са великим увеличањем</a:t>
            </a:r>
            <a:endParaRPr lang="en-US" sz="1600" dirty="0" smtClean="0">
              <a:latin typeface="Palatino Linotype" pitchFamily="18" charset="0"/>
            </a:endParaRPr>
          </a:p>
          <a:p>
            <a:r>
              <a:rPr lang="sr-Cyrl-RS" sz="1600" dirty="0" smtClean="0">
                <a:latin typeface="Palatino Linotype" pitchFamily="18" charset="0"/>
              </a:rPr>
              <a:t>Натријум у серуму</a:t>
            </a:r>
            <a:r>
              <a:rPr lang="x-none" sz="1600" smtClean="0">
                <a:latin typeface="Palatino Linotype" pitchFamily="18" charset="0"/>
              </a:rPr>
              <a:t> ниж</a:t>
            </a:r>
            <a:r>
              <a:rPr lang="sr-Cyrl-RS" sz="1600" dirty="0" smtClean="0">
                <a:latin typeface="Palatino Linotype" pitchFamily="18" charset="0"/>
              </a:rPr>
              <a:t>и</a:t>
            </a:r>
            <a:r>
              <a:rPr lang="x-none" sz="1600" smtClean="0">
                <a:latin typeface="Palatino Linotype" pitchFamily="18" charset="0"/>
              </a:rPr>
              <a:t> од 130 mmol/l</a:t>
            </a:r>
          </a:p>
          <a:p>
            <a:pPr fontAlgn="t"/>
            <a:r>
              <a:rPr lang="x-none" sz="1400" b="1" smtClean="0">
                <a:latin typeface="Palatino Linotype" pitchFamily="18" charset="0"/>
              </a:rPr>
              <a:t>САМО СУ ГЛАВНИ КРИТЕРИЈУМИ ПОТРЕБНИ ПРИ ДИЈАГНОСТИКОВАЊУ</a:t>
            </a:r>
            <a:r>
              <a:rPr lang="x-none" sz="1400" smtClean="0">
                <a:latin typeface="Palatino Linotype" pitchFamily="18" charset="0"/>
              </a:rPr>
              <a:t> 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ХЕПАТОРЕНАЛНИ СИНДРОМ- Дијагностички критеријуми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9916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1</a:t>
            </a:r>
            <a:r>
              <a:rPr lang="x-none" sz="1600" b="1" dirty="0" smtClean="0">
                <a:latin typeface="Palatino Linotype" pitchFamily="18" charset="0"/>
              </a:rPr>
              <a:t>. </a:t>
            </a:r>
            <a:r>
              <a:rPr lang="x-none" sz="1600" b="1" dirty="0" err="1" smtClean="0">
                <a:latin typeface="Palatino Linotype" pitchFamily="18" charset="0"/>
              </a:rPr>
              <a:t>Фармакотерапија</a:t>
            </a: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Примена </a:t>
            </a:r>
            <a:r>
              <a:rPr lang="x-none" sz="1600" dirty="0" err="1" smtClean="0">
                <a:latin typeface="Palatino Linotype" pitchFamily="18" charset="0"/>
              </a:rPr>
              <a:t>вазодилататора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Допамин</a:t>
            </a:r>
            <a:r>
              <a:rPr lang="x-none" sz="1600" dirty="0" smtClean="0">
                <a:latin typeface="Palatino Linotype" pitchFamily="18" charset="0"/>
              </a:rPr>
              <a:t> у ниским дозама због </a:t>
            </a:r>
            <a:r>
              <a:rPr lang="x-none" sz="1600" dirty="0" err="1" smtClean="0">
                <a:latin typeface="Palatino Linotype" pitchFamily="18" charset="0"/>
              </a:rPr>
              <a:t>вазодилататорног</a:t>
            </a:r>
            <a:r>
              <a:rPr lang="x-none" sz="1600" dirty="0" smtClean="0">
                <a:latin typeface="Palatino Linotype" pitchFamily="18" charset="0"/>
              </a:rPr>
              <a:t> ефекта на бубрежну циркулацију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Простагландини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и </a:t>
            </a:r>
            <a:r>
              <a:rPr lang="sr-Cyrl-RS" sz="1600" dirty="0" smtClean="0">
                <a:latin typeface="Palatino Linotype" pitchFamily="18" charset="0"/>
              </a:rPr>
              <a:t>њихови аналози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Данас драстично промењени ставови у лечењу, уместо </a:t>
            </a:r>
            <a:r>
              <a:rPr lang="x-none" sz="1600" dirty="0" err="1" smtClean="0">
                <a:latin typeface="Palatino Linotype" pitchFamily="18" charset="0"/>
              </a:rPr>
              <a:t>вазодилататора</a:t>
            </a:r>
            <a:r>
              <a:rPr lang="x-none" sz="1600" dirty="0" smtClean="0">
                <a:latin typeface="Palatino Linotype" pitchFamily="18" charset="0"/>
              </a:rPr>
              <a:t>, давање </a:t>
            </a:r>
            <a:r>
              <a:rPr lang="x-none" sz="1600" dirty="0" err="1" smtClean="0">
                <a:latin typeface="Palatino Linotype" pitchFamily="18" charset="0"/>
              </a:rPr>
              <a:t>вазоконстриктора</a:t>
            </a:r>
            <a:r>
              <a:rPr lang="x-none" sz="1600" dirty="0" smtClean="0">
                <a:latin typeface="Palatino Linotype" pitchFamily="18" charset="0"/>
              </a:rPr>
              <a:t> са циљем </a:t>
            </a:r>
            <a:r>
              <a:rPr lang="x-none" sz="1600" dirty="0" err="1" smtClean="0">
                <a:latin typeface="Palatino Linotype" pitchFamily="18" charset="0"/>
              </a:rPr>
              <a:t>реверзије</a:t>
            </a:r>
            <a:r>
              <a:rPr lang="x-none" sz="1600" dirty="0" smtClean="0">
                <a:latin typeface="Palatino Linotype" pitchFamily="18" charset="0"/>
              </a:rPr>
              <a:t> интензивне </a:t>
            </a:r>
            <a:r>
              <a:rPr lang="x-none" sz="1600" dirty="0" err="1" smtClean="0">
                <a:latin typeface="Palatino Linotype" pitchFamily="18" charset="0"/>
              </a:rPr>
              <a:t>спланхничне</a:t>
            </a:r>
            <a:r>
              <a:rPr lang="x-none" sz="1600" dirty="0" smtClean="0">
                <a:latin typeface="Palatino Linotype" pitchFamily="18" charset="0"/>
              </a:rPr>
              <a:t> артеријске </a:t>
            </a:r>
            <a:r>
              <a:rPr lang="x-none" sz="1600" dirty="0" err="1" smtClean="0">
                <a:latin typeface="Palatino Linotype" pitchFamily="18" charset="0"/>
              </a:rPr>
              <a:t>вазодилатације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гонист</a:t>
            </a:r>
            <a:r>
              <a:rPr lang="sr-Cyrl-RS" sz="1600" dirty="0" smtClean="0">
                <a:latin typeface="Palatino Linotype" pitchFamily="18" charset="0"/>
              </a:rPr>
              <a:t>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рецептора </a:t>
            </a:r>
            <a:r>
              <a:rPr lang="x-none" sz="1600" dirty="0" err="1" smtClean="0">
                <a:latin typeface="Palatino Linotype" pitchFamily="18" charset="0"/>
              </a:rPr>
              <a:t>вазопресина</a:t>
            </a:r>
            <a:r>
              <a:rPr lang="x-none" sz="1600" dirty="0" smtClean="0">
                <a:latin typeface="Palatino Linotype" pitchFamily="18" charset="0"/>
              </a:rPr>
              <a:t> (</a:t>
            </a:r>
            <a:r>
              <a:rPr lang="x-none" sz="1600" dirty="0" err="1" smtClean="0">
                <a:latin typeface="Palatino Linotype" pitchFamily="18" charset="0"/>
              </a:rPr>
              <a:t>орнипресин</a:t>
            </a:r>
            <a:r>
              <a:rPr lang="x-none" sz="1600" smtClean="0">
                <a:latin typeface="Palatino Linotype" pitchFamily="18" charset="0"/>
              </a:rPr>
              <a:t>, терлипресин)</a:t>
            </a:r>
            <a:r>
              <a:rPr lang="sr-Cyrl-RS" sz="1600" dirty="0" smtClean="0">
                <a:latin typeface="Palatino Linotype" pitchFamily="18" charset="0"/>
              </a:rPr>
              <a:t>-у</a:t>
            </a:r>
            <a:r>
              <a:rPr lang="x-none" sz="1600" smtClean="0">
                <a:latin typeface="Palatino Linotype" pitchFamily="18" charset="0"/>
              </a:rPr>
              <a:t>главном </a:t>
            </a:r>
            <a:r>
              <a:rPr lang="x-none" sz="1600" dirty="0" smtClean="0">
                <a:latin typeface="Palatino Linotype" pitchFamily="18" charset="0"/>
              </a:rPr>
              <a:t>доводе до </a:t>
            </a:r>
            <a:r>
              <a:rPr lang="x-none" sz="1600" dirty="0" err="1" smtClean="0">
                <a:latin typeface="Palatino Linotype" pitchFamily="18" charset="0"/>
              </a:rPr>
              <a:t>вазоконстрикције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спланхничне</a:t>
            </a:r>
            <a:r>
              <a:rPr lang="x-none" sz="1600" dirty="0" smtClean="0">
                <a:latin typeface="Palatino Linotype" pitchFamily="18" charset="0"/>
              </a:rPr>
              <a:t> циркулације, без ефекта на </a:t>
            </a:r>
            <a:r>
              <a:rPr lang="x-none" sz="1600" smtClean="0">
                <a:latin typeface="Palatino Linotype" pitchFamily="18" charset="0"/>
              </a:rPr>
              <a:t>бубрежну циркулацију</a:t>
            </a:r>
            <a:r>
              <a:rPr lang="sr-Cyrl-RS" sz="1600" dirty="0" smtClean="0">
                <a:latin typeface="Palatino Linotype" pitchFamily="18" charset="0"/>
              </a:rPr>
              <a:t>. </a:t>
            </a:r>
            <a:r>
              <a:rPr lang="x-none" sz="1600" smtClean="0">
                <a:latin typeface="Palatino Linotype" pitchFamily="18" charset="0"/>
              </a:rPr>
              <a:t>Да</a:t>
            </a:r>
            <a:r>
              <a:rPr lang="sr-Cyrl-RS" sz="1600" dirty="0" smtClean="0">
                <a:latin typeface="Palatino Linotype" pitchFamily="18" charset="0"/>
              </a:rPr>
              <a:t>ј</a:t>
            </a:r>
            <a:r>
              <a:rPr lang="x-none" sz="1600" smtClean="0">
                <a:latin typeface="Palatino Linotype" pitchFamily="18" charset="0"/>
              </a:rPr>
              <a:t>у</a:t>
            </a:r>
            <a:r>
              <a:rPr lang="sr-Cyrl-RS" sz="1600" dirty="0" smtClean="0">
                <a:latin typeface="Palatino Linotype" pitchFamily="18" charset="0"/>
              </a:rPr>
              <a:t> се у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комбинацији са албуминима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Примена а</a:t>
            </a:r>
            <a:r>
              <a:rPr lang="x-none" sz="1600" smtClean="0">
                <a:latin typeface="Palatino Linotype" pitchFamily="18" charset="0"/>
              </a:rPr>
              <a:t>лфа адренергички</a:t>
            </a:r>
            <a:r>
              <a:rPr lang="sr-Cyrl-RS" sz="1600" dirty="0" smtClean="0">
                <a:latin typeface="Palatino Linotype" pitchFamily="18" charset="0"/>
              </a:rPr>
              <a:t>х</a:t>
            </a:r>
            <a:r>
              <a:rPr lang="x-none" sz="1600" smtClean="0">
                <a:latin typeface="Palatino Linotype" pitchFamily="18" charset="0"/>
              </a:rPr>
              <a:t> агонист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</a:t>
            </a:r>
            <a:r>
              <a:rPr lang="x-none" sz="1600" dirty="0" err="1" smtClean="0">
                <a:latin typeface="Palatino Linotype" pitchFamily="18" charset="0"/>
              </a:rPr>
              <a:t>мидодрин</a:t>
            </a:r>
            <a:r>
              <a:rPr lang="x-none" sz="1600" dirty="0" smtClean="0">
                <a:latin typeface="Palatino Linotype" pitchFamily="18" charset="0"/>
              </a:rPr>
              <a:t>) као </a:t>
            </a:r>
            <a:r>
              <a:rPr lang="x-none" sz="1600" dirty="0" err="1" smtClean="0">
                <a:latin typeface="Palatino Linotype" pitchFamily="18" charset="0"/>
              </a:rPr>
              <a:t>вазодилататора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октреотида</a:t>
            </a:r>
            <a:r>
              <a:rPr lang="x-none" sz="1600" dirty="0" smtClean="0">
                <a:latin typeface="Palatino Linotype" pitchFamily="18" charset="0"/>
              </a:rPr>
              <a:t> (</a:t>
            </a:r>
            <a:r>
              <a:rPr lang="x-none" sz="1600" dirty="0" err="1" smtClean="0">
                <a:latin typeface="Palatino Linotype" pitchFamily="18" charset="0"/>
              </a:rPr>
              <a:t>инхибитор</a:t>
            </a:r>
            <a:r>
              <a:rPr lang="x-none" sz="1600" dirty="0" smtClean="0">
                <a:latin typeface="Palatino Linotype" pitchFamily="18" charset="0"/>
              </a:rPr>
              <a:t> отпуштања </a:t>
            </a:r>
            <a:r>
              <a:rPr lang="x-none" sz="1600" dirty="0" err="1" smtClean="0">
                <a:latin typeface="Palatino Linotype" pitchFamily="18" charset="0"/>
              </a:rPr>
              <a:t>глукагона</a:t>
            </a:r>
            <a:r>
              <a:rPr lang="x-none" sz="1600" dirty="0" smtClean="0">
                <a:latin typeface="Palatino Linotype" pitchFamily="18" charset="0"/>
              </a:rPr>
              <a:t>) </a:t>
            </a:r>
            <a:r>
              <a:rPr lang="x-none" sz="1600" smtClean="0">
                <a:latin typeface="Palatino Linotype" pitchFamily="18" charset="0"/>
              </a:rPr>
              <a:t>као вазоконстриктора</a:t>
            </a:r>
            <a:endParaRPr lang="x-none" sz="1600" dirty="0" smtClean="0">
              <a:latin typeface="Palatino Linotype" pitchFamily="18" charset="0"/>
            </a:endParaRPr>
          </a:p>
          <a:p>
            <a:r>
              <a:rPr lang="x-none" sz="1600" b="1">
                <a:latin typeface="Palatino Linotype" pitchFamily="18" charset="0"/>
              </a:rPr>
              <a:t>2. Трансјугуларни интрахепатични портосистемски </a:t>
            </a:r>
            <a:r>
              <a:rPr lang="x-none" sz="1600" b="1" smtClean="0">
                <a:latin typeface="Palatino Linotype" pitchFamily="18" charset="0"/>
              </a:rPr>
              <a:t>шант-ТИПС</a:t>
            </a:r>
            <a:endParaRPr lang="en-US" sz="1600" b="1" dirty="0" smtClean="0">
              <a:latin typeface="Palatino Linotype" pitchFamily="18" charset="0"/>
            </a:endParaRPr>
          </a:p>
          <a:p>
            <a:endParaRPr lang="x-none" sz="1600" b="1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>
                <a:latin typeface="Palatino Linotype" pitchFamily="18" charset="0"/>
              </a:rPr>
              <a:t>3. Трансплантација </a:t>
            </a:r>
            <a:r>
              <a:rPr lang="x-none" sz="1600" b="1" smtClean="0">
                <a:latin typeface="Palatino Linotype" pitchFamily="18" charset="0"/>
              </a:rPr>
              <a:t>јетре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(након трансплантације јетре враћа се нормална бубрежна функција; да је реч о функционалном поремећају говори и податак да бубрег пацијента са ХРС-ом, трансплантиран примаоцу са здравом јетром функционише нормално).</a:t>
            </a:r>
            <a:endParaRPr lang="x-none" sz="1600" b="1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ХЕПАТОРЕНАЛНИ СИНДРОМ- Терапија</a:t>
            </a:r>
          </a:p>
        </p:txBody>
      </p:sp>
    </p:spTree>
    <p:extLst>
      <p:ext uri="{BB962C8B-B14F-4D97-AF65-F5344CB8AC3E}">
        <p14:creationId xmlns="" xmlns:p14="http://schemas.microsoft.com/office/powerpoint/2010/main" val="97111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2954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АСЦИТЕС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107522" name="Picture 2" descr="http://aagyarthayurved.com/wp-content/uploads/2018/07/asci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1436485"/>
            <a:ext cx="5505450" cy="519291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94890" y="5378340"/>
            <a:ext cx="1752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400" b="1" dirty="0" smtClean="0">
                <a:latin typeface="Palatino Linotype" pitchFamily="18" charset="0"/>
              </a:rPr>
              <a:t>Течност у пери-тонеалој дупљи</a:t>
            </a:r>
            <a:endParaRPr lang="en-US" sz="14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46867"/>
            <a:ext cx="8763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b="1" dirty="0" smtClean="0">
                <a:latin typeface="Palatino Linotype" pitchFamily="18" charset="0"/>
              </a:rPr>
              <a:t>Патолошко накупљање течности у слободној трбушној дупљи</a:t>
            </a:r>
          </a:p>
          <a:p>
            <a:r>
              <a:rPr lang="sr-Cyrl-RS" sz="1600" b="1" dirty="0" smtClean="0">
                <a:latin typeface="Palatino Linotype" pitchFamily="18" charset="0"/>
              </a:rPr>
              <a:t>1.   </a:t>
            </a:r>
            <a:r>
              <a:rPr lang="x-none" sz="1600" b="1" smtClean="0">
                <a:latin typeface="Palatino Linotype" pitchFamily="18" charset="0"/>
              </a:rPr>
              <a:t>Функционалне </a:t>
            </a:r>
            <a:r>
              <a:rPr lang="x-none" sz="1600" b="1" dirty="0" smtClean="0">
                <a:latin typeface="Palatino Linotype" pitchFamily="18" charset="0"/>
              </a:rPr>
              <a:t>бубрежне абнормалности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ајранија </a:t>
            </a:r>
            <a:r>
              <a:rPr lang="x-none" sz="1600" dirty="0" smtClean="0">
                <a:latin typeface="Palatino Linotype" pitchFamily="18" charset="0"/>
              </a:rPr>
              <a:t>промена бубрежне функције </a:t>
            </a:r>
            <a:r>
              <a:rPr lang="x-none" sz="1600" smtClean="0">
                <a:latin typeface="Palatino Linotype" pitchFamily="18" charset="0"/>
              </a:rPr>
              <a:t>која </a:t>
            </a:r>
            <a:r>
              <a:rPr lang="x-none" sz="1600" smtClean="0">
                <a:latin typeface="Palatino Linotype" pitchFamily="18" charset="0"/>
              </a:rPr>
              <a:t>се </a:t>
            </a:r>
            <a:r>
              <a:rPr lang="x-none" sz="1600" dirty="0" smtClean="0">
                <a:latin typeface="Palatino Linotype" pitchFamily="18" charset="0"/>
              </a:rPr>
              <a:t>појављује и пре </a:t>
            </a:r>
            <a:r>
              <a:rPr lang="x-none" sz="1600" smtClean="0">
                <a:latin typeface="Palatino Linotype" pitchFamily="18" charset="0"/>
              </a:rPr>
              <a:t>настанка асцитеса</a:t>
            </a:r>
            <a:r>
              <a:rPr lang="sr-Cyrl-RS" sz="1600" dirty="0" smtClean="0">
                <a:latin typeface="Palatino Linotype" pitchFamily="18" charset="0"/>
              </a:rPr>
              <a:t> је ретенција натријума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Цироза са </a:t>
            </a:r>
            <a:r>
              <a:rPr lang="x-none" sz="1600" dirty="0" err="1" smtClean="0">
                <a:latin typeface="Palatino Linotype" pitchFamily="18" charset="0"/>
              </a:rPr>
              <a:t>асцитесом</a:t>
            </a:r>
            <a:r>
              <a:rPr lang="x-none" sz="1600" dirty="0" smtClean="0">
                <a:latin typeface="Palatino Linotype" pitchFamily="18" charset="0"/>
              </a:rPr>
              <a:t> је једно од клиничких стања удружено са </a:t>
            </a:r>
            <a:r>
              <a:rPr lang="x-none" sz="1600" dirty="0" err="1" smtClean="0">
                <a:latin typeface="Palatino Linotype" pitchFamily="18" charset="0"/>
              </a:rPr>
              <a:t>обилнијом</a:t>
            </a:r>
            <a:r>
              <a:rPr lang="x-none" sz="1600" dirty="0" smtClean="0">
                <a:latin typeface="Palatino Linotype" pitchFamily="18" charset="0"/>
              </a:rPr>
              <a:t> ретенцијом натријума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Ретенција натријума удружена је са ретенцијом течности, што доводи до експанзије </a:t>
            </a:r>
            <a:r>
              <a:rPr lang="x-none" sz="1600" dirty="0" err="1" smtClean="0">
                <a:latin typeface="Palatino Linotype" pitchFamily="18" charset="0"/>
              </a:rPr>
              <a:t>екстрацелуларног</a:t>
            </a:r>
            <a:r>
              <a:rPr lang="x-none" sz="1600" dirty="0" smtClean="0">
                <a:latin typeface="Palatino Linotype" pitchFamily="18" charset="0"/>
              </a:rPr>
              <a:t> волумена и повећане </a:t>
            </a:r>
            <a:r>
              <a:rPr lang="x-none" sz="1600" smtClean="0">
                <a:latin typeface="Palatino Linotype" pitchFamily="18" charset="0"/>
              </a:rPr>
              <a:t>количине течности</a:t>
            </a:r>
            <a:r>
              <a:rPr lang="sr-Cyrl-RS" sz="1600" dirty="0" smtClean="0">
                <a:latin typeface="Palatino Linotype" pitchFamily="18" charset="0"/>
              </a:rPr>
              <a:t> у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интерстицијском</a:t>
            </a:r>
            <a:r>
              <a:rPr lang="x-none" sz="1600" dirty="0" smtClean="0">
                <a:latin typeface="Palatino Linotype" pitchFamily="18" charset="0"/>
              </a:rPr>
              <a:t> ткиву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До п</a:t>
            </a:r>
            <a:r>
              <a:rPr lang="x-none" sz="1600" smtClean="0">
                <a:latin typeface="Palatino Linotype" pitchFamily="18" charset="0"/>
              </a:rPr>
              <a:t>овећан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ресорпциј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натријума</a:t>
            </a:r>
            <a:r>
              <a:rPr lang="sr-Cyrl-RS" sz="1600" dirty="0" smtClean="0">
                <a:latin typeface="Palatino Linotype" pitchFamily="18" charset="0"/>
              </a:rPr>
              <a:t>доводе бројни</a:t>
            </a:r>
            <a:r>
              <a:rPr lang="x-none" sz="1600" smtClean="0">
                <a:latin typeface="Palatino Linotype" pitchFamily="18" charset="0"/>
              </a:rPr>
              <a:t> екстраренални и интраренални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чини</a:t>
            </a:r>
            <a:r>
              <a:rPr lang="sr-Cyrl-RS" sz="1600" dirty="0" smtClean="0">
                <a:latin typeface="Palatino Linotype" pitchFamily="18" charset="0"/>
              </a:rPr>
              <a:t>оци,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најважнији </a:t>
            </a:r>
            <a:r>
              <a:rPr lang="sr-Cyrl-RS" sz="1600" dirty="0" smtClean="0">
                <a:latin typeface="Palatino Linotype" pitchFamily="18" charset="0"/>
              </a:rPr>
              <a:t>су </a:t>
            </a:r>
            <a:r>
              <a:rPr lang="x-none" sz="1600" smtClean="0">
                <a:latin typeface="Palatino Linotype" pitchFamily="18" charset="0"/>
              </a:rPr>
              <a:t>хипералдстеронизам </a:t>
            </a:r>
            <a:r>
              <a:rPr lang="x-none" sz="1600" dirty="0" smtClean="0">
                <a:latin typeface="Palatino Linotype" pitchFamily="18" charset="0"/>
              </a:rPr>
              <a:t>и појачана активност бубрежних </a:t>
            </a:r>
            <a:r>
              <a:rPr lang="x-none" sz="1600" smtClean="0">
                <a:latin typeface="Palatino Linotype" pitchFamily="18" charset="0"/>
              </a:rPr>
              <a:t>симпатичних </a:t>
            </a:r>
            <a:r>
              <a:rPr lang="sr-Cyrl-RS" sz="1600" dirty="0" smtClean="0">
                <a:latin typeface="Palatino Linotype" pitchFamily="18" charset="0"/>
              </a:rPr>
              <a:t>нерава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И</a:t>
            </a:r>
            <a:r>
              <a:rPr lang="x-none" sz="1600" smtClean="0">
                <a:latin typeface="Palatino Linotype" pitchFamily="18" charset="0"/>
              </a:rPr>
              <a:t> поред 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ретенције натријума, </a:t>
            </a:r>
            <a:r>
              <a:rPr lang="sr-Cyrl-RS" sz="1600" dirty="0" smtClean="0">
                <a:latin typeface="Palatino Linotype" pitchFamily="18" charset="0"/>
              </a:rPr>
              <a:t>развија се</a:t>
            </a:r>
            <a:r>
              <a:rPr lang="x-none" sz="1600" smtClean="0">
                <a:latin typeface="Palatino Linotype" pitchFamily="18" charset="0"/>
              </a:rPr>
              <a:t> дилуцион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хипонатријемиј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(Na </a:t>
            </a:r>
            <a:r>
              <a:rPr lang="en-US" sz="1600" dirty="0" smtClean="0">
                <a:latin typeface="Palatino Linotype" pitchFamily="18" charset="0"/>
              </a:rPr>
              <a:t>&lt; 130 </a:t>
            </a:r>
            <a:r>
              <a:rPr lang="en-US" sz="1600" dirty="0" err="1" smtClean="0">
                <a:latin typeface="Palatino Linotype" pitchFamily="18" charset="0"/>
              </a:rPr>
              <a:t>mmol</a:t>
            </a:r>
            <a:r>
              <a:rPr lang="x-none" sz="1600" smtClean="0">
                <a:latin typeface="Palatino Linotype" pitchFamily="18" charset="0"/>
              </a:rPr>
              <a:t>/l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r>
              <a:rPr lang="x-none" sz="1600" smtClean="0">
                <a:latin typeface="Palatino Linotype" pitchFamily="18" charset="0"/>
              </a:rPr>
              <a:t> у </a:t>
            </a:r>
            <a:r>
              <a:rPr lang="x-none" sz="1600" smtClean="0">
                <a:latin typeface="Palatino Linotype" pitchFamily="18" charset="0"/>
              </a:rPr>
              <a:t>серум</a:t>
            </a:r>
            <a:r>
              <a:rPr lang="en-US" sz="1600" dirty="0" smtClean="0">
                <a:latin typeface="Palatino Linotype" pitchFamily="18" charset="0"/>
              </a:rPr>
              <a:t>u</a:t>
            </a:r>
            <a:r>
              <a:rPr lang="sr-Cyrl-RS" sz="1600" dirty="0" smtClean="0">
                <a:latin typeface="Palatino Linotype" pitchFamily="18" charset="0"/>
              </a:rPr>
              <a:t>,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јер се вода </a:t>
            </a:r>
            <a:r>
              <a:rPr lang="sr-Cyrl-RS" sz="1600" dirty="0" smtClean="0">
                <a:latin typeface="Palatino Linotype" pitchFamily="18" charset="0"/>
              </a:rPr>
              <a:t>задржава</a:t>
            </a:r>
            <a:r>
              <a:rPr lang="x-none" sz="1600" smtClean="0">
                <a:latin typeface="Palatino Linotype" pitchFamily="18" charset="0"/>
              </a:rPr>
              <a:t> у већим количинама од натријума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ајважнији </a:t>
            </a:r>
            <a:r>
              <a:rPr lang="x-none" sz="1600" dirty="0" smtClean="0">
                <a:latin typeface="Palatino Linotype" pitchFamily="18" charset="0"/>
              </a:rPr>
              <a:t>чинилац у </a:t>
            </a:r>
            <a:r>
              <a:rPr lang="x-none" sz="1600" dirty="0" err="1" smtClean="0">
                <a:latin typeface="Palatino Linotype" pitchFamily="18" charset="0"/>
              </a:rPr>
              <a:t>патогенези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ретенције воде</a:t>
            </a:r>
            <a:r>
              <a:rPr lang="sr-Cyrl-RS" sz="1600" dirty="0" smtClean="0">
                <a:latin typeface="Palatino Linotype" pitchFamily="18" charset="0"/>
              </a:rPr>
              <a:t> је п</a:t>
            </a:r>
            <a:r>
              <a:rPr lang="x-none" sz="1600" smtClean="0">
                <a:latin typeface="Palatino Linotype" pitchFamily="18" charset="0"/>
              </a:rPr>
              <a:t>овећано лучење антидиуретског хормона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АСЦИТЕС</a:t>
            </a:r>
          </a:p>
        </p:txBody>
      </p:sp>
    </p:spTree>
    <p:extLst>
      <p:ext uri="{BB962C8B-B14F-4D97-AF65-F5344CB8AC3E}">
        <p14:creationId xmlns="" xmlns:p14="http://schemas.microsoft.com/office/powerpoint/2010/main" val="31452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33400"/>
            <a:ext cx="6462025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600" b="1" dirty="0" smtClean="0">
                <a:latin typeface="Palatino Linotype" pitchFamily="18" charset="0"/>
              </a:rPr>
              <a:t>2. </a:t>
            </a:r>
            <a:r>
              <a:rPr lang="x-none" sz="1600" b="1" dirty="0" err="1" smtClean="0">
                <a:latin typeface="Palatino Linotype" pitchFamily="18" charset="0"/>
              </a:rPr>
              <a:t>Циркулацијске</a:t>
            </a:r>
            <a:r>
              <a:rPr lang="x-none" sz="1600" b="1" dirty="0" smtClean="0">
                <a:latin typeface="Palatino Linotype" pitchFamily="18" charset="0"/>
              </a:rPr>
              <a:t> абнормалности</a:t>
            </a:r>
          </a:p>
          <a:p>
            <a:endParaRPr lang="x-none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Поремећај системске циркулације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Повећан срчани волумен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Снижен артеријски притисак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Смањена системска васкуларна резистенција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Активација вазоконстрикторног и антинатриуретског система</a:t>
            </a:r>
            <a:endParaRPr lang="x-none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Патогенеза асцита: 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Периферна вазодилатација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Хипердинамска циркулација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Хипоалбуминемија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Портна хипертензија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Хиперпродукција лимфе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Активација РААС-а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Активација симпатикуса</a:t>
            </a:r>
          </a:p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Повећана секреција атријалног натриуретског пептида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АСЦИТЕС</a:t>
            </a:r>
          </a:p>
        </p:txBody>
      </p:sp>
    </p:spTree>
    <p:extLst>
      <p:ext uri="{BB962C8B-B14F-4D97-AF65-F5344CB8AC3E}">
        <p14:creationId xmlns="" xmlns:p14="http://schemas.microsoft.com/office/powerpoint/2010/main" val="302714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RS" sz="1800" dirty="0" smtClean="0">
                <a:latin typeface="Palatino Linotype" pitchFamily="18" charset="0"/>
              </a:rPr>
              <a:t> Подела према току:</a:t>
            </a:r>
          </a:p>
          <a:p>
            <a:pPr>
              <a:buNone/>
            </a:pPr>
            <a:r>
              <a:rPr lang="x-none" sz="1800" b="1" smtClean="0">
                <a:latin typeface="Palatino Linotype" pitchFamily="18" charset="0"/>
              </a:rPr>
              <a:t>Акутно настали асцитес:</a:t>
            </a:r>
          </a:p>
          <a:p>
            <a:pPr marL="0" indent="0">
              <a:spcBef>
                <a:spcPts val="0"/>
              </a:spcBef>
              <a:defRPr/>
            </a:pPr>
            <a:r>
              <a:rPr lang="sr-Cyrl-RS" sz="1800" dirty="0" smtClean="0">
                <a:latin typeface="Palatino Linotype" pitchFamily="18" charset="0"/>
              </a:rPr>
              <a:t>   </a:t>
            </a:r>
            <a:r>
              <a:rPr lang="en-US" sz="1800" dirty="0" smtClean="0">
                <a:latin typeface="Palatino Linotype" pitchFamily="18" charset="0"/>
              </a:rPr>
              <a:t> </a:t>
            </a:r>
            <a:r>
              <a:rPr lang="x-none" sz="1800" smtClean="0">
                <a:latin typeface="Palatino Linotype" pitchFamily="18" charset="0"/>
              </a:rPr>
              <a:t>Нагла </a:t>
            </a:r>
            <a:r>
              <a:rPr lang="x-none" sz="1800" smtClean="0">
                <a:latin typeface="Palatino Linotype" pitchFamily="18" charset="0"/>
              </a:rPr>
              <a:t>инсуфицијенција јетре (вируси, алкохол, токсини)</a:t>
            </a:r>
          </a:p>
          <a:p>
            <a:pPr marL="0" indent="0">
              <a:spcBef>
                <a:spcPts val="0"/>
              </a:spcBef>
              <a:defRPr/>
            </a:pPr>
            <a:r>
              <a:rPr lang="sr-Cyrl-RS" sz="1800" dirty="0" smtClean="0">
                <a:latin typeface="Palatino Linotype" pitchFamily="18" charset="0"/>
              </a:rPr>
              <a:t>   </a:t>
            </a:r>
            <a:r>
              <a:rPr lang="en-US" sz="1800" dirty="0" smtClean="0">
                <a:latin typeface="Palatino Linotype" pitchFamily="18" charset="0"/>
              </a:rPr>
              <a:t> </a:t>
            </a:r>
            <a:r>
              <a:rPr lang="x-none" sz="1800" smtClean="0">
                <a:latin typeface="Palatino Linotype" pitchFamily="18" charset="0"/>
              </a:rPr>
              <a:t>Bad-Kiarij-ев </a:t>
            </a:r>
            <a:r>
              <a:rPr lang="x-none" sz="1800" smtClean="0">
                <a:latin typeface="Palatino Linotype" pitchFamily="18" charset="0"/>
              </a:rPr>
              <a:t>синдром</a:t>
            </a:r>
          </a:p>
          <a:p>
            <a:pPr marL="0" indent="0">
              <a:spcBef>
                <a:spcPts val="0"/>
              </a:spcBef>
              <a:defRPr/>
            </a:pPr>
            <a:r>
              <a:rPr lang="sr-Cyrl-RS" sz="1800" dirty="0" smtClean="0">
                <a:latin typeface="Palatino Linotype" pitchFamily="18" charset="0"/>
              </a:rPr>
              <a:t>   </a:t>
            </a:r>
            <a:r>
              <a:rPr lang="en-US" sz="1800" dirty="0" smtClean="0">
                <a:latin typeface="Palatino Linotype" pitchFamily="18" charset="0"/>
              </a:rPr>
              <a:t> </a:t>
            </a:r>
            <a:r>
              <a:rPr lang="x-none" sz="1800" smtClean="0">
                <a:latin typeface="Palatino Linotype" pitchFamily="18" charset="0"/>
              </a:rPr>
              <a:t>Нагла </a:t>
            </a:r>
            <a:r>
              <a:rPr lang="x-none" sz="1800" smtClean="0">
                <a:latin typeface="Palatino Linotype" pitchFamily="18" charset="0"/>
              </a:rPr>
              <a:t>инсуфицијенција срца</a:t>
            </a:r>
          </a:p>
          <a:p>
            <a:pPr marL="0" indent="0">
              <a:spcBef>
                <a:spcPts val="0"/>
              </a:spcBef>
              <a:defRPr/>
            </a:pPr>
            <a:r>
              <a:rPr lang="sr-Cyrl-RS" sz="1800" dirty="0" smtClean="0">
                <a:latin typeface="Palatino Linotype" pitchFamily="18" charset="0"/>
              </a:rPr>
              <a:t>   </a:t>
            </a:r>
            <a:r>
              <a:rPr lang="en-US" sz="1800" dirty="0" smtClean="0">
                <a:latin typeface="Palatino Linotype" pitchFamily="18" charset="0"/>
              </a:rPr>
              <a:t> </a:t>
            </a:r>
            <a:r>
              <a:rPr lang="x-none" sz="1800" smtClean="0">
                <a:latin typeface="Palatino Linotype" pitchFamily="18" charset="0"/>
              </a:rPr>
              <a:t>Тромбоза </a:t>
            </a:r>
            <a:r>
              <a:rPr lang="x-none" sz="1800" smtClean="0">
                <a:latin typeface="Palatino Linotype" pitchFamily="18" charset="0"/>
              </a:rPr>
              <a:t>портне вене</a:t>
            </a:r>
          </a:p>
          <a:p>
            <a:r>
              <a:rPr lang="x-none" sz="1800" smtClean="0">
                <a:latin typeface="Palatino Linotype" pitchFamily="18" charset="0"/>
              </a:rPr>
              <a:t>Карцином јетре </a:t>
            </a:r>
            <a:endParaRPr lang="sr-Cyrl-RS" sz="1800" dirty="0" smtClean="0">
              <a:latin typeface="Palatino Linotype" pitchFamily="18" charset="0"/>
            </a:endParaRPr>
          </a:p>
          <a:p>
            <a:r>
              <a:rPr lang="x-none" sz="1800" smtClean="0">
                <a:latin typeface="Palatino Linotype" pitchFamily="18" charset="0"/>
              </a:rPr>
              <a:t>Трауме и перфорације</a:t>
            </a:r>
          </a:p>
          <a:p>
            <a:r>
              <a:rPr lang="x-none" sz="1800" smtClean="0">
                <a:latin typeface="Palatino Linotype" pitchFamily="18" charset="0"/>
              </a:rPr>
              <a:t>Нагло стварање циста</a:t>
            </a:r>
          </a:p>
          <a:p>
            <a:r>
              <a:rPr lang="x-none" sz="1800" smtClean="0">
                <a:latin typeface="Palatino Linotype" pitchFamily="18" charset="0"/>
              </a:rPr>
              <a:t>Трауме и перфорације </a:t>
            </a:r>
            <a:endParaRPr lang="sr-Cyrl-RS" sz="18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x-none" sz="1800" b="1" smtClean="0">
                <a:latin typeface="Palatino Linotype" pitchFamily="18" charset="0"/>
              </a:rPr>
              <a:t>Хронични асцитес:</a:t>
            </a:r>
          </a:p>
          <a:p>
            <a:r>
              <a:rPr lang="x-none" sz="1800" smtClean="0">
                <a:latin typeface="Palatino Linotype" pitchFamily="18" charset="0"/>
              </a:rPr>
              <a:t>Декомпензована цироза јетре</a:t>
            </a:r>
          </a:p>
          <a:p>
            <a:endParaRPr lang="x-none" smtClean="0">
              <a:latin typeface="Palatino Linotype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en-US" dirty="0"/>
          </a:p>
        </p:txBody>
      </p:sp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АСЦИТЕС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t">
              <a:buNone/>
            </a:pPr>
            <a:r>
              <a:rPr lang="x-none" sz="1900" b="1" smtClean="0">
                <a:latin typeface="Palatino Linotype" pitchFamily="18" charset="0"/>
              </a:rPr>
              <a:t>Перитонеална генеза асцитеса</a:t>
            </a:r>
          </a:p>
          <a:p>
            <a:pPr fontAlgn="t"/>
            <a:r>
              <a:rPr lang="x-none" sz="1900" smtClean="0">
                <a:latin typeface="Palatino Linotype" pitchFamily="18" charset="0"/>
              </a:rPr>
              <a:t>Малигн</a:t>
            </a:r>
            <a:r>
              <a:rPr lang="sr-Cyrl-RS" sz="1900" dirty="0" smtClean="0">
                <a:latin typeface="Palatino Linotype" pitchFamily="18" charset="0"/>
              </a:rPr>
              <a:t>итети</a:t>
            </a:r>
            <a:r>
              <a:rPr lang="x-none" sz="1900" smtClean="0">
                <a:latin typeface="Palatino Linotype" pitchFamily="18" charset="0"/>
              </a:rPr>
              <a:t> (метастазе, мезотелиом)</a:t>
            </a:r>
          </a:p>
          <a:p>
            <a:pPr fontAlgn="t"/>
            <a:r>
              <a:rPr lang="x-none" sz="1900" smtClean="0">
                <a:latin typeface="Palatino Linotype" pitchFamily="18" charset="0"/>
              </a:rPr>
              <a:t>Бактерије</a:t>
            </a:r>
          </a:p>
          <a:p>
            <a:pPr fontAlgn="t"/>
            <a:r>
              <a:rPr lang="x-none" sz="1900" smtClean="0">
                <a:latin typeface="Palatino Linotype" pitchFamily="18" charset="0"/>
              </a:rPr>
              <a:t>Гљивице</a:t>
            </a:r>
          </a:p>
          <a:p>
            <a:pPr fontAlgn="t"/>
            <a:r>
              <a:rPr lang="x-none" sz="1900" smtClean="0">
                <a:latin typeface="Palatino Linotype" pitchFamily="18" charset="0"/>
              </a:rPr>
              <a:t>Грануломи (ТБЦ, саркоидоза)</a:t>
            </a:r>
          </a:p>
          <a:p>
            <a:pPr fontAlgn="t"/>
            <a:r>
              <a:rPr lang="x-none" sz="1900" smtClean="0">
                <a:latin typeface="Palatino Linotype" pitchFamily="18" charset="0"/>
              </a:rPr>
              <a:t>Pseudomixoma peritonei</a:t>
            </a:r>
          </a:p>
          <a:p>
            <a:pPr fontAlgn="t"/>
            <a:r>
              <a:rPr lang="x-none" sz="1900" smtClean="0">
                <a:latin typeface="Palatino Linotype" pitchFamily="18" charset="0"/>
              </a:rPr>
              <a:t>Лимфангиектазије</a:t>
            </a:r>
            <a:r>
              <a:rPr lang="x-none" sz="1900" b="1" smtClean="0">
                <a:latin typeface="Palatino Linotype" pitchFamily="18" charset="0"/>
              </a:rPr>
              <a:t> </a:t>
            </a:r>
            <a:endParaRPr lang="sr-Cyrl-RS" sz="1900" b="1" dirty="0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1900" b="1" smtClean="0">
                <a:latin typeface="Palatino Linotype" pitchFamily="18" charset="0"/>
              </a:rPr>
              <a:t>Ванперитонеална генеза асцитеса</a:t>
            </a:r>
          </a:p>
          <a:p>
            <a:pPr fontAlgn="t"/>
            <a:r>
              <a:rPr lang="x-none" sz="1900" smtClean="0">
                <a:latin typeface="Palatino Linotype" pitchFamily="18" charset="0"/>
              </a:rPr>
              <a:t>Срце</a:t>
            </a:r>
          </a:p>
          <a:p>
            <a:pPr fontAlgn="t"/>
            <a:r>
              <a:rPr lang="x-none" sz="1900" smtClean="0">
                <a:latin typeface="Palatino Linotype" pitchFamily="18" charset="0"/>
              </a:rPr>
              <a:t>Јетра</a:t>
            </a:r>
          </a:p>
          <a:p>
            <a:pPr fontAlgn="t"/>
            <a:r>
              <a:rPr lang="x-none" sz="1900" smtClean="0">
                <a:latin typeface="Palatino Linotype" pitchFamily="18" charset="0"/>
              </a:rPr>
              <a:t>Бубрези</a:t>
            </a:r>
          </a:p>
          <a:p>
            <a:pPr fontAlgn="t"/>
            <a:r>
              <a:rPr lang="x-none" sz="1900" smtClean="0">
                <a:latin typeface="Palatino Linotype" pitchFamily="18" charset="0"/>
              </a:rPr>
              <a:t>Јајници</a:t>
            </a:r>
          </a:p>
          <a:p>
            <a:pPr fontAlgn="t"/>
            <a:r>
              <a:rPr lang="x-none" sz="1900" smtClean="0">
                <a:latin typeface="Palatino Linotype" pitchFamily="18" charset="0"/>
              </a:rPr>
              <a:t>Ентеропатије са губтиком протеина</a:t>
            </a:r>
          </a:p>
          <a:p>
            <a:pPr fontAlgn="t"/>
            <a:endParaRPr lang="x-none" smtClean="0"/>
          </a:p>
          <a:p>
            <a:endParaRPr lang="en-US" dirty="0"/>
          </a:p>
        </p:txBody>
      </p:sp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АСЦИТЕС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671413"/>
            <a:ext cx="8763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Анамнеза о п</a:t>
            </a:r>
            <a:r>
              <a:rPr lang="x-none" sz="1600" smtClean="0">
                <a:latin typeface="Palatino Linotype" pitchFamily="18" charset="0"/>
              </a:rPr>
              <a:t>рехрамбен</a:t>
            </a:r>
            <a:r>
              <a:rPr lang="sr-Cyrl-RS" sz="1600" dirty="0" smtClean="0">
                <a:latin typeface="Palatino Linotype" pitchFamily="18" charset="0"/>
              </a:rPr>
              <a:t>им</a:t>
            </a:r>
            <a:r>
              <a:rPr lang="x-none" sz="1600" smtClean="0">
                <a:latin typeface="Palatino Linotype" pitchFamily="18" charset="0"/>
              </a:rPr>
              <a:t> навик</a:t>
            </a:r>
            <a:r>
              <a:rPr lang="sr-Cyrl-RS" sz="1600" dirty="0" smtClean="0">
                <a:latin typeface="Palatino Linotype" pitchFamily="18" charset="0"/>
              </a:rPr>
              <a:t>ама</a:t>
            </a:r>
            <a:r>
              <a:rPr lang="x-none" sz="1600" smtClean="0">
                <a:latin typeface="Palatino Linotype" pitchFamily="18" charset="0"/>
              </a:rPr>
              <a:t>, конзумирањ</a:t>
            </a:r>
            <a:r>
              <a:rPr lang="sr-Cyrl-RS" sz="1600" dirty="0" smtClean="0">
                <a:latin typeface="Palatino Linotype" pitchFamily="18" charset="0"/>
              </a:rPr>
              <a:t>у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алкохола, </a:t>
            </a:r>
            <a:r>
              <a:rPr lang="x-none" sz="1600" smtClean="0">
                <a:latin typeface="Palatino Linotype" pitchFamily="18" charset="0"/>
              </a:rPr>
              <a:t>лекова </a:t>
            </a:r>
            <a:r>
              <a:rPr lang="sr-Cyrl-RS" sz="1600" dirty="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НСАИЛ, дуирети</a:t>
            </a:r>
            <a:r>
              <a:rPr lang="sr-Cyrl-RS" sz="1600" dirty="0" smtClean="0">
                <a:latin typeface="Palatino Linotype" pitchFamily="18" charset="0"/>
              </a:rPr>
              <a:t>ци)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Физикални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преглед</a:t>
            </a:r>
            <a:r>
              <a:rPr lang="sr-Cyrl-RS" sz="1600" dirty="0" smtClean="0">
                <a:latin typeface="Palatino Linotype" pitchFamily="18" charset="0"/>
              </a:rPr>
              <a:t>: инспекција, </a:t>
            </a:r>
            <a:r>
              <a:rPr lang="x-none" sz="1600" smtClean="0">
                <a:latin typeface="Palatino Linotype" pitchFamily="18" charset="0"/>
              </a:rPr>
              <a:t>перкусиј</a:t>
            </a:r>
            <a:r>
              <a:rPr lang="sr-Cyrl-RS" sz="1600" dirty="0" smtClean="0">
                <a:latin typeface="Palatino Linotype" pitchFamily="18" charset="0"/>
              </a:rPr>
              <a:t>а, палпација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феноменом </a:t>
            </a:r>
            <a:r>
              <a:rPr lang="x-none" sz="1600" err="1" smtClean="0">
                <a:latin typeface="Palatino Linotype" pitchFamily="18" charset="0"/>
              </a:rPr>
              <a:t>флуктуације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-</a:t>
            </a:r>
            <a:r>
              <a:rPr lang="x-none" sz="1600" smtClean="0">
                <a:latin typeface="Palatino Linotype" pitchFamily="18" charset="0"/>
              </a:rPr>
              <a:t>количина </a:t>
            </a:r>
            <a:r>
              <a:rPr lang="x-none" sz="1600" dirty="0" smtClean="0">
                <a:latin typeface="Palatino Linotype" pitchFamily="18" charset="0"/>
              </a:rPr>
              <a:t>течности већа од </a:t>
            </a:r>
            <a:r>
              <a:rPr lang="x-none" sz="1600" smtClean="0">
                <a:latin typeface="Palatino Linotype" pitchFamily="18" charset="0"/>
              </a:rPr>
              <a:t>2 литра</a:t>
            </a:r>
            <a:r>
              <a:rPr lang="sr-Cyrl-RS" sz="1600" dirty="0" smtClean="0">
                <a:latin typeface="Palatino Linotype" pitchFamily="18" charset="0"/>
              </a:rPr>
              <a:t>, м</a:t>
            </a:r>
            <a:r>
              <a:rPr lang="x-none" sz="1600" smtClean="0">
                <a:latin typeface="Palatino Linotype" pitchFamily="18" charset="0"/>
              </a:rPr>
              <a:t>ања </a:t>
            </a:r>
            <a:r>
              <a:rPr lang="x-none" sz="1600" dirty="0" smtClean="0">
                <a:latin typeface="Palatino Linotype" pitchFamily="18" charset="0"/>
              </a:rPr>
              <a:t>количина течности у колено лакатном положају </a:t>
            </a:r>
            <a:r>
              <a:rPr lang="x-none" sz="1600" smtClean="0">
                <a:latin typeface="Palatino Linotype" pitchFamily="18" charset="0"/>
              </a:rPr>
              <a:t>и ултразвучно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Л</a:t>
            </a:r>
            <a:r>
              <a:rPr lang="x-none" sz="1600" smtClean="0">
                <a:latin typeface="Palatino Linotype" pitchFamily="18" charset="0"/>
              </a:rPr>
              <a:t>абораторијске </a:t>
            </a:r>
            <a:r>
              <a:rPr lang="x-none" sz="1600" dirty="0" smtClean="0">
                <a:latin typeface="Palatino Linotype" pitchFamily="18" charset="0"/>
              </a:rPr>
              <a:t>анализе (ККС, </a:t>
            </a:r>
            <a:r>
              <a:rPr lang="x-none" sz="1600" dirty="0" err="1" smtClean="0">
                <a:latin typeface="Palatino Linotype" pitchFamily="18" charset="0"/>
              </a:rPr>
              <a:t>трансаминазе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билирубини</a:t>
            </a:r>
            <a:r>
              <a:rPr lang="x-none" sz="1600" dirty="0" smtClean="0">
                <a:latin typeface="Palatino Linotype" pitchFamily="18" charset="0"/>
              </a:rPr>
              <a:t>, ГГТ, АЛП, албумини, </a:t>
            </a:r>
            <a:r>
              <a:rPr lang="x-none" sz="1600" err="1" smtClean="0">
                <a:latin typeface="Palatino Linotype" pitchFamily="18" charset="0"/>
              </a:rPr>
              <a:t>протромбинско</a:t>
            </a:r>
            <a:r>
              <a:rPr lang="x-none" sz="1600" smtClean="0">
                <a:latin typeface="Palatino Linotype" pitchFamily="18" charset="0"/>
              </a:rPr>
              <a:t> време</a:t>
            </a:r>
            <a:r>
              <a:rPr lang="sr-Cyrl-RS" sz="1600" dirty="0" smtClean="0">
                <a:latin typeface="Palatino Linotype" pitchFamily="18" charset="0"/>
              </a:rPr>
              <a:t>, вирусолошке анализе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У</a:t>
            </a:r>
            <a:r>
              <a:rPr lang="x-none" sz="1600" smtClean="0">
                <a:latin typeface="Palatino Linotype" pitchFamily="18" charset="0"/>
              </a:rPr>
              <a:t>лтразвучни </a:t>
            </a:r>
            <a:r>
              <a:rPr lang="x-none" sz="1600" dirty="0" smtClean="0">
                <a:latin typeface="Palatino Linotype" pitchFamily="18" charset="0"/>
              </a:rPr>
              <a:t>преглед (величина и структура јетре, мала </a:t>
            </a:r>
            <a:r>
              <a:rPr lang="x-none" sz="1600" smtClean="0">
                <a:latin typeface="Palatino Linotype" pitchFamily="18" charset="0"/>
              </a:rPr>
              <a:t>јетра </a:t>
            </a:r>
            <a:r>
              <a:rPr lang="sr-Cyrl-RS" sz="1600" dirty="0" smtClean="0">
                <a:latin typeface="Palatino Linotype" pitchFamily="18" charset="0"/>
              </a:rPr>
              <a:t>–знак лоше </a:t>
            </a:r>
            <a:r>
              <a:rPr lang="x-none" sz="1600" smtClean="0">
                <a:latin typeface="Palatino Linotype" pitchFamily="18" charset="0"/>
              </a:rPr>
              <a:t>прогноз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, тромбоз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портне</a:t>
            </a:r>
            <a:r>
              <a:rPr lang="x-none" sz="1600" dirty="0" smtClean="0">
                <a:latin typeface="Palatino Linotype" pitchFamily="18" charset="0"/>
              </a:rPr>
              <a:t> вене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НСС, присуство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асцитеса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арацентеза</a:t>
            </a:r>
            <a:r>
              <a:rPr lang="sr-Cyrl-RS" sz="1600" dirty="0" smtClean="0">
                <a:latin typeface="Palatino Linotype" pitchFamily="18" charset="0"/>
              </a:rPr>
              <a:t>: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д</a:t>
            </a:r>
            <a:r>
              <a:rPr lang="x-none" sz="1600" smtClean="0">
                <a:latin typeface="Palatino Linotype" pitchFamily="18" charset="0"/>
              </a:rPr>
              <a:t>ијагностичка </a:t>
            </a:r>
            <a:r>
              <a:rPr lang="sr-Cyrl-RS" sz="1600" dirty="0" smtClean="0">
                <a:latin typeface="Palatino Linotype" pitchFamily="18" charset="0"/>
              </a:rPr>
              <a:t>и терапијска (биохемијски, микробиолошки и цитолошки преглед).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b="1" dirty="0" smtClean="0">
                <a:latin typeface="Palatino Linotype" pitchFamily="18" charset="0"/>
              </a:rPr>
              <a:t>КЛИНИЧКА ЕВАЛУАЦИЈА БОЛЕСНИКА СА ЦИРОЗОМ ЈЕТРЕ И АСЦИТОМ</a:t>
            </a:r>
          </a:p>
        </p:txBody>
      </p:sp>
    </p:spTree>
    <p:extLst>
      <p:ext uri="{BB962C8B-B14F-4D97-AF65-F5344CB8AC3E}">
        <p14:creationId xmlns="" xmlns:p14="http://schemas.microsoft.com/office/powerpoint/2010/main" val="21768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3400"/>
            <a:ext cx="8534400" cy="6019800"/>
          </a:xfrm>
        </p:spPr>
        <p:txBody>
          <a:bodyPr>
            <a:normAutofit/>
          </a:bodyPr>
          <a:lstStyle/>
          <a:p>
            <a:pPr marL="914400" lvl="2" indent="0">
              <a:lnSpc>
                <a:spcPct val="150000"/>
              </a:lnSpc>
            </a:pPr>
            <a:r>
              <a:rPr lang="x-none" sz="1800" smtClean="0">
                <a:latin typeface="Palatino Linotype" pitchFamily="18" charset="0"/>
              </a:rPr>
              <a:t>Микронодуларна</a:t>
            </a:r>
            <a:r>
              <a:rPr lang="x-none" sz="1800" dirty="0" smtClean="0">
                <a:latin typeface="Palatino Linotype" pitchFamily="18" charset="0"/>
              </a:rPr>
              <a:t>, </a:t>
            </a:r>
            <a:r>
              <a:rPr lang="x-none" sz="1800" err="1" smtClean="0">
                <a:latin typeface="Palatino Linotype" pitchFamily="18" charset="0"/>
              </a:rPr>
              <a:t>нодули</a:t>
            </a:r>
            <a:r>
              <a:rPr lang="x-none" sz="1800" smtClean="0">
                <a:latin typeface="Palatino Linotype" pitchFamily="18" charset="0"/>
              </a:rPr>
              <a:t> једнаке величине</a:t>
            </a:r>
            <a:r>
              <a:rPr lang="sr-Cyrl-RS" sz="1800" dirty="0" smtClean="0">
                <a:latin typeface="Palatino Linotype" pitchFamily="18" charset="0"/>
              </a:rPr>
              <a:t>,</a:t>
            </a:r>
            <a:r>
              <a:rPr lang="x-none" sz="1800" smtClean="0">
                <a:latin typeface="Palatino Linotype" pitchFamily="18" charset="0"/>
              </a:rPr>
              <a:t> </a:t>
            </a:r>
            <a:r>
              <a:rPr lang="x-none" sz="1800" dirty="0" smtClean="0">
                <a:latin typeface="Palatino Linotype" pitchFamily="18" charset="0"/>
              </a:rPr>
              <a:t>промера до </a:t>
            </a:r>
            <a:r>
              <a:rPr lang="en-US" sz="1800" dirty="0" smtClean="0">
                <a:latin typeface="Palatino Linotype" pitchFamily="18" charset="0"/>
              </a:rPr>
              <a:t>3mm</a:t>
            </a:r>
          </a:p>
          <a:p>
            <a:pPr marL="914400" lvl="2" indent="0">
              <a:lnSpc>
                <a:spcPct val="150000"/>
              </a:lnSpc>
            </a:pPr>
            <a:r>
              <a:rPr lang="x-none" sz="1800" smtClean="0">
                <a:latin typeface="Palatino Linotype" pitchFamily="18" charset="0"/>
              </a:rPr>
              <a:t>Макронодуларна</a:t>
            </a:r>
            <a:r>
              <a:rPr lang="x-none" sz="1800" dirty="0" smtClean="0">
                <a:latin typeface="Palatino Linotype" pitchFamily="18" charset="0"/>
              </a:rPr>
              <a:t>, </a:t>
            </a:r>
            <a:r>
              <a:rPr lang="x-none" sz="1800" dirty="0" err="1" smtClean="0">
                <a:latin typeface="Palatino Linotype" pitchFamily="18" charset="0"/>
              </a:rPr>
              <a:t>нодули</a:t>
            </a:r>
            <a:r>
              <a:rPr lang="x-none" sz="1800" dirty="0" smtClean="0">
                <a:latin typeface="Palatino Linotype" pitchFamily="18" charset="0"/>
              </a:rPr>
              <a:t> различите величине, промера преко</a:t>
            </a:r>
            <a:r>
              <a:rPr lang="en-US" sz="1800" dirty="0" smtClean="0">
                <a:latin typeface="Palatino Linotype" pitchFamily="18" charset="0"/>
              </a:rPr>
              <a:t> 3mm</a:t>
            </a:r>
          </a:p>
          <a:p>
            <a:pPr marL="914400" lvl="2" indent="0">
              <a:lnSpc>
                <a:spcPct val="150000"/>
              </a:lnSpc>
            </a:pPr>
            <a:r>
              <a:rPr lang="x-none" sz="1800" smtClean="0">
                <a:latin typeface="Palatino Linotype" pitchFamily="18" charset="0"/>
              </a:rPr>
              <a:t>Мешовита</a:t>
            </a:r>
            <a:r>
              <a:rPr lang="sr-Cyrl-RS" sz="1800" dirty="0" smtClean="0">
                <a:latin typeface="Palatino Linotype" pitchFamily="18" charset="0"/>
              </a:rPr>
              <a:t> (микро-макронодуларна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en-US" sz="1600" dirty="0" smtClean="0">
              <a:latin typeface="Palatino Linotype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743200"/>
            <a:ext cx="28956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19400"/>
            <a:ext cx="28194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38200" y="2743200"/>
            <a:ext cx="2819400" cy="3556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400" dirty="0" err="1">
                <a:latin typeface="Palatino Linotype" pitchFamily="18" charset="0"/>
              </a:rPr>
              <a:t>Микронодуларна</a:t>
            </a:r>
            <a:r>
              <a:rPr lang="x-none" sz="1400" dirty="0">
                <a:latin typeface="Palatino Linotype" pitchFamily="18" charset="0"/>
              </a:rPr>
              <a:t> цироза </a:t>
            </a:r>
            <a:endParaRPr lang="x-none" sz="1400" dirty="0"/>
          </a:p>
        </p:txBody>
      </p:sp>
      <p:sp>
        <p:nvSpPr>
          <p:cNvPr id="11" name="Rectangle 10"/>
          <p:cNvSpPr/>
          <p:nvPr/>
        </p:nvSpPr>
        <p:spPr>
          <a:xfrm>
            <a:off x="5486400" y="2743200"/>
            <a:ext cx="2857500" cy="355600"/>
          </a:xfrm>
          <a:prstGeom prst="rect">
            <a:avLst/>
          </a:prstGeom>
          <a:gradFill flip="none" rotWithShape="1">
            <a:gsLst>
              <a:gs pos="0">
                <a:srgbClr val="FF6699">
                  <a:shade val="30000"/>
                  <a:satMod val="115000"/>
                </a:srgbClr>
              </a:gs>
              <a:gs pos="50000">
                <a:srgbClr val="FF6699">
                  <a:shade val="67500"/>
                  <a:satMod val="115000"/>
                </a:srgbClr>
              </a:gs>
              <a:gs pos="100000">
                <a:srgbClr val="FF6699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400" dirty="0" err="1" smtClean="0">
                <a:latin typeface="Palatino Linotype" pitchFamily="18" charset="0"/>
              </a:rPr>
              <a:t>Макронодуларна</a:t>
            </a:r>
            <a:r>
              <a:rPr lang="x-none" sz="1400" dirty="0" smtClean="0">
                <a:latin typeface="Palatino Linotype" pitchFamily="18" charset="0"/>
              </a:rPr>
              <a:t> </a:t>
            </a:r>
            <a:r>
              <a:rPr lang="x-none" sz="1400" dirty="0">
                <a:latin typeface="Palatino Linotype" pitchFamily="18" charset="0"/>
              </a:rPr>
              <a:t>цироза </a:t>
            </a:r>
            <a:endParaRPr lang="x-none" sz="1400" dirty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Морфолошка класификација</a:t>
            </a:r>
          </a:p>
        </p:txBody>
      </p:sp>
    </p:spTree>
    <p:extLst>
      <p:ext uri="{BB962C8B-B14F-4D97-AF65-F5344CB8AC3E}">
        <p14:creationId xmlns="" xmlns:p14="http://schemas.microsoft.com/office/powerpoint/2010/main" val="144538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461039"/>
            <a:ext cx="8839200" cy="190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Дијагностичка </a:t>
            </a:r>
            <a:r>
              <a:rPr lang="x-none" sz="1600" dirty="0" err="1">
                <a:latin typeface="Palatino Linotype" pitchFamily="18" charset="0"/>
              </a:rPr>
              <a:t>парецентеза</a:t>
            </a:r>
            <a:r>
              <a:rPr lang="x-none" sz="1600" dirty="0">
                <a:latin typeface="Palatino Linotype" pitchFamily="18" charset="0"/>
              </a:rPr>
              <a:t> је </a:t>
            </a:r>
            <a:r>
              <a:rPr lang="x-none" sz="1600" dirty="0" err="1">
                <a:latin typeface="Palatino Linotype" pitchFamily="18" charset="0"/>
              </a:rPr>
              <a:t>индикована</a:t>
            </a:r>
            <a:r>
              <a:rPr lang="x-none" sz="1600" dirty="0">
                <a:latin typeface="Palatino Linotype" pitchFamily="18" charset="0"/>
              </a:rPr>
              <a:t> код свих болесника са </a:t>
            </a:r>
            <a:r>
              <a:rPr lang="x-none" sz="1600" dirty="0" err="1">
                <a:latin typeface="Palatino Linotype" pitchFamily="18" charset="0"/>
              </a:rPr>
              <a:t>асцитесом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Евакуише се 3-4l течности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Поновљене пункције доводе до погоршања </a:t>
            </a:r>
            <a:r>
              <a:rPr lang="x-none" sz="1600" dirty="0" err="1">
                <a:latin typeface="Palatino Linotype" pitchFamily="18" charset="0"/>
              </a:rPr>
              <a:t>хипонатријемије</a:t>
            </a:r>
            <a:r>
              <a:rPr lang="x-none" sz="1600" dirty="0">
                <a:latin typeface="Palatino Linotype" pitchFamily="18" charset="0"/>
              </a:rPr>
              <a:t>, губитка </a:t>
            </a:r>
            <a:r>
              <a:rPr lang="x-none" sz="1600" dirty="0" err="1">
                <a:latin typeface="Palatino Linotype" pitchFamily="18" charset="0"/>
              </a:rPr>
              <a:t>елетролита</a:t>
            </a:r>
            <a:r>
              <a:rPr lang="x-none" sz="1600" dirty="0">
                <a:latin typeface="Palatino Linotype" pitchFamily="18" charset="0"/>
              </a:rPr>
              <a:t> и могу да </a:t>
            </a:r>
            <a:r>
              <a:rPr lang="x-none" sz="1600" dirty="0" err="1">
                <a:latin typeface="Palatino Linotype" pitchFamily="18" charset="0"/>
              </a:rPr>
              <a:t>преципитирају</a:t>
            </a:r>
            <a:r>
              <a:rPr lang="x-none" sz="1600" dirty="0">
                <a:latin typeface="Palatino Linotype" pitchFamily="18" charset="0"/>
              </a:rPr>
              <a:t> појаву </a:t>
            </a:r>
            <a:r>
              <a:rPr lang="x-none" sz="1600" dirty="0" err="1">
                <a:latin typeface="Palatino Linotype" pitchFamily="18" charset="0"/>
              </a:rPr>
              <a:t>хепатичке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енцефалопатије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Након пункције обавезна је надокнада албумина (8</a:t>
            </a:r>
            <a:r>
              <a:rPr lang="x-none" sz="1600" dirty="0" smtClean="0">
                <a:latin typeface="Palatino Linotype" pitchFamily="18" charset="0"/>
              </a:rPr>
              <a:t>g/l </a:t>
            </a:r>
            <a:r>
              <a:rPr lang="x-none" sz="1600" dirty="0" err="1" smtClean="0">
                <a:latin typeface="Palatino Linotype" pitchFamily="18" charset="0"/>
              </a:rPr>
              <a:t>асцита</a:t>
            </a:r>
            <a:r>
              <a:rPr lang="x-none" sz="1600" dirty="0">
                <a:latin typeface="Palatino Linotype" pitchFamily="18" charset="0"/>
              </a:rPr>
              <a:t>) или плазме</a:t>
            </a:r>
            <a:endParaRPr lang="x-none" sz="16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b="1" dirty="0" smtClean="0">
                <a:latin typeface="Palatino Linotype" pitchFamily="18" charset="0"/>
              </a:rPr>
              <a:t>КЛИНИЧКА ЕВАЛУАЦИЈА БОЛЕСНИКА СА ЦИРОЗОМ ЈЕТРЕ И АСЦИТОМ</a:t>
            </a:r>
            <a:r>
              <a:rPr lang="ru-RU" sz="2000" b="1" dirty="0" smtClean="0">
                <a:latin typeface="Palatino Linotype" pitchFamily="18" charset="0"/>
              </a:rPr>
              <a:t>	</a:t>
            </a:r>
          </a:p>
        </p:txBody>
      </p:sp>
      <p:pic>
        <p:nvPicPr>
          <p:cNvPr id="6" name="Picture 5" descr="C:\Users\Ivan Jovanovic\Desktop\300px-Hepaticfail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048000"/>
            <a:ext cx="2656591" cy="30384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3226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fontAlgn="t">
              <a:buNone/>
            </a:pPr>
            <a:r>
              <a:rPr lang="x-none" sz="7200" b="1" smtClean="0">
                <a:latin typeface="Palatino Linotype" pitchFamily="18" charset="0"/>
              </a:rPr>
              <a:t>Макроскопске карактеристике асцитеса</a:t>
            </a:r>
          </a:p>
          <a:p>
            <a:pPr fontAlgn="t"/>
            <a:r>
              <a:rPr lang="x-none" sz="7200" smtClean="0">
                <a:latin typeface="Palatino Linotype" pitchFamily="18" charset="0"/>
              </a:rPr>
              <a:t>Бистар/жути-трансудат (цироза јетре, срчана декомпензација, нефротски синдром)</a:t>
            </a:r>
          </a:p>
          <a:p>
            <a:pPr fontAlgn="t"/>
            <a:r>
              <a:rPr lang="sr-Cyrl-RS" sz="7200" dirty="0" smtClean="0">
                <a:latin typeface="Palatino Linotype" pitchFamily="18" charset="0"/>
              </a:rPr>
              <a:t>Хеморагичан </a:t>
            </a:r>
            <a:r>
              <a:rPr lang="x-none" sz="7200" smtClean="0">
                <a:latin typeface="Palatino Linotype" pitchFamily="18" charset="0"/>
              </a:rPr>
              <a:t>(карциноза перитонеума</a:t>
            </a:r>
            <a:r>
              <a:rPr lang="sr-Cyrl-RS" sz="7200" dirty="0" smtClean="0">
                <a:latin typeface="Palatino Linotype" pitchFamily="18" charset="0"/>
              </a:rPr>
              <a:t>, поремећај коагулације</a:t>
            </a:r>
            <a:r>
              <a:rPr lang="x-none" sz="7200" smtClean="0">
                <a:latin typeface="Palatino Linotype" pitchFamily="18" charset="0"/>
              </a:rPr>
              <a:t>)</a:t>
            </a:r>
          </a:p>
          <a:p>
            <a:pPr fontAlgn="t"/>
            <a:r>
              <a:rPr lang="x-none" sz="7200" smtClean="0">
                <a:latin typeface="Palatino Linotype" pitchFamily="18" charset="0"/>
              </a:rPr>
              <a:t>Тамноцрвени (карцином јетре, поремећај циркулације)</a:t>
            </a:r>
          </a:p>
          <a:p>
            <a:pPr fontAlgn="t"/>
            <a:r>
              <a:rPr lang="x-none" sz="7200" smtClean="0">
                <a:latin typeface="Palatino Linotype" pitchFamily="18" charset="0"/>
              </a:rPr>
              <a:t>Замућен/беличасто-жућкаста боја-ексудат (ТБЦ, БП, панкреатитис)</a:t>
            </a:r>
          </a:p>
          <a:p>
            <a:pPr fontAlgn="t"/>
            <a:r>
              <a:rPr lang="x-none" sz="7200" smtClean="0">
                <a:latin typeface="Palatino Linotype" pitchFamily="18" charset="0"/>
              </a:rPr>
              <a:t>Мутан, бела боја/боја млека-хилозни асцитес (опструкција лимфних судова/тумор, лимфангиектазије</a:t>
            </a:r>
            <a:r>
              <a:rPr lang="sr-Cyrl-RS" sz="7200" dirty="0" smtClean="0">
                <a:latin typeface="Palatino Linotype" pitchFamily="18" charset="0"/>
              </a:rPr>
              <a:t>)</a:t>
            </a:r>
            <a:endParaRPr lang="sr-Latn-RS" sz="7200" dirty="0" smtClean="0">
              <a:latin typeface="Palatino Linotype" pitchFamily="18" charset="0"/>
            </a:endParaRPr>
          </a:p>
          <a:p>
            <a:pPr fontAlgn="t"/>
            <a:endParaRPr lang="sr-Cyrl-RS" sz="7200" b="1" dirty="0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7200" b="1" smtClean="0">
                <a:latin typeface="Palatino Linotype" pitchFamily="18" charset="0"/>
              </a:rPr>
              <a:t>Лабораторијска испитивања асцитеса</a:t>
            </a:r>
          </a:p>
          <a:p>
            <a:pPr fontAlgn="t"/>
            <a:r>
              <a:rPr lang="x-none" sz="7200" smtClean="0">
                <a:latin typeface="Palatino Linotype" pitchFamily="18" charset="0"/>
              </a:rPr>
              <a:t>Специфична тежина:</a:t>
            </a:r>
            <a:r>
              <a:rPr lang="en-US" sz="7200" dirty="0" smtClean="0">
                <a:latin typeface="Palatino Linotype" pitchFamily="18" charset="0"/>
              </a:rPr>
              <a:t>&lt; 1016</a:t>
            </a:r>
            <a:r>
              <a:rPr lang="x-none" sz="7200" smtClean="0">
                <a:latin typeface="Palatino Linotype" pitchFamily="18" charset="0"/>
              </a:rPr>
              <a:t>/трансудат</a:t>
            </a:r>
            <a:r>
              <a:rPr lang="en-US" sz="7200" dirty="0" smtClean="0">
                <a:latin typeface="Palatino Linotype" pitchFamily="18" charset="0"/>
              </a:rPr>
              <a:t>, &gt;1018</a:t>
            </a:r>
            <a:r>
              <a:rPr lang="x-none" sz="7200" smtClean="0">
                <a:latin typeface="Palatino Linotype" pitchFamily="18" charset="0"/>
              </a:rPr>
              <a:t>/ексудат</a:t>
            </a:r>
          </a:p>
          <a:p>
            <a:pPr fontAlgn="t"/>
            <a:r>
              <a:rPr lang="x-none" sz="7200" smtClean="0">
                <a:latin typeface="Palatino Linotype" pitchFamily="18" charset="0"/>
              </a:rPr>
              <a:t>Ривалтина проба: + (ексудат)</a:t>
            </a:r>
          </a:p>
          <a:p>
            <a:pPr fontAlgn="t"/>
            <a:r>
              <a:rPr lang="x-none" sz="7200" smtClean="0">
                <a:latin typeface="Palatino Linotype" pitchFamily="18" charset="0"/>
              </a:rPr>
              <a:t>Цитолошки преглед: (малигне ћелије, полиморфонуклеари/</a:t>
            </a:r>
            <a:r>
              <a:rPr lang="en-US" sz="7200" dirty="0" smtClean="0">
                <a:latin typeface="Palatino Linotype" pitchFamily="18" charset="0"/>
              </a:rPr>
              <a:t>&gt;</a:t>
            </a:r>
            <a:r>
              <a:rPr lang="x-none" sz="7200" smtClean="0">
                <a:latin typeface="Palatino Linotype" pitchFamily="18" charset="0"/>
              </a:rPr>
              <a:t>250ml-бакт.перитонитис, лимфоцити/увећање/-ТБЦ</a:t>
            </a:r>
            <a:r>
              <a:rPr lang="sr-Cyrl-RS" sz="7200" dirty="0" smtClean="0">
                <a:latin typeface="Palatino Linotype" pitchFamily="18" charset="0"/>
              </a:rPr>
              <a:t>)</a:t>
            </a:r>
            <a:endParaRPr lang="x-none" sz="7200" smtClean="0">
              <a:latin typeface="Palatino Linotype" pitchFamily="18" charset="0"/>
            </a:endParaRPr>
          </a:p>
          <a:p>
            <a:pPr fontAlgn="t"/>
            <a:r>
              <a:rPr lang="x-none" sz="7200" smtClean="0">
                <a:latin typeface="Palatino Linotype" pitchFamily="18" charset="0"/>
              </a:rPr>
              <a:t>Бактерије: </a:t>
            </a:r>
            <a:r>
              <a:rPr lang="en-US" sz="7200" dirty="0" smtClean="0">
                <a:latin typeface="Palatino Linotype" pitchFamily="18" charset="0"/>
              </a:rPr>
              <a:t>&gt;</a:t>
            </a:r>
            <a:r>
              <a:rPr lang="x-none" sz="7200" smtClean="0">
                <a:latin typeface="Palatino Linotype" pitchFamily="18" charset="0"/>
              </a:rPr>
              <a:t>1бактерије/ml</a:t>
            </a:r>
            <a:r>
              <a:rPr lang="en-US" sz="7200" dirty="0" smtClean="0">
                <a:latin typeface="Palatino Linotype" pitchFamily="18" charset="0"/>
              </a:rPr>
              <a:t>=</a:t>
            </a:r>
            <a:r>
              <a:rPr lang="x-none" sz="7200" smtClean="0">
                <a:latin typeface="Palatino Linotype" pitchFamily="18" charset="0"/>
              </a:rPr>
              <a:t>инфекција, бојење по Gramu и Zeihl-Nielsenu/ТБЦ</a:t>
            </a:r>
          </a:p>
          <a:p>
            <a:pPr fontAlgn="t"/>
            <a:r>
              <a:rPr lang="x-none" sz="7200" smtClean="0">
                <a:latin typeface="Palatino Linotype" pitchFamily="18" charset="0"/>
              </a:rPr>
              <a:t>Ензими: амилазе/панкреатитис, ЛДХ/сумња на малигнитет</a:t>
            </a:r>
          </a:p>
          <a:p>
            <a:pPr fontAlgn="t"/>
            <a:r>
              <a:rPr lang="x-none" sz="7200" smtClean="0">
                <a:latin typeface="Palatino Linotype" pitchFamily="18" charset="0"/>
              </a:rPr>
              <a:t>Триглицериди: </a:t>
            </a:r>
            <a:r>
              <a:rPr lang="en-US" sz="7200" dirty="0" smtClean="0">
                <a:latin typeface="Palatino Linotype" pitchFamily="18" charset="0"/>
              </a:rPr>
              <a:t>&gt;</a:t>
            </a:r>
            <a:r>
              <a:rPr lang="x-none" sz="7200" smtClean="0">
                <a:latin typeface="Palatino Linotype" pitchFamily="18" charset="0"/>
              </a:rPr>
              <a:t>4mmol/l-хилозни асцитес</a:t>
            </a:r>
          </a:p>
          <a:p>
            <a:pPr fontAlgn="t"/>
            <a:endParaRPr lang="x-none"/>
          </a:p>
        </p:txBody>
      </p:sp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АСЦИТЕС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2000"/>
            <a:ext cx="89916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dirty="0" smtClean="0">
                <a:latin typeface="Palatino Linotype" pitchFamily="18" charset="0"/>
              </a:rPr>
              <a:t>Код цирозе јетре: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Изглед: </a:t>
            </a:r>
            <a:r>
              <a:rPr lang="x-none" sz="1600" smtClean="0">
                <a:latin typeface="Palatino Linotype" pitchFamily="18" charset="0"/>
              </a:rPr>
              <a:t>прозирне</a:t>
            </a:r>
            <a:r>
              <a:rPr lang="x-none" sz="1600" dirty="0" smtClean="0">
                <a:latin typeface="Palatino Linotype" pitchFamily="18" charset="0"/>
              </a:rPr>
              <a:t>, бистре, жуте боје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Биохемијске карактеристике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err="1" smtClean="0">
                <a:latin typeface="Palatino Linotype" pitchFamily="18" charset="0"/>
              </a:rPr>
              <a:t>трансудата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са </a:t>
            </a:r>
            <a:r>
              <a:rPr lang="x-none" sz="1600" smtClean="0">
                <a:latin typeface="Palatino Linotype" pitchFamily="18" charset="0"/>
              </a:rPr>
              <a:t>концентрацијом </a:t>
            </a:r>
            <a:r>
              <a:rPr lang="x-none" sz="1600" dirty="0" smtClean="0">
                <a:latin typeface="Palatino Linotype" pitchFamily="18" charset="0"/>
              </a:rPr>
              <a:t>укупних протеина мањом од 25 g/l и а релативно малим бројем ћелија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Концентрација укупних протеина у </a:t>
            </a:r>
            <a:r>
              <a:rPr lang="x-none" sz="1600" dirty="0" err="1" smtClean="0">
                <a:latin typeface="Palatino Linotype" pitchFamily="18" charset="0"/>
              </a:rPr>
              <a:t>асцитесу</a:t>
            </a:r>
            <a:r>
              <a:rPr lang="x-none" sz="1600" dirty="0" smtClean="0">
                <a:latin typeface="Palatino Linotype" pitchFamily="18" charset="0"/>
              </a:rPr>
              <a:t> се креће од 5 до више од 60 g/l , а виша је од 30 g/l (</a:t>
            </a:r>
            <a:r>
              <a:rPr lang="x-none" sz="1600" dirty="0" err="1" smtClean="0">
                <a:latin typeface="Palatino Linotype" pitchFamily="18" charset="0"/>
              </a:rPr>
              <a:t>ексудативни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асцитес</a:t>
            </a:r>
            <a:r>
              <a:rPr lang="x-none" sz="1600" dirty="0" smtClean="0">
                <a:latin typeface="Palatino Linotype" pitchFamily="18" charset="0"/>
              </a:rPr>
              <a:t>) код 30% болесника </a:t>
            </a:r>
            <a:r>
              <a:rPr lang="x-none" sz="1600" smtClean="0">
                <a:latin typeface="Palatino Linotype" pitchFamily="18" charset="0"/>
              </a:rPr>
              <a:t>са некомпликованом цирозом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Концетрација укупних протеина изнад 10-15 g/l  упућује на релативно високу концентрацију антимикробних чинилаца и малу вероватноћу развоја СБ</a:t>
            </a:r>
            <a:r>
              <a:rPr lang="sr-Cyrl-RS" sz="1600" dirty="0" smtClean="0">
                <a:latin typeface="Palatino Linotype" pitchFamily="18" charset="0"/>
              </a:rPr>
              <a:t>П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Концентрациј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укупних протеина у асцитесу испод 15 g/l-профилакса СБП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Терапија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диуретицима</a:t>
            </a:r>
            <a:r>
              <a:rPr lang="x-none" sz="1600" dirty="0" smtClean="0">
                <a:latin typeface="Palatino Linotype" pitchFamily="18" charset="0"/>
              </a:rPr>
              <a:t> може у </a:t>
            </a:r>
            <a:r>
              <a:rPr lang="x-none" sz="1600" dirty="0" err="1" smtClean="0">
                <a:latin typeface="Palatino Linotype" pitchFamily="18" charset="0"/>
              </a:rPr>
              <a:t>асцитесу</a:t>
            </a:r>
            <a:r>
              <a:rPr lang="x-none" sz="1600" dirty="0" smtClean="0">
                <a:latin typeface="Palatino Linotype" pitchFamily="18" charset="0"/>
              </a:rPr>
              <a:t> повећати концентрацију протеина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Асцитес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има опсони</a:t>
            </a:r>
            <a:r>
              <a:rPr lang="sr-Cyrl-RS" sz="1600" dirty="0" smtClean="0">
                <a:latin typeface="Palatino Linotype" pitchFamily="18" charset="0"/>
              </a:rPr>
              <a:t>зацијско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и </a:t>
            </a:r>
            <a:r>
              <a:rPr lang="x-none" sz="1600" dirty="0" err="1" smtClean="0">
                <a:latin typeface="Palatino Linotype" pitchFamily="18" charset="0"/>
              </a:rPr>
              <a:t>бактерицидно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дејство </a:t>
            </a:r>
            <a:r>
              <a:rPr lang="sr-Cyrl-RS" sz="1600" dirty="0" smtClean="0">
                <a:latin typeface="Palatino Linotype" pitchFamily="18" charset="0"/>
              </a:rPr>
              <a:t>у којем вероватно учествују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комплемент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фибронектин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Присутност броја </a:t>
            </a:r>
            <a:r>
              <a:rPr lang="x-none" sz="1600" dirty="0" err="1" smtClean="0">
                <a:latin typeface="Palatino Linotype" pitchFamily="18" charset="0"/>
              </a:rPr>
              <a:t>неутрофила</a:t>
            </a:r>
            <a:r>
              <a:rPr lang="x-none" sz="1600" dirty="0" smtClean="0">
                <a:latin typeface="Palatino Linotype" pitchFamily="18" charset="0"/>
              </a:rPr>
              <a:t> у </a:t>
            </a:r>
            <a:r>
              <a:rPr lang="x-none" sz="1600" dirty="0" err="1" smtClean="0">
                <a:latin typeface="Palatino Linotype" pitchFamily="18" charset="0"/>
              </a:rPr>
              <a:t>асцитесу</a:t>
            </a:r>
            <a:r>
              <a:rPr lang="x-none" sz="1600" dirty="0" smtClean="0">
                <a:latin typeface="Palatino Linotype" pitchFamily="18" charset="0"/>
              </a:rPr>
              <a:t> изнад 250/mm3-дијагностичка је вредност </a:t>
            </a:r>
            <a:r>
              <a:rPr lang="x-none" sz="1600" smtClean="0">
                <a:latin typeface="Palatino Linotype" pitchFamily="18" charset="0"/>
              </a:rPr>
              <a:t>за СБП</a:t>
            </a: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АСЦИТЕС</a:t>
            </a:r>
          </a:p>
        </p:txBody>
      </p:sp>
    </p:spTree>
    <p:extLst>
      <p:ext uri="{BB962C8B-B14F-4D97-AF65-F5344CB8AC3E}">
        <p14:creationId xmlns="" xmlns:p14="http://schemas.microsoft.com/office/powerpoint/2010/main" val="218942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43000"/>
            <a:ext cx="86868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mtClean="0">
                <a:latin typeface="Palatino Linotype" pitchFamily="18" charset="0"/>
              </a:rPr>
              <a:t>Израчунавање </a:t>
            </a:r>
            <a:r>
              <a:rPr lang="x-none" dirty="0" smtClean="0">
                <a:latin typeface="Palatino Linotype" pitchFamily="18" charset="0"/>
              </a:rPr>
              <a:t>серум-</a:t>
            </a:r>
            <a:r>
              <a:rPr lang="x-none" dirty="0" err="1" smtClean="0">
                <a:latin typeface="Palatino Linotype" pitchFamily="18" charset="0"/>
              </a:rPr>
              <a:t>асцитес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smtClean="0">
                <a:latin typeface="Palatino Linotype" pitchFamily="18" charset="0"/>
              </a:rPr>
              <a:t>градијента албумина</a:t>
            </a:r>
            <a:r>
              <a:rPr lang="sr-Cyrl-RS" dirty="0" smtClean="0">
                <a:latin typeface="Palatino Linotype" pitchFamily="18" charset="0"/>
              </a:rPr>
              <a:t> (СААГ)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smtClean="0">
                <a:latin typeface="Palatino Linotype" pitchFamily="18" charset="0"/>
              </a:rPr>
              <a:t>Концентрација албумина у </a:t>
            </a:r>
            <a:r>
              <a:rPr lang="x-none" dirty="0" err="1" smtClean="0">
                <a:latin typeface="Palatino Linotype" pitchFamily="18" charset="0"/>
              </a:rPr>
              <a:t>асцитесу</a:t>
            </a:r>
            <a:r>
              <a:rPr lang="x-none" dirty="0" smtClean="0">
                <a:latin typeface="Palatino Linotype" pitchFamily="18" charset="0"/>
              </a:rPr>
              <a:t> се одузме од серумског албумина узетог истог дана 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smtClean="0">
                <a:latin typeface="Palatino Linotype" pitchFamily="18" charset="0"/>
              </a:rPr>
              <a:t>Болесници са </a:t>
            </a:r>
            <a:r>
              <a:rPr lang="x-none" dirty="0" err="1" smtClean="0">
                <a:latin typeface="Palatino Linotype" pitchFamily="18" charset="0"/>
              </a:rPr>
              <a:t>градијентом</a:t>
            </a:r>
            <a:r>
              <a:rPr lang="x-none" dirty="0" smtClean="0">
                <a:latin typeface="Palatino Linotype" pitchFamily="18" charset="0"/>
              </a:rPr>
              <a:t> вишим од 11 g/l  имају </a:t>
            </a:r>
            <a:r>
              <a:rPr lang="x-none" dirty="0" err="1" smtClean="0">
                <a:latin typeface="Palatino Linotype" pitchFamily="18" charset="0"/>
              </a:rPr>
              <a:t>асцитес</a:t>
            </a:r>
            <a:r>
              <a:rPr lang="x-none" dirty="0" smtClean="0">
                <a:latin typeface="Palatino Linotype" pitchFamily="18" charset="0"/>
              </a:rPr>
              <a:t> повезан са порталном хипертензијом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smtClean="0">
                <a:latin typeface="Palatino Linotype" pitchFamily="18" charset="0"/>
              </a:rPr>
              <a:t>Градијент нижи </a:t>
            </a:r>
            <a:r>
              <a:rPr lang="x-none" dirty="0">
                <a:latin typeface="Palatino Linotype" pitchFamily="18" charset="0"/>
              </a:rPr>
              <a:t>од 11 g/l </a:t>
            </a:r>
            <a:r>
              <a:rPr lang="x-none" dirty="0" smtClean="0">
                <a:latin typeface="Palatino Linotype" pitchFamily="18" charset="0"/>
              </a:rPr>
              <a:t> се јавља код </a:t>
            </a:r>
            <a:r>
              <a:rPr lang="x-none" dirty="0" err="1" smtClean="0">
                <a:latin typeface="Palatino Linotype" pitchFamily="18" charset="0"/>
              </a:rPr>
              <a:t>нефротског</a:t>
            </a:r>
            <a:r>
              <a:rPr lang="x-none" dirty="0" smtClean="0">
                <a:latin typeface="Palatino Linotype" pitchFamily="18" charset="0"/>
              </a:rPr>
              <a:t> синдрома, </a:t>
            </a:r>
            <a:r>
              <a:rPr lang="x-none" dirty="0" err="1" smtClean="0">
                <a:latin typeface="Palatino Linotype" pitchFamily="18" charset="0"/>
              </a:rPr>
              <a:t>панкреатитиса</a:t>
            </a:r>
            <a:r>
              <a:rPr lang="x-none" dirty="0" smtClean="0">
                <a:latin typeface="Palatino Linotype" pitchFamily="18" charset="0"/>
              </a:rPr>
              <a:t> без цирозе, </a:t>
            </a:r>
            <a:r>
              <a:rPr lang="x-none" dirty="0" err="1" smtClean="0">
                <a:latin typeface="Palatino Linotype" pitchFamily="18" charset="0"/>
              </a:rPr>
              <a:t>билијарног</a:t>
            </a:r>
            <a:r>
              <a:rPr lang="x-none" dirty="0" smtClean="0">
                <a:latin typeface="Palatino Linotype" pitchFamily="18" charset="0"/>
              </a:rPr>
              <a:t> </a:t>
            </a:r>
            <a:r>
              <a:rPr lang="x-none" dirty="0" err="1" smtClean="0">
                <a:latin typeface="Palatino Linotype" pitchFamily="18" charset="0"/>
              </a:rPr>
              <a:t>асцитеса</a:t>
            </a:r>
            <a:r>
              <a:rPr lang="x-none" dirty="0" smtClean="0">
                <a:latin typeface="Palatino Linotype" pitchFamily="18" charset="0"/>
              </a:rPr>
              <a:t> без цирозе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АСЦИТЕС</a:t>
            </a:r>
          </a:p>
        </p:txBody>
      </p:sp>
    </p:spTree>
    <p:extLst>
      <p:ext uri="{BB962C8B-B14F-4D97-AF65-F5344CB8AC3E}">
        <p14:creationId xmlns="" xmlns:p14="http://schemas.microsoft.com/office/powerpoint/2010/main" val="66505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33400"/>
            <a:ext cx="86106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400" b="1" dirty="0" smtClean="0">
                <a:latin typeface="Palatino Linotype" pitchFamily="18" charset="0"/>
              </a:rPr>
              <a:t>ТЕРАПИЈА</a:t>
            </a:r>
          </a:p>
          <a:p>
            <a:endParaRPr lang="x-none" sz="1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dirty="0" smtClean="0">
                <a:latin typeface="Palatino Linotype" pitchFamily="18" charset="0"/>
              </a:rPr>
              <a:t>1. </a:t>
            </a:r>
            <a:r>
              <a:rPr lang="x-none" sz="1600" smtClean="0">
                <a:latin typeface="Palatino Linotype" pitchFamily="18" charset="0"/>
              </a:rPr>
              <a:t>Рестрикција натријума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40-60 </a:t>
            </a:r>
            <a:r>
              <a:rPr lang="x-none" sz="1600" dirty="0" err="1" smtClean="0">
                <a:latin typeface="Palatino Linotype" pitchFamily="18" charset="0"/>
              </a:rPr>
              <a:t>mmol</a:t>
            </a:r>
            <a:r>
              <a:rPr lang="x-none" sz="1600" dirty="0" smtClean="0">
                <a:latin typeface="Palatino Linotype" pitchFamily="18" charset="0"/>
              </a:rPr>
              <a:t>/дан код блажих облика ретенције натријума и 20 </a:t>
            </a:r>
            <a:r>
              <a:rPr lang="x-none" sz="1600" dirty="0" err="1" smtClean="0">
                <a:latin typeface="Palatino Linotype" pitchFamily="18" charset="0"/>
              </a:rPr>
              <a:t>mmol</a:t>
            </a:r>
            <a:r>
              <a:rPr lang="x-none" sz="1600" dirty="0" smtClean="0">
                <a:latin typeface="Palatino Linotype" pitchFamily="18" charset="0"/>
              </a:rPr>
              <a:t>/дан  код умерене и знатне </a:t>
            </a:r>
            <a:r>
              <a:rPr lang="x-none" sz="1600" smtClean="0">
                <a:latin typeface="Palatino Linotype" pitchFamily="18" charset="0"/>
              </a:rPr>
              <a:t>ретенције натријума</a:t>
            </a:r>
            <a:r>
              <a:rPr lang="sr-Cyrl-RS" sz="1600" dirty="0" smtClean="0">
                <a:latin typeface="Palatino Linotype" pitchFamily="18" charset="0"/>
              </a:rPr>
              <a:t> (2 </a:t>
            </a:r>
            <a:r>
              <a:rPr lang="en-US" sz="1600" dirty="0" err="1" smtClean="0">
                <a:latin typeface="Palatino Linotype" pitchFamily="18" charset="0"/>
              </a:rPr>
              <a:t>gr</a:t>
            </a:r>
            <a:r>
              <a:rPr lang="sr-Cyrl-RS" sz="1600" dirty="0" smtClean="0">
                <a:latin typeface="Palatino Linotype" pitchFamily="18" charset="0"/>
              </a:rPr>
              <a:t> натријума еквивалент су 88 </a:t>
            </a:r>
            <a:r>
              <a:rPr lang="en-US" sz="1600" dirty="0" err="1" smtClean="0">
                <a:latin typeface="Palatino Linotype" pitchFamily="18" charset="0"/>
              </a:rPr>
              <a:t>mmol</a:t>
            </a:r>
            <a:r>
              <a:rPr lang="en-US" sz="1600" dirty="0" smtClean="0">
                <a:latin typeface="Palatino Linotype" pitchFamily="18" charset="0"/>
              </a:rPr>
              <a:t> Na, </a:t>
            </a:r>
            <a:r>
              <a:rPr lang="sr-Cyrl-RS" sz="1600" dirty="0" smtClean="0">
                <a:latin typeface="Palatino Linotype" pitchFamily="18" charset="0"/>
              </a:rPr>
              <a:t>а 1 </a:t>
            </a:r>
            <a:r>
              <a:rPr lang="en-US" sz="1600" dirty="0" err="1" smtClean="0">
                <a:latin typeface="Palatino Linotype" pitchFamily="18" charset="0"/>
              </a:rPr>
              <a:t>gr</a:t>
            </a:r>
            <a:r>
              <a:rPr lang="en-US" sz="1600" dirty="0" smtClean="0">
                <a:latin typeface="Palatino Linotype" pitchFamily="18" charset="0"/>
              </a:rPr>
              <a:t> Na</a:t>
            </a:r>
            <a:r>
              <a:rPr lang="sr-Cyrl-RS" sz="1600" dirty="0" smtClean="0">
                <a:latin typeface="Palatino Linotype" pitchFamily="18" charset="0"/>
              </a:rPr>
              <a:t> за себе веже око 200</a:t>
            </a:r>
            <a:r>
              <a:rPr lang="sr-Latn-RS" sz="1600" dirty="0" smtClean="0">
                <a:latin typeface="Palatino Linotype" pitchFamily="18" charset="0"/>
              </a:rPr>
              <a:t> ml</a:t>
            </a:r>
            <a:r>
              <a:rPr lang="sr-Cyrl-RS" sz="1600" dirty="0" smtClean="0">
                <a:latin typeface="Palatino Linotype" pitchFamily="18" charset="0"/>
              </a:rPr>
              <a:t> воде)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2</a:t>
            </a:r>
            <a:r>
              <a:rPr lang="x-none" sz="1600" smtClean="0">
                <a:latin typeface="Palatino Linotype" pitchFamily="18" charset="0"/>
              </a:rPr>
              <a:t>. Диурет</a:t>
            </a:r>
            <a:r>
              <a:rPr lang="sr-Cyrl-RS" sz="1600" dirty="0" smtClean="0">
                <a:latin typeface="Palatino Linotype" pitchFamily="18" charset="0"/>
              </a:rPr>
              <a:t>ици: </a:t>
            </a:r>
            <a:r>
              <a:rPr lang="x-none" sz="1600" smtClean="0">
                <a:latin typeface="Palatino Linotype" pitchFamily="18" charset="0"/>
              </a:rPr>
              <a:t>повећавју </a:t>
            </a:r>
            <a:r>
              <a:rPr lang="x-none" sz="1600" dirty="0" smtClean="0">
                <a:latin typeface="Palatino Linotype" pitchFamily="18" charset="0"/>
              </a:rPr>
              <a:t>излучивање натријума мокраћом тако што смањују </a:t>
            </a:r>
            <a:r>
              <a:rPr lang="x-none" sz="1600" dirty="0" err="1" smtClean="0">
                <a:latin typeface="Palatino Linotype" pitchFamily="18" charset="0"/>
              </a:rPr>
              <a:t>тубуларну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реапсорпцију</a:t>
            </a:r>
            <a:r>
              <a:rPr lang="x-none" sz="1600" dirty="0" smtClean="0">
                <a:latin typeface="Palatino Linotype" pitchFamily="18" charset="0"/>
              </a:rPr>
              <a:t> натријума</a:t>
            </a:r>
          </a:p>
          <a:p>
            <a:pPr>
              <a:lnSpc>
                <a:spcPct val="150000"/>
              </a:lnSpc>
            </a:pPr>
            <a:r>
              <a:rPr lang="x-none" sz="1600" dirty="0" err="1" smtClean="0">
                <a:latin typeface="Palatino Linotype" pitchFamily="18" charset="0"/>
              </a:rPr>
              <a:t>Спиронолактон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50-400 mg/дан и </a:t>
            </a:r>
            <a:r>
              <a:rPr lang="sr-Cyrl-RS" sz="1600" dirty="0" err="1" smtClean="0">
                <a:latin typeface="Palatino Linotype" pitchFamily="18" charset="0"/>
              </a:rPr>
              <a:t>Ф</a:t>
            </a:r>
            <a:r>
              <a:rPr lang="x-none" sz="1600" smtClean="0">
                <a:latin typeface="Palatino Linotype" pitchFamily="18" charset="0"/>
              </a:rPr>
              <a:t>уросемид </a:t>
            </a:r>
            <a:r>
              <a:rPr lang="x-none" sz="1600" dirty="0" smtClean="0">
                <a:latin typeface="Palatino Linotype" pitchFamily="18" charset="0"/>
              </a:rPr>
              <a:t>20-160 </a:t>
            </a:r>
            <a:r>
              <a:rPr lang="x-none" sz="1600" dirty="0" err="1" smtClean="0">
                <a:latin typeface="Palatino Linotype" pitchFamily="18" charset="0"/>
              </a:rPr>
              <a:t>mg</a:t>
            </a:r>
            <a:r>
              <a:rPr lang="x-none" sz="1600" dirty="0" smtClean="0">
                <a:latin typeface="Palatino Linotype" pitchFamily="18" charset="0"/>
              </a:rPr>
              <a:t>/дан 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Сами или </a:t>
            </a:r>
            <a:r>
              <a:rPr lang="x-none" sz="1600" smtClean="0">
                <a:latin typeface="Palatino Linotype" pitchFamily="18" charset="0"/>
              </a:rPr>
              <a:t>у комбинацији</a:t>
            </a:r>
            <a:r>
              <a:rPr lang="sr-Cyrl-RS" sz="1600" dirty="0" smtClean="0">
                <a:latin typeface="Palatino Linotype" pitchFamily="18" charset="0"/>
              </a:rPr>
              <a:t> (почетна доза је 100 </a:t>
            </a:r>
            <a:r>
              <a:rPr lang="x-none" sz="1600" smtClean="0">
                <a:latin typeface="Palatino Linotype" pitchFamily="18" charset="0"/>
              </a:rPr>
              <a:t>mg</a:t>
            </a:r>
            <a:r>
              <a:rPr lang="sr-Cyrl-RS" sz="1600" dirty="0" smtClean="0">
                <a:latin typeface="Palatino Linotype" pitchFamily="18" charset="0"/>
              </a:rPr>
              <a:t> Спиронолактона уз 40 </a:t>
            </a:r>
            <a:r>
              <a:rPr lang="x-none" sz="1600" smtClean="0">
                <a:latin typeface="Palatino Linotype" pitchFamily="18" charset="0"/>
              </a:rPr>
              <a:t>mg</a:t>
            </a:r>
            <a:r>
              <a:rPr lang="sr-Cyrl-RS" sz="1600" dirty="0" smtClean="0">
                <a:latin typeface="Palatino Linotype" pitchFamily="18" charset="0"/>
              </a:rPr>
              <a:t> Фуросемида дневно)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У почетку у нижим дозама са постепеним повећањем дозе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3. Терапијска </a:t>
            </a:r>
            <a:r>
              <a:rPr lang="x-none" sz="1600" dirty="0" err="1" smtClean="0">
                <a:latin typeface="Palatino Linotype" pitchFamily="18" charset="0"/>
              </a:rPr>
              <a:t>парацентеза</a:t>
            </a:r>
            <a:r>
              <a:rPr lang="x-none" sz="1600" dirty="0" smtClean="0">
                <a:latin typeface="Palatino Linotype" pitchFamily="18" charset="0"/>
              </a:rPr>
              <a:t>-потпуна евакуација </a:t>
            </a:r>
            <a:r>
              <a:rPr lang="x-none" sz="1600" dirty="0" err="1" smtClean="0">
                <a:latin typeface="Palatino Linotype" pitchFamily="18" charset="0"/>
              </a:rPr>
              <a:t>асцитеса</a:t>
            </a:r>
            <a:r>
              <a:rPr lang="x-none" sz="1600" dirty="0" smtClean="0">
                <a:latin typeface="Palatino Linotype" pitchFamily="18" charset="0"/>
              </a:rPr>
              <a:t> једном пункцијом или поновљеним евакуацијама у количини од 4-6 l/дан уз давање </a:t>
            </a:r>
            <a:r>
              <a:rPr lang="x-none" sz="1600" dirty="0" err="1" smtClean="0">
                <a:latin typeface="Palatino Linotype" pitchFamily="18" charset="0"/>
              </a:rPr>
              <a:t>експандера</a:t>
            </a:r>
            <a:r>
              <a:rPr lang="x-none" sz="1600" dirty="0" smtClean="0">
                <a:latin typeface="Palatino Linotype" pitchFamily="18" charset="0"/>
              </a:rPr>
              <a:t> плазме (албумина)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4</a:t>
            </a:r>
            <a:r>
              <a:rPr lang="x-none" sz="1600" smtClean="0">
                <a:latin typeface="Palatino Linotype" pitchFamily="18" charset="0"/>
              </a:rPr>
              <a:t>. ТИПС</a:t>
            </a:r>
            <a:r>
              <a:rPr lang="sr-Cyrl-RS" sz="1600" dirty="0" smtClean="0">
                <a:latin typeface="Palatino Linotype" pitchFamily="18" charset="0"/>
              </a:rPr>
              <a:t> (Рефрактерни асцитес: 1. асцитес резистентан на диуретике, 2. асцитес интрактабилан на диуретике)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5. Трансплантација јетре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АСЦИТЕС</a:t>
            </a:r>
          </a:p>
        </p:txBody>
      </p:sp>
    </p:spTree>
    <p:extLst>
      <p:ext uri="{BB962C8B-B14F-4D97-AF65-F5344CB8AC3E}">
        <p14:creationId xmlns="" xmlns:p14="http://schemas.microsoft.com/office/powerpoint/2010/main" val="332920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2954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СПОНТАНИ БАКТЕРИЈСКИ ПЕРИТОНИТИС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110594" name="Picture 2" descr="https://ai2-s2-public.s3.amazonaws.com/figures/2017-08-08/78fad54d846ac55d6bdbefd9858ba0f80dd995be/2-Figure1-1.png"/>
          <p:cNvPicPr>
            <a:picLocks noChangeAspect="1" noChangeArrowheads="1"/>
          </p:cNvPicPr>
          <p:nvPr/>
        </p:nvPicPr>
        <p:blipFill>
          <a:blip r:embed="rId2" cstate="print"/>
          <a:srcRect l="5970" t="1990" r="5970" b="10448"/>
          <a:stretch>
            <a:fillRect/>
          </a:stretch>
        </p:blipFill>
        <p:spPr bwMode="auto">
          <a:xfrm>
            <a:off x="152400" y="1600200"/>
            <a:ext cx="4495800" cy="3352800"/>
          </a:xfrm>
          <a:prstGeom prst="rect">
            <a:avLst/>
          </a:prstGeom>
          <a:noFill/>
        </p:spPr>
      </p:pic>
      <p:pic>
        <p:nvPicPr>
          <p:cNvPr id="110596" name="Picture 4" descr="https://s3.amazonaws.com/static.organiclead.com/Site-2cfdeb39-5328-4436-af60-b19e9137bb56/blog/peritonitis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752600"/>
            <a:ext cx="4305300" cy="3057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44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Инфекција </a:t>
            </a:r>
            <a:r>
              <a:rPr lang="x-none" sz="1600">
                <a:latin typeface="Palatino Linotype" pitchFamily="18" charset="0"/>
              </a:rPr>
              <a:t>асцитеса уз </a:t>
            </a:r>
            <a:r>
              <a:rPr lang="x-none" sz="1600" smtClean="0">
                <a:latin typeface="Palatino Linotype" pitchFamily="18" charset="0"/>
              </a:rPr>
              <a:t>одсуство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интраабдоминалног </a:t>
            </a:r>
            <a:r>
              <a:rPr lang="x-none" sz="1600">
                <a:latin typeface="Palatino Linotype" pitchFamily="18" charset="0"/>
              </a:rPr>
              <a:t>извора </a:t>
            </a:r>
            <a:r>
              <a:rPr lang="x-none" sz="1600" smtClean="0">
                <a:latin typeface="Palatino Linotype" pitchFamily="18" charset="0"/>
              </a:rPr>
              <a:t>инфекције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endParaRPr lang="en-U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Позитивна култура асцитеса</a:t>
            </a:r>
            <a:r>
              <a:rPr lang="en-US" sz="1600" dirty="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по правилу само једним микроорганизмом</a:t>
            </a:r>
            <a:r>
              <a:rPr lang="en-US" sz="1600" dirty="0" smtClean="0">
                <a:latin typeface="Palatino Linotype" pitchFamily="18" charset="0"/>
              </a:rPr>
              <a:t>, </a:t>
            </a:r>
            <a:r>
              <a:rPr lang="sr-Cyrl-RS" sz="1600" dirty="0" smtClean="0">
                <a:latin typeface="Palatino Linotype" pitchFamily="18" charset="0"/>
              </a:rPr>
              <a:t>уз бр неутрофила преко 250 ћелија/</a:t>
            </a:r>
            <a:r>
              <a:rPr lang="en-US" sz="1600" dirty="0" smtClean="0">
                <a:latin typeface="Palatino Linotype" pitchFamily="18" charset="0"/>
              </a:rPr>
              <a:t>mm3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Једна од компликација цирозе јетре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У</a:t>
            </a:r>
            <a:r>
              <a:rPr lang="x-none" sz="1600" smtClean="0">
                <a:latin typeface="Palatino Linotype" pitchFamily="18" charset="0"/>
              </a:rPr>
              <a:t>зро</a:t>
            </a:r>
            <a:r>
              <a:rPr lang="sr-Cyrl-RS" sz="1600" dirty="0" smtClean="0">
                <a:latin typeface="Palatino Linotype" pitchFamily="18" charset="0"/>
              </a:rPr>
              <a:t>чници: </a:t>
            </a:r>
            <a:r>
              <a:rPr lang="x-none" sz="1600" smtClean="0">
                <a:latin typeface="Palatino Linotype" pitchFamily="18" charset="0"/>
              </a:rPr>
              <a:t>грам </a:t>
            </a:r>
            <a:r>
              <a:rPr lang="x-none" sz="1600">
                <a:latin typeface="Palatino Linotype" pitchFamily="18" charset="0"/>
              </a:rPr>
              <a:t>негативне бактерије које су нормално присутне у цревној флори</a:t>
            </a:r>
            <a:r>
              <a:rPr lang="x-none" sz="1600" smtClean="0">
                <a:latin typeface="Palatino Linotype" pitchFamily="18" charset="0"/>
              </a:rPr>
              <a:t>, најчешће </a:t>
            </a:r>
            <a:r>
              <a:rPr lang="x-none" sz="1600">
                <a:latin typeface="Palatino Linotype" pitchFamily="18" charset="0"/>
              </a:rPr>
              <a:t>Escherichia coli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Ретко а</a:t>
            </a:r>
            <a:r>
              <a:rPr lang="x-none" sz="1600" smtClean="0">
                <a:latin typeface="Palatino Linotype" pitchFamily="18" charset="0"/>
              </a:rPr>
              <a:t>наероби </a:t>
            </a:r>
            <a:r>
              <a:rPr lang="x-none" sz="1600">
                <a:latin typeface="Palatino Linotype" pitchFamily="18" charset="0"/>
              </a:rPr>
              <a:t>и микроаерофилни организми </a:t>
            </a:r>
            <a:r>
              <a:rPr lang="sr-Cyrl-RS" sz="1600" dirty="0" smtClean="0">
                <a:latin typeface="Palatino Linotype" pitchFamily="18" charset="0"/>
              </a:rPr>
              <a:t>(тада</a:t>
            </a:r>
            <a:r>
              <a:rPr lang="x-none" sz="1600" smtClean="0">
                <a:latin typeface="Palatino Linotype" pitchFamily="18" charset="0"/>
              </a:rPr>
              <a:t> треба </a:t>
            </a:r>
            <a:r>
              <a:rPr lang="x-none" sz="1600">
                <a:latin typeface="Palatino Linotype" pitchFamily="18" charset="0"/>
              </a:rPr>
              <a:t>посумњати на секундарни </a:t>
            </a:r>
            <a:r>
              <a:rPr lang="x-none" sz="1600" smtClean="0">
                <a:latin typeface="Palatino Linotype" pitchFamily="18" charset="0"/>
              </a:rPr>
              <a:t>перитонитис</a:t>
            </a:r>
            <a:r>
              <a:rPr lang="sr-Cyrl-RS" sz="1600" dirty="0" smtClean="0">
                <a:latin typeface="Palatino Linotype" pitchFamily="18" charset="0"/>
              </a:rPr>
              <a:t>-</a:t>
            </a:r>
            <a:r>
              <a:rPr lang="x-none" sz="1600" smtClean="0">
                <a:latin typeface="Palatino Linotype" pitchFamily="18" charset="0"/>
              </a:rPr>
              <a:t>перфорацију </a:t>
            </a:r>
            <a:r>
              <a:rPr lang="x-none" sz="1600">
                <a:latin typeface="Palatino Linotype" pitchFamily="18" charset="0"/>
              </a:rPr>
              <a:t>или апсцес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en-US" sz="1600" b="1" dirty="0">
              <a:latin typeface="Palatino Linotype" pitchFamily="18" charset="0"/>
            </a:endParaRPr>
          </a:p>
          <a:p>
            <a:r>
              <a:rPr lang="x-none" sz="1600" b="1" smtClean="0">
                <a:solidFill>
                  <a:srgbClr val="FF6699"/>
                </a:solidFill>
                <a:latin typeface="Palatino Linotype" pitchFamily="18" charset="0"/>
              </a:rPr>
              <a:t>ПАТОГЕНЕЗА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ГИТ је најчешћи извор инфекције</a:t>
            </a:r>
          </a:p>
          <a:p>
            <a:pPr>
              <a:lnSpc>
                <a:spcPct val="150000"/>
              </a:lnSpc>
            </a:pPr>
            <a:r>
              <a:rPr lang="x-none" sz="1600" dirty="0" err="1" smtClean="0">
                <a:latin typeface="Palatino Linotype" pitchFamily="18" charset="0"/>
              </a:rPr>
              <a:t>Патогенеза</a:t>
            </a:r>
            <a:r>
              <a:rPr lang="x-none" sz="1600" dirty="0" smtClean="0">
                <a:latin typeface="Palatino Linotype" pitchFamily="18" charset="0"/>
              </a:rPr>
              <a:t> СБП у потпуности неразјашњена, прихваћене три главне фазе: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Прелазак бактерија </a:t>
            </a:r>
            <a:r>
              <a:rPr lang="x-none" sz="1600" smtClean="0">
                <a:latin typeface="Palatino Linotype" pitchFamily="18" charset="0"/>
              </a:rPr>
              <a:t>из цревног</a:t>
            </a:r>
            <a:r>
              <a:rPr lang="sr-Cyrl-RS" sz="1600" dirty="0" smtClean="0">
                <a:latin typeface="Palatino Linotype" pitchFamily="18" charset="0"/>
              </a:rPr>
              <a:t> лумена у мезентеријалне лимфнечворове, а затим у системски крвоток</a:t>
            </a:r>
            <a:endParaRPr lang="x-none" sz="16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мањена </a:t>
            </a:r>
            <a:r>
              <a:rPr lang="x-none" sz="1600" dirty="0" err="1" smtClean="0">
                <a:latin typeface="Palatino Linotype" pitchFamily="18" charset="0"/>
              </a:rPr>
              <a:t>фагоцитна</a:t>
            </a:r>
            <a:r>
              <a:rPr lang="x-none" sz="1600" dirty="0" smtClean="0">
                <a:latin typeface="Palatino Linotype" pitchFamily="18" charset="0"/>
              </a:rPr>
              <a:t> активност РЕС-а, састава који уклања бактерије из крвотока, вероватно због постојања </a:t>
            </a:r>
            <a:r>
              <a:rPr lang="x-none" sz="1600" dirty="0" err="1" smtClean="0">
                <a:latin typeface="Palatino Linotype" pitchFamily="18" charset="0"/>
              </a:rPr>
              <a:t>интрахепатичних</a:t>
            </a:r>
            <a:r>
              <a:rPr lang="x-none" sz="1600" dirty="0" smtClean="0">
                <a:latin typeface="Palatino Linotype" pitchFamily="18" charset="0"/>
              </a:rPr>
              <a:t> васкуларних </a:t>
            </a:r>
            <a:r>
              <a:rPr lang="x-none" sz="1600" dirty="0" err="1" smtClean="0">
                <a:latin typeface="Palatino Linotype" pitchFamily="18" charset="0"/>
              </a:rPr>
              <a:t>шантова</a:t>
            </a:r>
            <a:r>
              <a:rPr lang="x-none" sz="1600" dirty="0" smtClean="0">
                <a:latin typeface="Palatino Linotype" pitchFamily="18" charset="0"/>
              </a:rPr>
              <a:t> због којих крв избегава </a:t>
            </a:r>
            <a:r>
              <a:rPr lang="x-none" sz="1600" dirty="0" err="1" smtClean="0">
                <a:latin typeface="Palatino Linotype" pitchFamily="18" charset="0"/>
              </a:rPr>
              <a:t>фагоцитно</a:t>
            </a:r>
            <a:r>
              <a:rPr lang="x-none" sz="1600" dirty="0" smtClean="0">
                <a:latin typeface="Palatino Linotype" pitchFamily="18" charset="0"/>
              </a:rPr>
              <a:t> деловање ћелија РЕС-а смештених у </a:t>
            </a:r>
            <a:r>
              <a:rPr lang="x-none" sz="1600" dirty="0" err="1" smtClean="0">
                <a:latin typeface="Palatino Linotype" pitchFamily="18" charset="0"/>
              </a:rPr>
              <a:t>синусоидима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sr-Cyrl-RS" sz="1600" dirty="0" smtClean="0">
                <a:latin typeface="Palatino Linotype" pitchFamily="18" charset="0"/>
              </a:rPr>
              <a:t>Недовољна </a:t>
            </a:r>
            <a:r>
              <a:rPr lang="x-none" sz="1600" smtClean="0">
                <a:latin typeface="Palatino Linotype" pitchFamily="18" charset="0"/>
              </a:rPr>
              <a:t>бактерицидн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активност</a:t>
            </a:r>
            <a:r>
              <a:rPr lang="sr-Cyrl-RS" sz="1600" dirty="0" smtClean="0">
                <a:latin typeface="Palatino Linotype" pitchFamily="18" charset="0"/>
              </a:rPr>
              <a:t> асцитеса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смањена </a:t>
            </a:r>
            <a:r>
              <a:rPr lang="sr-Cyrl-RS" sz="1600" dirty="0" smtClean="0">
                <a:latin typeface="Palatino Linotype" pitchFamily="18" charset="0"/>
              </a:rPr>
              <a:t>опсонизација)</a:t>
            </a:r>
            <a:endParaRPr lang="x-none" sz="1600" dirty="0" smtClean="0">
              <a:latin typeface="Palatino Linotype" pitchFamily="18" charset="0"/>
            </a:endParaRPr>
          </a:p>
          <a:p>
            <a:pPr marL="342900" indent="-342900">
              <a:buAutoNum type="arabicPeriod"/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СПОНТАНИ БАКТЕРИЈСКИ ПЕРИТОНИТИС</a:t>
            </a:r>
          </a:p>
        </p:txBody>
      </p:sp>
    </p:spTree>
    <p:extLst>
      <p:ext uri="{BB962C8B-B14F-4D97-AF65-F5344CB8AC3E}">
        <p14:creationId xmlns="" xmlns:p14="http://schemas.microsoft.com/office/powerpoint/2010/main" val="9416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83242"/>
            <a:ext cx="9131301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smtClean="0">
                <a:latin typeface="Palatino Linotype" pitchFamily="18" charset="0"/>
              </a:rPr>
              <a:t>Клиничк</a:t>
            </a:r>
            <a:r>
              <a:rPr lang="sr-Cyrl-RS" sz="1600" b="1" dirty="0" smtClean="0">
                <a:latin typeface="Palatino Linotype" pitchFamily="18" charset="0"/>
              </a:rPr>
              <a:t>е карактеристике: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симптоматски</a:t>
            </a:r>
            <a:r>
              <a:rPr lang="sr-Cyrl-RS" sz="1600" dirty="0" smtClean="0">
                <a:latin typeface="Palatino Linotype" pitchFamily="18" charset="0"/>
              </a:rPr>
              <a:t> код 1/3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Температура</a:t>
            </a:r>
            <a:r>
              <a:rPr lang="sr-Cyrl-RS" sz="1600" dirty="0" smtClean="0">
                <a:latin typeface="Palatino Linotype" pitchFamily="18" charset="0"/>
              </a:rPr>
              <a:t>(чест, некада и једини знак болести)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Абдоминални болови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Хепатична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енцефалопатија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Погоршање </a:t>
            </a:r>
            <a:r>
              <a:rPr lang="x-none" sz="1600" dirty="0" smtClean="0">
                <a:latin typeface="Palatino Linotype" pitchFamily="18" charset="0"/>
              </a:rPr>
              <a:t>бубрежне функције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Септични шок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Дијагноза: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Дијагностича парацентеза је “златни стандард”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Парацентезу радити пре укључивања АБ терапије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У 20% лажно негативни резултати</a:t>
            </a:r>
          </a:p>
          <a:p>
            <a:pPr marL="285750" indent="-2857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     Микробиолошки налаз: п</a:t>
            </a:r>
            <a:r>
              <a:rPr lang="x-none" sz="1600" smtClean="0">
                <a:latin typeface="Palatino Linotype" pitchFamily="18" charset="0"/>
              </a:rPr>
              <a:t>рисутност </a:t>
            </a:r>
            <a:r>
              <a:rPr lang="x-none" sz="1600" dirty="0" smtClean="0">
                <a:latin typeface="Palatino Linotype" pitchFamily="18" charset="0"/>
              </a:rPr>
              <a:t>броја </a:t>
            </a:r>
            <a:r>
              <a:rPr lang="x-none" sz="1600" dirty="0" err="1" smtClean="0">
                <a:latin typeface="Palatino Linotype" pitchFamily="18" charset="0"/>
              </a:rPr>
              <a:t>полиморфонуклеарних</a:t>
            </a:r>
            <a:r>
              <a:rPr lang="x-none" sz="1600" dirty="0" smtClean="0">
                <a:latin typeface="Palatino Linotype" pitchFamily="18" charset="0"/>
              </a:rPr>
              <a:t> леукоцита изнад 250 /mm3, концентрација бактерија у </a:t>
            </a:r>
            <a:r>
              <a:rPr lang="x-none" sz="1600" dirty="0" err="1" smtClean="0">
                <a:latin typeface="Palatino Linotype" pitchFamily="18" charset="0"/>
              </a:rPr>
              <a:t>асцитесу</a:t>
            </a:r>
            <a:r>
              <a:rPr lang="x-none" sz="1600" dirty="0" smtClean="0">
                <a:latin typeface="Palatino Linotype" pitchFamily="18" charset="0"/>
              </a:rPr>
              <a:t> је обично врло ниска (1 микроорганизам по милилитру или </a:t>
            </a:r>
            <a:r>
              <a:rPr lang="x-none" sz="1600" smtClean="0">
                <a:latin typeface="Palatino Linotype" pitchFamily="18" charset="0"/>
              </a:rPr>
              <a:t>мање)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СПОНТАНИ БАКТЕРИЈСКИ ПЕРИТОНИТИС</a:t>
            </a:r>
          </a:p>
        </p:txBody>
      </p:sp>
    </p:spTree>
    <p:extLst>
      <p:ext uri="{BB962C8B-B14F-4D97-AF65-F5344CB8AC3E}">
        <p14:creationId xmlns="" xmlns:p14="http://schemas.microsoft.com/office/powerpoint/2010/main" val="53148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sr-Cyrl-RS" sz="1700" b="1" dirty="0" smtClean="0">
                <a:latin typeface="Palatino Linotype" pitchFamily="18" charset="0"/>
              </a:rPr>
              <a:t>Диференцијална дијагнозабактеријског перитонитиса:</a:t>
            </a:r>
          </a:p>
          <a:p>
            <a:pPr>
              <a:buNone/>
            </a:pPr>
            <a:r>
              <a:rPr lang="sr-Cyrl-RS" sz="1700" b="1" dirty="0" smtClean="0">
                <a:latin typeface="Palatino Linotype" pitchFamily="18" charset="0"/>
              </a:rPr>
              <a:t>                                Леукоцити-неутрофили                             Култура</a:t>
            </a:r>
          </a:p>
          <a:p>
            <a:r>
              <a:rPr lang="sr-Cyrl-RS" sz="1700" b="1" dirty="0" smtClean="0">
                <a:latin typeface="Palatino Linotype" pitchFamily="18" charset="0"/>
              </a:rPr>
              <a:t>СБП                250                                                           један микроорганизам</a:t>
            </a:r>
          </a:p>
          <a:p>
            <a:r>
              <a:rPr lang="sr-Cyrl-RS" sz="1700" b="1" dirty="0" smtClean="0">
                <a:latin typeface="Palatino Linotype" pitchFamily="18" charset="0"/>
              </a:rPr>
              <a:t>МННА           250                                                           негативна </a:t>
            </a:r>
          </a:p>
          <a:p>
            <a:r>
              <a:rPr lang="sr-Cyrl-RS" sz="1700" b="1" dirty="0" smtClean="0">
                <a:latin typeface="Palatino Linotype" pitchFamily="18" charset="0"/>
              </a:rPr>
              <a:t>МННБА      нормалан број                                      један микроорганизам </a:t>
            </a:r>
          </a:p>
          <a:p>
            <a:r>
              <a:rPr lang="sr-Cyrl-RS" sz="1700" b="1" dirty="0" smtClean="0">
                <a:latin typeface="Palatino Linotype" pitchFamily="18" charset="0"/>
              </a:rPr>
              <a:t>ПБА              нормалан број                                     више микроорганизама   </a:t>
            </a:r>
          </a:p>
          <a:p>
            <a:r>
              <a:rPr lang="sr-Cyrl-RS" sz="1700" b="1" dirty="0" smtClean="0">
                <a:latin typeface="Palatino Linotype" pitchFamily="18" charset="0"/>
              </a:rPr>
              <a:t>Сек БП          250                                                            више микроорганизама</a:t>
            </a:r>
          </a:p>
          <a:p>
            <a:endParaRPr lang="sr-Cyrl-RS" sz="1700" b="1" dirty="0" smtClean="0">
              <a:latin typeface="Palatino Linotype" pitchFamily="18" charset="0"/>
            </a:endParaRPr>
          </a:p>
          <a:p>
            <a:r>
              <a:rPr lang="x-none" sz="1700" b="1" smtClean="0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700" smtClean="0">
                <a:latin typeface="Palatino Linotype" pitchFamily="18" charset="0"/>
              </a:rPr>
              <a:t>Антибиотска терапија се започиње када год је број полиморфонуклеарних леукоцита изнад 250 /mm3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700" smtClean="0">
                <a:latin typeface="Palatino Linotype" pitchFamily="18" charset="0"/>
              </a:rPr>
              <a:t>Цефалоспорини треће генерације, </a:t>
            </a:r>
            <a:r>
              <a:rPr lang="sr-Cyrl-RS" sz="1700" dirty="0" smtClean="0">
                <a:latin typeface="Palatino Linotype" pitchFamily="18" charset="0"/>
              </a:rPr>
              <a:t>комбинација амоксицилина и клавулонске киселине</a:t>
            </a:r>
            <a:endParaRPr lang="x-none" sz="170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700" smtClean="0">
                <a:latin typeface="Palatino Linotype" pitchFamily="18" charset="0"/>
              </a:rPr>
              <a:t>Антибиотици у комбинацији са експандерима плазме, албумини и то 1,5 грама по килограму телесне тежине</a:t>
            </a:r>
          </a:p>
          <a:p>
            <a:endParaRPr lang="en-US" dirty="0"/>
          </a:p>
        </p:txBody>
      </p:sp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СПОНТАНИ БАКТЕРИЈСКИ ПЕРИТОНИТИС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" y="317004"/>
            <a:ext cx="91313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smtClean="0">
                <a:latin typeface="Palatino Linotype" pitchFamily="18" charset="0"/>
              </a:rPr>
              <a:t>ПРОФИЛАКСА</a:t>
            </a:r>
            <a:r>
              <a:rPr lang="sr-Cyrl-RS" sz="1600" b="1" dirty="0" smtClean="0">
                <a:latin typeface="Palatino Linotype" pitchFamily="18" charset="0"/>
              </a:rPr>
              <a:t> (антибиотска терапија)</a:t>
            </a:r>
            <a:endParaRPr lang="x-none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Стања </a:t>
            </a:r>
            <a:r>
              <a:rPr lang="x-none" sz="1600" dirty="0" smtClean="0">
                <a:latin typeface="Palatino Linotype" pitchFamily="18" charset="0"/>
              </a:rPr>
              <a:t>са повећаним ризиком за СБП: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Гастроинтестинално крварење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Ниска концентрација протеина у </a:t>
            </a:r>
            <a:r>
              <a:rPr lang="x-none" sz="1600" dirty="0" err="1" smtClean="0">
                <a:latin typeface="Palatino Linotype" pitchFamily="18" charset="0"/>
              </a:rPr>
              <a:t>асцитесу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Узнапредовала болест јетре-високи </a:t>
            </a:r>
            <a:r>
              <a:rPr lang="x-none" sz="1600" dirty="0" err="1" smtClean="0">
                <a:latin typeface="Palatino Linotype" pitchFamily="18" charset="0"/>
              </a:rPr>
              <a:t>билирубини</a:t>
            </a:r>
            <a:r>
              <a:rPr lang="x-none" sz="1600" dirty="0" smtClean="0">
                <a:latin typeface="Palatino Linotype" pitchFamily="18" charset="0"/>
              </a:rPr>
              <a:t> у серуму и/или продужено </a:t>
            </a:r>
            <a:r>
              <a:rPr lang="x-none" sz="1600" dirty="0" err="1" smtClean="0">
                <a:latin typeface="Palatino Linotype" pitchFamily="18" charset="0"/>
              </a:rPr>
              <a:t>протромбинско</a:t>
            </a:r>
            <a:r>
              <a:rPr lang="x-none" sz="1600" dirty="0" smtClean="0">
                <a:latin typeface="Palatino Linotype" pitchFamily="18" charset="0"/>
              </a:rPr>
              <a:t> време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Раније </a:t>
            </a:r>
            <a:r>
              <a:rPr lang="x-none" sz="1600" smtClean="0">
                <a:latin typeface="Palatino Linotype" pitchFamily="18" charset="0"/>
              </a:rPr>
              <a:t>епизоде СБП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нтибиоти</a:t>
            </a:r>
            <a:r>
              <a:rPr lang="sr-Cyrl-RS" sz="1600" dirty="0" smtClean="0">
                <a:latin typeface="Palatino Linotype" pitchFamily="18" charset="0"/>
              </a:rPr>
              <a:t>ци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који селективно </a:t>
            </a:r>
            <a:r>
              <a:rPr lang="x-none" sz="1600" dirty="0" err="1" smtClean="0">
                <a:latin typeface="Palatino Linotype" pitchFamily="18" charset="0"/>
              </a:rPr>
              <a:t>деконтаминирају</a:t>
            </a:r>
            <a:r>
              <a:rPr lang="x-none" sz="1600" dirty="0" smtClean="0">
                <a:latin typeface="Palatino Linotype" pitchFamily="18" charset="0"/>
              </a:rPr>
              <a:t> пробавни тракт, уз уклањање аеробних грам негативних бактерија, без утицаја на аеробне грам позитивне бактерије </a:t>
            </a:r>
            <a:r>
              <a:rPr lang="x-none" sz="1600" smtClean="0">
                <a:latin typeface="Palatino Linotype" pitchFamily="18" charset="0"/>
              </a:rPr>
              <a:t>и анаеробе</a:t>
            </a:r>
            <a:r>
              <a:rPr lang="sr-Cyrl-RS" sz="1600" dirty="0" smtClean="0">
                <a:latin typeface="Palatino Linotype" pitchFamily="18" charset="0"/>
              </a:rPr>
              <a:t> (норфлоксацин, триметоприм-сулфаметоксазол).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>
                <a:latin typeface="Palatino Linotype" pitchFamily="18" charset="0"/>
              </a:rPr>
              <a:t>ГИТ крварење: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Парентерално антибиотици, офлоксацин или комбинација ципрофлоксацина и амоксицилин-клавулонске киселине</a:t>
            </a: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Ниски </a:t>
            </a:r>
            <a:r>
              <a:rPr lang="x-none" sz="1600" b="1">
                <a:latin typeface="Palatino Linotype" pitchFamily="18" charset="0"/>
              </a:rPr>
              <a:t>протеини у асцитесу </a:t>
            </a:r>
            <a:r>
              <a:rPr lang="x-none" sz="1600">
                <a:latin typeface="Palatino Linotype" pitchFamily="18" charset="0"/>
              </a:rPr>
              <a:t>(нижи од 10-15 g/l) примарна профилакса: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Норфлоксацин, ципрофлоксацин или триметоприм-сулфаметоксазол</a:t>
            </a: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За </a:t>
            </a:r>
            <a:r>
              <a:rPr lang="x-none" sz="1600" b="1">
                <a:latin typeface="Palatino Linotype" pitchFamily="18" charset="0"/>
              </a:rPr>
              <a:t>спречавање рецидива СБП: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норфлоксацин </a:t>
            </a: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 smtClean="0">
                <a:latin typeface="Palatino Linotype" pitchFamily="18" charset="0"/>
              </a:rPr>
              <a:t>СПОНТАНИ БАКТЕРИЈСКИ ПЕРИТОНИТИС</a:t>
            </a:r>
          </a:p>
        </p:txBody>
      </p:sp>
    </p:spTree>
    <p:extLst>
      <p:ext uri="{BB962C8B-B14F-4D97-AF65-F5344CB8AC3E}">
        <p14:creationId xmlns="" xmlns:p14="http://schemas.microsoft.com/office/powerpoint/2010/main" val="62938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0"/>
            <a:ext cx="8763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1</a:t>
            </a:r>
            <a:r>
              <a:rPr lang="x-none" sz="1400" b="1" dirty="0" smtClean="0">
                <a:latin typeface="Palatino Linotype" pitchFamily="18" charset="0"/>
              </a:rPr>
              <a:t>. Портална цироза-</a:t>
            </a:r>
            <a:r>
              <a:rPr lang="x-none" sz="1400" dirty="0" err="1" smtClean="0">
                <a:latin typeface="Palatino Linotype" pitchFamily="18" charset="0"/>
              </a:rPr>
              <a:t>Laennecova</a:t>
            </a:r>
            <a:r>
              <a:rPr lang="x-none" sz="1400" dirty="0" smtClean="0">
                <a:latin typeface="Palatino Linotype" pitchFamily="18" charset="0"/>
              </a:rPr>
              <a:t> цироза, </a:t>
            </a:r>
            <a:r>
              <a:rPr lang="x-none" sz="1400" dirty="0" smtClean="0">
                <a:solidFill>
                  <a:srgbClr val="FF0000"/>
                </a:solidFill>
                <a:latin typeface="Palatino Linotype" pitchFamily="18" charset="0"/>
              </a:rPr>
              <a:t>алкохолна цироза</a:t>
            </a:r>
            <a:r>
              <a:rPr lang="x-none" sz="1400" dirty="0" smtClean="0">
                <a:latin typeface="Palatino Linotype" pitchFamily="18" charset="0"/>
              </a:rPr>
              <a:t> или </a:t>
            </a:r>
            <a:r>
              <a:rPr lang="x-none" sz="1400" dirty="0" err="1" smtClean="0">
                <a:solidFill>
                  <a:srgbClr val="FF0000"/>
                </a:solidFill>
                <a:latin typeface="Palatino Linotype" pitchFamily="18" charset="0"/>
              </a:rPr>
              <a:t>нутритивна</a:t>
            </a:r>
            <a:r>
              <a:rPr lang="x-none" sz="1400" dirty="0" smtClean="0">
                <a:solidFill>
                  <a:srgbClr val="FF0000"/>
                </a:solidFill>
                <a:latin typeface="Palatino Linotype" pitchFamily="18" charset="0"/>
              </a:rPr>
              <a:t> цироза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err="1" smtClean="0">
                <a:latin typeface="Palatino Linotype" pitchFamily="18" charset="0"/>
              </a:rPr>
              <a:t>Микронодуларна</a:t>
            </a:r>
            <a:r>
              <a:rPr lang="x-none" sz="1400" dirty="0" smtClean="0">
                <a:latin typeface="Palatino Linotype" pitchFamily="18" charset="0"/>
              </a:rPr>
              <a:t> цироза</a:t>
            </a:r>
          </a:p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2</a:t>
            </a:r>
            <a:r>
              <a:rPr lang="x-none" sz="1400" b="1" dirty="0" smtClean="0">
                <a:latin typeface="Palatino Linotype" pitchFamily="18" charset="0"/>
              </a:rPr>
              <a:t>. </a:t>
            </a:r>
            <a:r>
              <a:rPr lang="x-none" sz="1400" b="1" err="1" smtClean="0">
                <a:latin typeface="Palatino Linotype" pitchFamily="18" charset="0"/>
              </a:rPr>
              <a:t>Постнекротична</a:t>
            </a:r>
            <a:r>
              <a:rPr lang="x-none" sz="1400" b="1" smtClean="0">
                <a:latin typeface="Palatino Linotype" pitchFamily="18" charset="0"/>
              </a:rPr>
              <a:t> цироза</a:t>
            </a:r>
            <a:r>
              <a:rPr lang="sr-Cyrl-RS" sz="1400" b="1" dirty="0" smtClean="0">
                <a:latin typeface="Palatino Linotype" pitchFamily="18" charset="0"/>
              </a:rPr>
              <a:t>-</a:t>
            </a:r>
            <a:r>
              <a:rPr lang="sr-Cyrl-RS" sz="1400" dirty="0" smtClean="0">
                <a:latin typeface="Palatino Linotype" pitchFamily="18" charset="0"/>
              </a:rPr>
              <a:t>г</a:t>
            </a:r>
            <a:r>
              <a:rPr lang="x-none" sz="1400" smtClean="0">
                <a:latin typeface="Palatino Linotype" pitchFamily="18" charset="0"/>
              </a:rPr>
              <a:t>рубо </a:t>
            </a:r>
            <a:r>
              <a:rPr lang="x-none" sz="1400" dirty="0" err="1" smtClean="0">
                <a:latin typeface="Palatino Linotype" pitchFamily="18" charset="0"/>
              </a:rPr>
              <a:t>нодуларна</a:t>
            </a:r>
            <a:r>
              <a:rPr lang="x-none" sz="1400" dirty="0" smtClean="0">
                <a:latin typeface="Palatino Linotype" pitchFamily="18" charset="0"/>
              </a:rPr>
              <a:t> цироза, </a:t>
            </a:r>
            <a:r>
              <a:rPr lang="x-none" sz="1400" dirty="0" err="1" smtClean="0">
                <a:latin typeface="Palatino Linotype" pitchFamily="18" charset="0"/>
              </a:rPr>
              <a:t>мултилобуларна</a:t>
            </a:r>
            <a:r>
              <a:rPr lang="x-none" sz="1400" dirty="0" smtClean="0">
                <a:latin typeface="Palatino Linotype" pitchFamily="18" charset="0"/>
              </a:rPr>
              <a:t> или </a:t>
            </a:r>
            <a:r>
              <a:rPr lang="x-none" sz="1400" err="1" smtClean="0">
                <a:latin typeface="Palatino Linotype" pitchFamily="18" charset="0"/>
              </a:rPr>
              <a:t>постхепатична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sr-Cyrl-RS" sz="1400" dirty="0" smtClean="0">
                <a:latin typeface="Palatino Linotype" pitchFamily="18" charset="0"/>
              </a:rPr>
              <a:t>ци</a:t>
            </a:r>
            <a:r>
              <a:rPr lang="x-none" sz="1400" smtClean="0">
                <a:latin typeface="Palatino Linotype" pitchFamily="18" charset="0"/>
              </a:rPr>
              <a:t>роза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Последица </a:t>
            </a:r>
            <a:r>
              <a:rPr lang="x-none" sz="1400" dirty="0" err="1" smtClean="0">
                <a:solidFill>
                  <a:srgbClr val="FF0000"/>
                </a:solidFill>
                <a:latin typeface="Palatino Linotype" pitchFamily="18" charset="0"/>
              </a:rPr>
              <a:t>вирусног</a:t>
            </a:r>
            <a:r>
              <a:rPr lang="x-none" sz="1400" dirty="0" smtClean="0">
                <a:solidFill>
                  <a:srgbClr val="FF0000"/>
                </a:solidFill>
                <a:latin typeface="Palatino Linotype" pitchFamily="18" charset="0"/>
              </a:rPr>
              <a:t> хепатитиса и оштећења јетре токсинима и лековима</a:t>
            </a:r>
          </a:p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3</a:t>
            </a:r>
            <a:r>
              <a:rPr lang="x-none" sz="1400" b="1" dirty="0" smtClean="0">
                <a:latin typeface="Palatino Linotype" pitchFamily="18" charset="0"/>
              </a:rPr>
              <a:t>. </a:t>
            </a:r>
            <a:r>
              <a:rPr lang="x-none" sz="1400" b="1" dirty="0" err="1" smtClean="0">
                <a:latin typeface="Palatino Linotype" pitchFamily="18" charset="0"/>
              </a:rPr>
              <a:t>Билијарна</a:t>
            </a:r>
            <a:r>
              <a:rPr lang="x-none" sz="1400" b="1" dirty="0" smtClean="0">
                <a:latin typeface="Palatino Linotype" pitchFamily="18" charset="0"/>
              </a:rPr>
              <a:t> цироза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Услед оштећења и дуготрајне опструкције </a:t>
            </a:r>
            <a:r>
              <a:rPr lang="x-none" sz="1400" dirty="0" err="1" smtClean="0">
                <a:latin typeface="Palatino Linotype" pitchFamily="18" charset="0"/>
              </a:rPr>
              <a:t>интра</a:t>
            </a:r>
            <a:r>
              <a:rPr lang="x-none" sz="1400" dirty="0" smtClean="0">
                <a:latin typeface="Palatino Linotype" pitchFamily="18" charset="0"/>
              </a:rPr>
              <a:t> и </a:t>
            </a:r>
            <a:r>
              <a:rPr lang="x-none" sz="1400" dirty="0" err="1" smtClean="0">
                <a:latin typeface="Palatino Linotype" pitchFamily="18" charset="0"/>
              </a:rPr>
              <a:t>есктрахепатичних</a:t>
            </a:r>
            <a:r>
              <a:rPr lang="x-none" sz="1400" dirty="0" smtClean="0">
                <a:latin typeface="Palatino Linotype" pitchFamily="18" charset="0"/>
              </a:rPr>
              <a:t> жучних путева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smtClean="0">
                <a:solidFill>
                  <a:srgbClr val="FF0000"/>
                </a:solidFill>
                <a:latin typeface="Palatino Linotype" pitchFamily="18" charset="0"/>
              </a:rPr>
              <a:t>Код ПБ</a:t>
            </a:r>
            <a:r>
              <a:rPr lang="sr-Cyrl-RS" sz="1400" dirty="0" smtClean="0">
                <a:solidFill>
                  <a:srgbClr val="FF0000"/>
                </a:solidFill>
                <a:latin typeface="Palatino Linotype" pitchFamily="18" charset="0"/>
              </a:rPr>
              <a:t>Ц</a:t>
            </a:r>
            <a:r>
              <a:rPr lang="x-none" sz="1400" smtClean="0">
                <a:solidFill>
                  <a:srgbClr val="FF0000"/>
                </a:solidFill>
                <a:latin typeface="Palatino Linotype" pitchFamily="18" charset="0"/>
              </a:rPr>
              <a:t>, </a:t>
            </a:r>
            <a:r>
              <a:rPr lang="x-none" sz="1400" dirty="0" smtClean="0">
                <a:solidFill>
                  <a:srgbClr val="FF0000"/>
                </a:solidFill>
                <a:latin typeface="Palatino Linotype" pitchFamily="18" charset="0"/>
              </a:rPr>
              <a:t>ПСЦ, </a:t>
            </a:r>
            <a:r>
              <a:rPr lang="x-none" sz="1400" dirty="0" err="1" smtClean="0">
                <a:solidFill>
                  <a:srgbClr val="FF0000"/>
                </a:solidFill>
                <a:latin typeface="Palatino Linotype" pitchFamily="18" charset="0"/>
              </a:rPr>
              <a:t>холедохолитијазе</a:t>
            </a:r>
            <a:r>
              <a:rPr lang="x-none" sz="1400" dirty="0" smtClean="0">
                <a:solidFill>
                  <a:srgbClr val="FF0000"/>
                </a:solidFill>
                <a:latin typeface="Palatino Linotype" pitchFamily="18" charset="0"/>
              </a:rPr>
              <a:t>, хроничног </a:t>
            </a:r>
            <a:r>
              <a:rPr lang="x-none" sz="1400" dirty="0" err="1" smtClean="0">
                <a:solidFill>
                  <a:srgbClr val="FF0000"/>
                </a:solidFill>
                <a:latin typeface="Palatino Linotype" pitchFamily="18" charset="0"/>
              </a:rPr>
              <a:t>панкреатитиса</a:t>
            </a:r>
            <a:endParaRPr lang="x-none" sz="1400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Јетра је тамно зелена, груба, гранулирана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Тамнозелена боја је обележје секундарне </a:t>
            </a:r>
            <a:r>
              <a:rPr lang="x-none" sz="1400" err="1" smtClean="0">
                <a:latin typeface="Palatino Linotype" pitchFamily="18" charset="0"/>
              </a:rPr>
              <a:t>билијарне</a:t>
            </a:r>
            <a:r>
              <a:rPr lang="x-none" sz="1400" smtClean="0">
                <a:latin typeface="Palatino Linotype" pitchFamily="18" charset="0"/>
              </a:rPr>
              <a:t> цирозе</a:t>
            </a:r>
            <a:endParaRPr lang="en-US" sz="14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Palatino Linotype" pitchFamily="18" charset="0"/>
              </a:rPr>
              <a:t>4. </a:t>
            </a:r>
            <a:r>
              <a:rPr lang="x-none" sz="1400" b="1" smtClean="0">
                <a:latin typeface="Palatino Linotype" pitchFamily="18" charset="0"/>
              </a:rPr>
              <a:t>Кардијална </a:t>
            </a:r>
            <a:r>
              <a:rPr lang="x-none" sz="1400" b="1">
                <a:latin typeface="Palatino Linotype" pitchFamily="18" charset="0"/>
              </a:rPr>
              <a:t>цироза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Код </a:t>
            </a:r>
            <a:r>
              <a:rPr lang="x-none" sz="1400">
                <a:solidFill>
                  <a:srgbClr val="FF0000"/>
                </a:solidFill>
                <a:latin typeface="Palatino Linotype" pitchFamily="18" charset="0"/>
              </a:rPr>
              <a:t>инсуфицијенције десног срца</a:t>
            </a:r>
            <a:r>
              <a:rPr lang="x-none" sz="1400">
                <a:latin typeface="Palatino Linotype" pitchFamily="18" charset="0"/>
              </a:rPr>
              <a:t>-трикуспидална инсуфицијенција, констриктивни перикардитис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Пролонгирана, пасивна конгестија уз исхемију због </a:t>
            </a:r>
            <a:r>
              <a:rPr lang="sr-Cyrl-RS" sz="1400" dirty="0" smtClean="0">
                <a:latin typeface="Palatino Linotype" pitchFamily="18" charset="0"/>
              </a:rPr>
              <a:t>смањеног </a:t>
            </a:r>
            <a:r>
              <a:rPr lang="sr-Cyrl-RS" sz="1400" dirty="0" smtClean="0">
                <a:latin typeface="Palatino Linotype" pitchFamily="18" charset="0"/>
              </a:rPr>
              <a:t>минутног волумена срца изазива некрозу центрилобуларних хепатоцита и последичну фиброзу.</a:t>
            </a:r>
            <a:endParaRPr lang="x-none" sz="140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5</a:t>
            </a:r>
            <a:r>
              <a:rPr lang="x-none" sz="1400" b="1">
                <a:latin typeface="Palatino Linotype" pitchFamily="18" charset="0"/>
              </a:rPr>
              <a:t>. Нециротична фиброзна јетра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Фиброза јетре без знатног оштећења паренхима и без стварања регенеративних нодула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solidFill>
                  <a:srgbClr val="FF0000"/>
                </a:solidFill>
                <a:latin typeface="Palatino Linotype" pitchFamily="18" charset="0"/>
              </a:rPr>
              <a:t>Шистосомијаза, конгенитална хепатична фиброза, идиопатска портална хипертензија </a:t>
            </a:r>
            <a:r>
              <a:rPr lang="x-none" sz="1400">
                <a:latin typeface="Palatino Linotype" pitchFamily="18" charset="0"/>
              </a:rPr>
              <a:t>(Bantijev синдром</a:t>
            </a:r>
            <a:r>
              <a:rPr lang="x-none" sz="1400" smtClean="0">
                <a:latin typeface="Palatino Linotype" pitchFamily="18" charset="0"/>
              </a:rPr>
              <a:t>)</a:t>
            </a:r>
            <a:r>
              <a:rPr lang="sr-Cyrl-RS" sz="1400" dirty="0" smtClean="0">
                <a:latin typeface="Palatino Linotype" pitchFamily="18" charset="0"/>
              </a:rPr>
              <a:t>-фиброза без </a:t>
            </a:r>
            <a:r>
              <a:rPr lang="sr-Cyrl-RS" sz="1400" dirty="0" smtClean="0">
                <a:latin typeface="Palatino Linotype" pitchFamily="18" charset="0"/>
              </a:rPr>
              <a:t>стварања </a:t>
            </a:r>
            <a:r>
              <a:rPr lang="sr-Cyrl-RS" sz="1400" dirty="0" smtClean="0">
                <a:latin typeface="Palatino Linotype" pitchFamily="18" charset="0"/>
              </a:rPr>
              <a:t>регенеративних нодула.</a:t>
            </a:r>
            <a:endParaRPr lang="x-none" sz="140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Хистолошка класификација</a:t>
            </a:r>
          </a:p>
        </p:txBody>
      </p:sp>
    </p:spTree>
    <p:extLst>
      <p:ext uri="{BB962C8B-B14F-4D97-AF65-F5344CB8AC3E}">
        <p14:creationId xmlns="" xmlns:p14="http://schemas.microsoft.com/office/powerpoint/2010/main" val="223688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6764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ХЕПАТИЧНА ЕНЦЕФАЛОПАТИЈА</a:t>
            </a:r>
            <a:r>
              <a:rPr lang="en-US" sz="3600" b="1" dirty="0" smtClean="0">
                <a:solidFill>
                  <a:schemeClr val="bg1"/>
                </a:solidFill>
                <a:latin typeface="Palatino Linotype" pitchFamily="18" charset="0"/>
              </a:rPr>
              <a:t/>
            </a:r>
            <a:br>
              <a:rPr lang="en-US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 Портокавна енцефалопатија</a:t>
            </a:r>
            <a:b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(</a:t>
            </a:r>
            <a:r>
              <a:rPr lang="en-US" sz="3600" b="1" dirty="0" err="1" smtClean="0">
                <a:solidFill>
                  <a:schemeClr val="bg1"/>
                </a:solidFill>
                <a:latin typeface="Palatino Linotype" pitchFamily="18" charset="0"/>
              </a:rPr>
              <a:t>Encephalopathia</a:t>
            </a:r>
            <a:r>
              <a:rPr lang="en-US" sz="36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Palatino Linotype" pitchFamily="18" charset="0"/>
              </a:rPr>
              <a:t>portocavalis</a:t>
            </a:r>
            <a:r>
              <a:rPr lang="en-US" sz="3600" b="1" dirty="0" smtClean="0">
                <a:solidFill>
                  <a:schemeClr val="bg1"/>
                </a:solidFill>
                <a:latin typeface="Palatino Linotype" pitchFamily="18" charset="0"/>
              </a:rPr>
              <a:t>)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41986" name="Picture 2" descr="hepatiÄka encefalopatija Å¡to je 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47850"/>
            <a:ext cx="6438900" cy="48291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14398" y="1824335"/>
            <a:ext cx="5791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200" dirty="0" smtClean="0">
                <a:solidFill>
                  <a:schemeClr val="bg1"/>
                </a:solidFill>
                <a:latin typeface="Palatino Linotype" pitchFamily="18" charset="0"/>
              </a:rPr>
              <a:t>Преузето са:</a:t>
            </a:r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 https://hr.puntomarinero.com/what-is-encephalopathy-what-is/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04421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Широк спектар психијатријских и неуролошких абнормалнсоти које су последица </a:t>
            </a:r>
            <a:r>
              <a:rPr lang="sr-Cyrl-RS" sz="1600" dirty="0" smtClean="0">
                <a:latin typeface="Palatino Linotype" pitchFamily="18" charset="0"/>
              </a:rPr>
              <a:t>акутне или хроничне јетрине </a:t>
            </a:r>
            <a:r>
              <a:rPr lang="sr-Cyrl-RS" sz="1600" dirty="0" smtClean="0">
                <a:latin typeface="Palatino Linotype" pitchFamily="18" charset="0"/>
              </a:rPr>
              <a:t>инсуфицијенције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Реверзибилни функционални поремећај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Од минималних промена спавања и моторне функције до тешких поремећаја интелектуалних функција, смањења свести и коме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Патогенеза</a:t>
            </a:r>
            <a:r>
              <a:rPr lang="x-none" sz="1600" dirty="0" smtClean="0">
                <a:latin typeface="Palatino Linotype" pitchFamily="18" charset="0"/>
              </a:rPr>
              <a:t> још </a:t>
            </a:r>
            <a:r>
              <a:rPr lang="x-none" sz="1600" smtClean="0">
                <a:latin typeface="Palatino Linotype" pitchFamily="18" charset="0"/>
              </a:rPr>
              <a:t>увек неразјашњена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У основи поремећаја налазе се јетрина </a:t>
            </a:r>
            <a:r>
              <a:rPr lang="sr-Cyrl-RS" sz="1600" dirty="0" smtClean="0">
                <a:latin typeface="Palatino Linotype" pitchFamily="18" charset="0"/>
              </a:rPr>
              <a:t>слабост и развој портне хипертензије са стварањем колатерала. Поремећај резултира смањеним клиренсом супстанци цревног порекла, уз промењен метаболизам аминокиселина, што води у поремећај мождане неуротрансмисије.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овишен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концетрациј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потенцијално </a:t>
            </a:r>
            <a:r>
              <a:rPr lang="x-none" sz="1600" dirty="0" err="1" smtClean="0">
                <a:latin typeface="Palatino Linotype" pitchFamily="18" charset="0"/>
              </a:rPr>
              <a:t>неуротоксичних</a:t>
            </a:r>
            <a:r>
              <a:rPr lang="x-none" sz="1600" dirty="0" smtClean="0">
                <a:latin typeface="Palatino Linotype" pitchFamily="18" charset="0"/>
              </a:rPr>
              <a:t> супстанци у крви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е </a:t>
            </a:r>
            <a:r>
              <a:rPr lang="x-none" sz="1600" dirty="0" smtClean="0">
                <a:latin typeface="Palatino Linotype" pitchFamily="18" charset="0"/>
              </a:rPr>
              <a:t>постоји јединствени </a:t>
            </a:r>
            <a:r>
              <a:rPr lang="x-none" sz="1600" dirty="0" err="1" smtClean="0">
                <a:latin typeface="Palatino Linotype" pitchFamily="18" charset="0"/>
              </a:rPr>
              <a:t>метаболички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поремећај </a:t>
            </a: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Хепатична енцефалопатија</a:t>
            </a:r>
          </a:p>
        </p:txBody>
      </p:sp>
    </p:spTree>
    <p:extLst>
      <p:ext uri="{BB962C8B-B14F-4D97-AF65-F5344CB8AC3E}">
        <p14:creationId xmlns="" xmlns:p14="http://schemas.microsoft.com/office/powerpoint/2010/main" val="302374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Cyrl-RS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Palatino Linotype" pitchFamily="18" charset="0"/>
              </a:rPr>
              <a:t>I   </a:t>
            </a:r>
            <a:r>
              <a:rPr lang="x-none" b="1" smtClean="0">
                <a:latin typeface="Palatino Linotype" pitchFamily="18" charset="0"/>
              </a:rPr>
              <a:t> Промене </a:t>
            </a:r>
            <a:r>
              <a:rPr lang="sr-Cyrl-RS" b="1" dirty="0" smtClean="0">
                <a:latin typeface="Palatino Linotype" pitchFamily="18" charset="0"/>
              </a:rPr>
              <a:t>на нивоу хемато-енцефалне баријере</a:t>
            </a:r>
            <a:endParaRPr lang="x-none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Крвно мождана баријера-сложен физиолошки процес којом се мозак штити од </a:t>
            </a:r>
            <a:r>
              <a:rPr lang="x-none" sz="1400" dirty="0" err="1" smtClean="0">
                <a:latin typeface="Palatino Linotype" pitchFamily="18" charset="0"/>
              </a:rPr>
              <a:t>метаболичких</a:t>
            </a:r>
            <a:r>
              <a:rPr lang="x-none" sz="1400" dirty="0" smtClean="0">
                <a:latin typeface="Palatino Linotype" pitchFamily="18" charset="0"/>
              </a:rPr>
              <a:t> промена </a:t>
            </a:r>
            <a:r>
              <a:rPr lang="x-none" sz="1400" smtClean="0">
                <a:latin typeface="Palatino Linotype" pitchFamily="18" charset="0"/>
              </a:rPr>
              <a:t>у </a:t>
            </a:r>
            <a:r>
              <a:rPr lang="x-none" sz="1400" smtClean="0">
                <a:latin typeface="Palatino Linotype" pitchFamily="18" charset="0"/>
              </a:rPr>
              <a:t>организму</a:t>
            </a:r>
            <a:r>
              <a:rPr lang="en-US" sz="1400" dirty="0" smtClean="0">
                <a:latin typeface="Palatino Linotype" pitchFamily="18" charset="0"/>
              </a:rPr>
              <a:t>. </a:t>
            </a:r>
            <a:r>
              <a:rPr lang="sr-Cyrl-RS" sz="1400" dirty="0" smtClean="0">
                <a:latin typeface="Palatino Linotype" pitchFamily="18" charset="0"/>
              </a:rPr>
              <a:t>Налази се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sr-Cyrl-RS" sz="1400" dirty="0" smtClean="0">
                <a:latin typeface="Palatino Linotype" pitchFamily="18" charset="0"/>
              </a:rPr>
              <a:t>на </a:t>
            </a:r>
            <a:r>
              <a:rPr lang="x-none" sz="1400" smtClean="0">
                <a:latin typeface="Palatino Linotype" pitchFamily="18" charset="0"/>
              </a:rPr>
              <a:t>ендотелним </a:t>
            </a:r>
            <a:r>
              <a:rPr lang="x-none" sz="1400" dirty="0" smtClean="0">
                <a:latin typeface="Palatino Linotype" pitchFamily="18" charset="0"/>
              </a:rPr>
              <a:t>ћелијама </a:t>
            </a:r>
            <a:r>
              <a:rPr lang="x-none" sz="1400" smtClean="0">
                <a:latin typeface="Palatino Linotype" pitchFamily="18" charset="0"/>
              </a:rPr>
              <a:t>можданих </a:t>
            </a:r>
            <a:r>
              <a:rPr lang="x-none" sz="1400" smtClean="0">
                <a:latin typeface="Palatino Linotype" pitchFamily="18" charset="0"/>
              </a:rPr>
              <a:t>капилара</a:t>
            </a:r>
            <a:r>
              <a:rPr lang="sr-Cyrl-RS" sz="1400" dirty="0" smtClean="0">
                <a:latin typeface="Palatino Linotype" pitchFamily="18" charset="0"/>
              </a:rPr>
              <a:t>.Ћ</a:t>
            </a:r>
            <a:r>
              <a:rPr lang="x-none" sz="1400" smtClean="0">
                <a:latin typeface="Palatino Linotype" pitchFamily="18" charset="0"/>
              </a:rPr>
              <a:t>елије </a:t>
            </a:r>
            <a:r>
              <a:rPr lang="sr-Cyrl-RS" sz="1400" dirty="0" smtClean="0">
                <a:latin typeface="Palatino Linotype" pitchFamily="18" charset="0"/>
              </a:rPr>
              <a:t>су </a:t>
            </a:r>
            <a:r>
              <a:rPr lang="x-none" sz="1400" smtClean="0">
                <a:latin typeface="Palatino Linotype" pitchFamily="18" charset="0"/>
              </a:rPr>
              <a:t>спојене </a:t>
            </a:r>
            <a:r>
              <a:rPr lang="x-none" sz="1400" dirty="0" smtClean="0">
                <a:latin typeface="Palatino Linotype" pitchFamily="18" charset="0"/>
              </a:rPr>
              <a:t>чврстим везама, супстрати морају проћи </a:t>
            </a:r>
            <a:r>
              <a:rPr lang="x-none" sz="1400" smtClean="0">
                <a:latin typeface="Palatino Linotype" pitchFamily="18" charset="0"/>
              </a:rPr>
              <a:t>кроз </a:t>
            </a:r>
            <a:r>
              <a:rPr lang="x-none" sz="1400" smtClean="0">
                <a:latin typeface="Palatino Linotype" pitchFamily="18" charset="0"/>
              </a:rPr>
              <a:t>капил</a:t>
            </a:r>
            <a:r>
              <a:rPr lang="sr-Cyrl-RS" sz="1400" dirty="0" smtClean="0">
                <a:latin typeface="Palatino Linotype" pitchFamily="18" charset="0"/>
              </a:rPr>
              <a:t> </a:t>
            </a:r>
            <a:r>
              <a:rPr lang="x-none" sz="1400" smtClean="0">
                <a:latin typeface="Palatino Linotype" pitchFamily="18" charset="0"/>
              </a:rPr>
              <a:t>арне </a:t>
            </a:r>
            <a:r>
              <a:rPr lang="x-none" sz="1400" dirty="0" err="1" smtClean="0">
                <a:latin typeface="Palatino Linotype" pitchFamily="18" charset="0"/>
              </a:rPr>
              <a:t>ендотелне</a:t>
            </a:r>
            <a:r>
              <a:rPr lang="x-none" sz="1400" dirty="0" smtClean="0">
                <a:latin typeface="Palatino Linotype" pitchFamily="18" charset="0"/>
              </a:rPr>
              <a:t> ћелије како би стигли </a:t>
            </a:r>
            <a:r>
              <a:rPr lang="x-none" sz="1400" smtClean="0">
                <a:latin typeface="Palatino Linotype" pitchFamily="18" charset="0"/>
              </a:rPr>
              <a:t>до </a:t>
            </a:r>
            <a:r>
              <a:rPr lang="sr-Cyrl-RS" sz="1400" dirty="0" smtClean="0">
                <a:latin typeface="Palatino Linotype" pitchFamily="18" charset="0"/>
              </a:rPr>
              <a:t>екстрацелуларне течности</a:t>
            </a:r>
            <a:r>
              <a:rPr lang="x-none" sz="1400" smtClean="0">
                <a:latin typeface="Palatino Linotype" pitchFamily="18" charset="0"/>
              </a:rPr>
              <a:t> у </a:t>
            </a:r>
            <a:r>
              <a:rPr lang="x-none" sz="1400" smtClean="0">
                <a:latin typeface="Palatino Linotype" pitchFamily="18" charset="0"/>
              </a:rPr>
              <a:t>мозгу</a:t>
            </a:r>
            <a:r>
              <a:rPr lang="sr-Cyrl-RS" sz="1400" dirty="0" smtClean="0">
                <a:latin typeface="Palatino Linotype" pitchFamily="18" charset="0"/>
              </a:rPr>
              <a:t>.</a:t>
            </a:r>
            <a:r>
              <a:rPr lang="sr-Cyrl-RS" sz="1400" dirty="0" smtClean="0">
                <a:latin typeface="Palatino Linotype" pitchFamily="18" charset="0"/>
              </a:rPr>
              <a:t> Пролазак </a:t>
            </a:r>
            <a:r>
              <a:rPr lang="x-none" sz="1400" smtClean="0">
                <a:latin typeface="Palatino Linotype" pitchFamily="18" charset="0"/>
              </a:rPr>
              <a:t>зависи </a:t>
            </a:r>
            <a:r>
              <a:rPr lang="x-none" sz="1400" dirty="0" smtClean="0">
                <a:latin typeface="Palatino Linotype" pitchFamily="18" charset="0"/>
              </a:rPr>
              <a:t>од </a:t>
            </a:r>
            <a:r>
              <a:rPr lang="x-none" sz="1400" err="1" smtClean="0">
                <a:latin typeface="Palatino Linotype" pitchFamily="18" charset="0"/>
              </a:rPr>
              <a:t>растворљивости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sr-Cyrl-RS" sz="1400" dirty="0" smtClean="0">
                <a:latin typeface="Palatino Linotype" pitchFamily="18" charset="0"/>
              </a:rPr>
              <a:t>у </a:t>
            </a:r>
            <a:r>
              <a:rPr lang="x-none" sz="1400" smtClean="0">
                <a:latin typeface="Palatino Linotype" pitchFamily="18" charset="0"/>
              </a:rPr>
              <a:t>липид</a:t>
            </a:r>
            <a:r>
              <a:rPr lang="sr-Cyrl-RS" sz="1400" dirty="0" smtClean="0">
                <a:latin typeface="Palatino Linotype" pitchFamily="18" charset="0"/>
              </a:rPr>
              <a:t>има </a:t>
            </a:r>
            <a:r>
              <a:rPr lang="x-none" sz="1400" smtClean="0">
                <a:latin typeface="Palatino Linotype" pitchFamily="18" charset="0"/>
              </a:rPr>
              <a:t>или </a:t>
            </a:r>
            <a:r>
              <a:rPr lang="x-none" sz="1400" smtClean="0">
                <a:latin typeface="Palatino Linotype" pitchFamily="18" charset="0"/>
              </a:rPr>
              <a:t>о</a:t>
            </a:r>
            <a:r>
              <a:rPr lang="sr-Cyrl-RS" sz="1400" dirty="0" smtClean="0">
                <a:latin typeface="Palatino Linotype" pitchFamily="18" charset="0"/>
              </a:rPr>
              <a:t>д </a:t>
            </a:r>
            <a:r>
              <a:rPr lang="x-none" sz="1400" smtClean="0">
                <a:latin typeface="Palatino Linotype" pitchFamily="18" charset="0"/>
              </a:rPr>
              <a:t>посредовањ</a:t>
            </a:r>
            <a:r>
              <a:rPr lang="sr-Cyrl-RS" sz="1400" dirty="0" smtClean="0">
                <a:latin typeface="Palatino Linotype" pitchFamily="18" charset="0"/>
              </a:rPr>
              <a:t>а </a:t>
            </a:r>
            <a:r>
              <a:rPr lang="x-none" sz="1400" smtClean="0">
                <a:latin typeface="Palatino Linotype" pitchFamily="18" charset="0"/>
              </a:rPr>
              <a:t>специфичних преноси</a:t>
            </a:r>
            <a:r>
              <a:rPr lang="sr-Cyrl-RS" sz="1400" dirty="0" smtClean="0">
                <a:latin typeface="Palatino Linotype" pitchFamily="18" charset="0"/>
              </a:rPr>
              <a:t>ла</a:t>
            </a:r>
            <a:r>
              <a:rPr lang="x-none" sz="1400" smtClean="0">
                <a:latin typeface="Palatino Linotype" pitchFamily="18" charset="0"/>
              </a:rPr>
              <a:t>ца </a:t>
            </a:r>
            <a:r>
              <a:rPr lang="x-none" sz="1400" dirty="0" smtClean="0">
                <a:latin typeface="Palatino Linotype" pitchFamily="18" charset="0"/>
              </a:rPr>
              <a:t>присутних у ћелијским </a:t>
            </a:r>
            <a:r>
              <a:rPr lang="x-none" sz="1400" smtClean="0">
                <a:latin typeface="Palatino Linotype" pitchFamily="18" charset="0"/>
              </a:rPr>
              <a:t>мембранама </a:t>
            </a:r>
            <a:r>
              <a:rPr lang="x-none" sz="1400" smtClean="0">
                <a:latin typeface="Palatino Linotype" pitchFamily="18" charset="0"/>
              </a:rPr>
              <a:t>капилара</a:t>
            </a:r>
            <a:r>
              <a:rPr lang="sr-Cyrl-RS" sz="1400" dirty="0" smtClean="0">
                <a:latin typeface="Palatino Linotype" pitchFamily="18" charset="0"/>
              </a:rPr>
              <a:t> </a:t>
            </a:r>
            <a:r>
              <a:rPr lang="sr-Cyrl-RS" sz="1400" dirty="0" smtClean="0">
                <a:latin typeface="Palatino Linotype" pitchFamily="18" charset="0"/>
              </a:rPr>
              <a:t>(какве поседују м</a:t>
            </a:r>
            <a:r>
              <a:rPr lang="x-none" sz="1400" smtClean="0">
                <a:latin typeface="Palatino Linotype" pitchFamily="18" charset="0"/>
              </a:rPr>
              <a:t>али </a:t>
            </a:r>
            <a:r>
              <a:rPr lang="x-none" sz="1400" dirty="0" smtClean="0">
                <a:latin typeface="Palatino Linotype" pitchFamily="18" charset="0"/>
              </a:rPr>
              <a:t>молекули попут глукозе </a:t>
            </a:r>
            <a:r>
              <a:rPr lang="x-none" sz="1400" smtClean="0">
                <a:latin typeface="Palatino Linotype" pitchFamily="18" charset="0"/>
              </a:rPr>
              <a:t>и </a:t>
            </a:r>
            <a:r>
              <a:rPr lang="x-none" sz="1400" smtClean="0">
                <a:latin typeface="Palatino Linotype" pitchFamily="18" charset="0"/>
              </a:rPr>
              <a:t>аминокиселина</a:t>
            </a:r>
            <a:r>
              <a:rPr lang="sr-Cyrl-RS" sz="1400" dirty="0" smtClean="0">
                <a:latin typeface="Palatino Linotype" pitchFamily="18" charset="0"/>
              </a:rPr>
              <a:t>).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4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sr-Cyrl-RS" sz="1400" b="1" dirty="0" smtClean="0">
                <a:latin typeface="Palatino Linotype" pitchFamily="18" charset="0"/>
              </a:rPr>
              <a:t>Повећање</a:t>
            </a:r>
            <a:r>
              <a:rPr lang="x-none" sz="1400" b="1" smtClean="0">
                <a:latin typeface="Palatino Linotype" pitchFamily="18" charset="0"/>
              </a:rPr>
              <a:t> </a:t>
            </a:r>
            <a:r>
              <a:rPr lang="x-none" sz="1400" b="1" dirty="0" err="1" smtClean="0">
                <a:latin typeface="Palatino Linotype" pitchFamily="18" charset="0"/>
              </a:rPr>
              <a:t>пермеабилности</a:t>
            </a:r>
            <a:r>
              <a:rPr lang="x-none" sz="1400" b="1" dirty="0" smtClean="0">
                <a:latin typeface="Palatino Linotype" pitchFamily="18" charset="0"/>
              </a:rPr>
              <a:t> крвно мождане баријере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Из непознатог разлога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 dirty="0" smtClean="0">
                <a:latin typeface="Palatino Linotype" pitchFamily="18" charset="0"/>
              </a:rPr>
              <a:t>код болесника са </a:t>
            </a:r>
            <a:r>
              <a:rPr lang="x-none" sz="1400" dirty="0" err="1" smtClean="0">
                <a:latin typeface="Palatino Linotype" pitchFamily="18" charset="0"/>
              </a:rPr>
              <a:t>инсуфицијенцијом</a:t>
            </a:r>
            <a:r>
              <a:rPr lang="x-none" sz="1400" dirty="0" smtClean="0">
                <a:latin typeface="Palatino Linotype" pitchFamily="18" charset="0"/>
              </a:rPr>
              <a:t>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И</a:t>
            </a:r>
            <a:r>
              <a:rPr lang="x-none" sz="1400" smtClean="0">
                <a:latin typeface="Palatino Linotype" pitchFamily="18" charset="0"/>
              </a:rPr>
              <a:t>нхибиција </a:t>
            </a:r>
            <a:r>
              <a:rPr lang="x-none" sz="1400" dirty="0" smtClean="0">
                <a:latin typeface="Palatino Linotype" pitchFamily="18" charset="0"/>
              </a:rPr>
              <a:t>Na+/K+/ATP</a:t>
            </a:r>
            <a:r>
              <a:rPr lang="x-none" sz="1400" dirty="0" err="1" smtClean="0">
                <a:latin typeface="Palatino Linotype" pitchFamily="18" charset="0"/>
              </a:rPr>
              <a:t>азе</a:t>
            </a:r>
            <a:r>
              <a:rPr lang="x-none" sz="1400" dirty="0" smtClean="0">
                <a:latin typeface="Palatino Linotype" pitchFamily="18" charset="0"/>
              </a:rPr>
              <a:t> помоћу </a:t>
            </a:r>
            <a:r>
              <a:rPr lang="x-none" sz="1400" dirty="0" err="1" smtClean="0">
                <a:latin typeface="Palatino Linotype" pitchFamily="18" charset="0"/>
              </a:rPr>
              <a:t>циркулишућих</a:t>
            </a:r>
            <a:r>
              <a:rPr lang="x-none" sz="1400" dirty="0" smtClean="0">
                <a:latin typeface="Palatino Linotype" pitchFamily="18" charset="0"/>
              </a:rPr>
              <a:t> токсина</a:t>
            </a:r>
            <a:r>
              <a:rPr lang="x-none" sz="1400" smtClean="0">
                <a:latin typeface="Palatino Linotype" pitchFamily="18" charset="0"/>
              </a:rPr>
              <a:t>, </a:t>
            </a:r>
            <a:r>
              <a:rPr lang="x-none" sz="1400" smtClean="0">
                <a:latin typeface="Palatino Linotype" pitchFamily="18" charset="0"/>
              </a:rPr>
              <a:t>олакшава </a:t>
            </a:r>
            <a:r>
              <a:rPr lang="x-none" sz="1400" dirty="0" smtClean="0">
                <a:latin typeface="Palatino Linotype" pitchFamily="18" charset="0"/>
              </a:rPr>
              <a:t>накупљање воде и развој </a:t>
            </a:r>
            <a:r>
              <a:rPr lang="x-none" sz="1400" err="1" smtClean="0">
                <a:latin typeface="Palatino Linotype" pitchFamily="18" charset="0"/>
              </a:rPr>
              <a:t>едема</a:t>
            </a:r>
            <a:r>
              <a:rPr lang="x-none" sz="1400" smtClean="0">
                <a:latin typeface="Palatino Linotype" pitchFamily="18" charset="0"/>
              </a:rPr>
              <a:t> мозга</a:t>
            </a:r>
            <a:endParaRPr lang="en-US" sz="14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2. </a:t>
            </a:r>
            <a:r>
              <a:rPr lang="sr-Cyrl-RS" sz="1400" b="1" dirty="0" smtClean="0">
                <a:latin typeface="Palatino Linotype" pitchFamily="18" charset="0"/>
              </a:rPr>
              <a:t>   </a:t>
            </a:r>
            <a:r>
              <a:rPr lang="x-none" sz="1400" b="1" smtClean="0">
                <a:latin typeface="Palatino Linotype" pitchFamily="18" charset="0"/>
              </a:rPr>
              <a:t>Промене </a:t>
            </a:r>
            <a:r>
              <a:rPr lang="x-none" sz="1400" b="1">
                <a:latin typeface="Palatino Linotype" pitchFamily="18" charset="0"/>
              </a:rPr>
              <a:t>специфичних транспортних састава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Хиперамонијемија може повећати мождано преузимање неутралних </a:t>
            </a:r>
            <a:r>
              <a:rPr lang="x-none" sz="1400" smtClean="0">
                <a:latin typeface="Palatino Linotype" pitchFamily="18" charset="0"/>
              </a:rPr>
              <a:t>аминокиселина</a:t>
            </a:r>
            <a:r>
              <a:rPr lang="sr-Cyrl-RS" sz="1400" dirty="0" smtClean="0">
                <a:latin typeface="Palatino Linotype" pitchFamily="18" charset="0"/>
              </a:rPr>
              <a:t>,</a:t>
            </a:r>
            <a:r>
              <a:rPr lang="x-none" sz="1400" smtClean="0">
                <a:latin typeface="Palatino Linotype" pitchFamily="18" charset="0"/>
              </a:rPr>
              <a:t>тирозина</a:t>
            </a:r>
            <a:r>
              <a:rPr lang="x-none" sz="1400">
                <a:latin typeface="Palatino Linotype" pitchFamily="18" charset="0"/>
              </a:rPr>
              <a:t>, фенил-аланина и </a:t>
            </a:r>
            <a:r>
              <a:rPr lang="x-none" sz="1400" smtClean="0">
                <a:latin typeface="Palatino Linotype" pitchFamily="18" charset="0"/>
              </a:rPr>
              <a:t>триптофана</a:t>
            </a:r>
            <a:r>
              <a:rPr lang="sr-Cyrl-RS" sz="1400" dirty="0" smtClean="0">
                <a:latin typeface="Palatino Linotype" pitchFamily="18" charset="0"/>
              </a:rPr>
              <a:t>, што </a:t>
            </a:r>
            <a:r>
              <a:rPr lang="x-none" sz="1400" smtClean="0">
                <a:latin typeface="Palatino Linotype" pitchFamily="18" charset="0"/>
              </a:rPr>
              <a:t>утиче </a:t>
            </a:r>
            <a:r>
              <a:rPr lang="x-none" sz="1400">
                <a:latin typeface="Palatino Linotype" pitchFamily="18" charset="0"/>
              </a:rPr>
              <a:t>на синтезу неуротрансмитера допамина, норепинефрина и </a:t>
            </a:r>
            <a:r>
              <a:rPr lang="x-none" sz="1400" smtClean="0">
                <a:latin typeface="Palatino Linotype" pitchFamily="18" charset="0"/>
              </a:rPr>
              <a:t>серотонина</a:t>
            </a:r>
            <a:r>
              <a:rPr lang="sr-Cyrl-RS" sz="1400" dirty="0" smtClean="0">
                <a:latin typeface="Palatino Linotype" pitchFamily="18" charset="0"/>
              </a:rPr>
              <a:t>. Осим тога с</a:t>
            </a:r>
            <a:r>
              <a:rPr lang="x-none" sz="1400" smtClean="0">
                <a:latin typeface="Palatino Linotype" pitchFamily="18" charset="0"/>
              </a:rPr>
              <a:t>нижен </a:t>
            </a:r>
            <a:r>
              <a:rPr lang="x-none" sz="1400">
                <a:latin typeface="Palatino Linotype" pitchFamily="18" charset="0"/>
              </a:rPr>
              <a:t>је транспорт глукозе, кетонских тела и базичних </a:t>
            </a:r>
            <a:r>
              <a:rPr lang="x-none" sz="1400" smtClean="0">
                <a:latin typeface="Palatino Linotype" pitchFamily="18" charset="0"/>
              </a:rPr>
              <a:t>аминокиселина</a:t>
            </a:r>
            <a:endParaRPr lang="x-none" sz="14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Хепатична енцефалопатија-патогенеза</a:t>
            </a:r>
          </a:p>
        </p:txBody>
      </p:sp>
    </p:spTree>
    <p:extLst>
      <p:ext uri="{BB962C8B-B14F-4D97-AF65-F5344CB8AC3E}">
        <p14:creationId xmlns="" xmlns:p14="http://schemas.microsoft.com/office/powerpoint/2010/main" val="79472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Cyrl-RS" sz="14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Cyrl-RS" sz="14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 smtClean="0">
                <a:latin typeface="Palatino Linotype" pitchFamily="18" charset="0"/>
              </a:rPr>
              <a:t>II </a:t>
            </a:r>
            <a:r>
              <a:rPr lang="x-none" sz="1400" b="1" smtClean="0">
                <a:latin typeface="Palatino Linotype" pitchFamily="18" charset="0"/>
              </a:rPr>
              <a:t> </a:t>
            </a:r>
            <a:r>
              <a:rPr lang="x-none" sz="1400" b="1" dirty="0" smtClean="0">
                <a:latin typeface="Palatino Linotype" pitchFamily="18" charset="0"/>
              </a:rPr>
              <a:t>НЕУРОТОКСИНИ</a:t>
            </a:r>
          </a:p>
          <a:p>
            <a:pPr>
              <a:lnSpc>
                <a:spcPct val="150000"/>
              </a:lnSpc>
            </a:pPr>
            <a:r>
              <a:rPr lang="x-none" sz="1400" b="1" dirty="0" smtClean="0">
                <a:latin typeface="Palatino Linotype" pitchFamily="18" charset="0"/>
              </a:rPr>
              <a:t>1. Амонијак и глутамин (амонијумска хипотеза)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Амонијак најбоље описани </a:t>
            </a:r>
            <a:r>
              <a:rPr lang="x-none" sz="1400" dirty="0" err="1" smtClean="0">
                <a:latin typeface="Palatino Linotype" pitchFamily="18" charset="0"/>
              </a:rPr>
              <a:t>неуротоксин</a:t>
            </a:r>
            <a:r>
              <a:rPr lang="x-none" sz="1400" dirty="0" smtClean="0">
                <a:latin typeface="Palatino Linotype" pitchFamily="18" charset="0"/>
              </a:rPr>
              <a:t> који </a:t>
            </a:r>
            <a:r>
              <a:rPr lang="x-none" sz="1400" dirty="0" err="1" smtClean="0">
                <a:latin typeface="Palatino Linotype" pitchFamily="18" charset="0"/>
              </a:rPr>
              <a:t>преципитира</a:t>
            </a:r>
            <a:r>
              <a:rPr lang="x-none" sz="1400" dirty="0" smtClean="0">
                <a:latin typeface="Palatino Linotype" pitchFamily="18" charset="0"/>
              </a:rPr>
              <a:t> </a:t>
            </a:r>
            <a:r>
              <a:rPr lang="x-none" sz="1400" dirty="0" err="1" smtClean="0">
                <a:latin typeface="Palatino Linotype" pitchFamily="18" charset="0"/>
              </a:rPr>
              <a:t>енцефалопатију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Гастроинтестинални тракт је примарни извор амонијака који улази у крвоток преко порталне вене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smtClean="0">
                <a:latin typeface="Palatino Linotype" pitchFamily="18" charset="0"/>
              </a:rPr>
              <a:t>Амонијак </a:t>
            </a:r>
            <a:r>
              <a:rPr lang="sr-Cyrl-RS" sz="1400" dirty="0" smtClean="0">
                <a:latin typeface="Palatino Linotype" pitchFamily="18" charset="0"/>
              </a:rPr>
              <a:t>настаје у цревима из беланчевина хране или глутамина, а његов пораст последица је инсуфицијенције јетре и снижене уреагенезе. </a:t>
            </a:r>
            <a:r>
              <a:rPr lang="sr-Cyrl-RS" sz="1400" dirty="0" smtClean="0">
                <a:latin typeface="Palatino Linotype" pitchFamily="18" charset="0"/>
              </a:rPr>
              <a:t> Н</a:t>
            </a:r>
            <a:r>
              <a:rPr lang="sr-Cyrl-RS" sz="1400" dirty="0" smtClean="0">
                <a:latin typeface="Palatino Linotype" pitchFamily="18" charset="0"/>
              </a:rPr>
              <a:t>акон </a:t>
            </a:r>
            <a:r>
              <a:rPr lang="sr-Cyrl-RS" sz="1400" dirty="0" smtClean="0">
                <a:latin typeface="Palatino Linotype" pitchFamily="18" charset="0"/>
              </a:rPr>
              <a:t>крварења у гит-у, у дебело црево доспева крв, тј. беланчевине; бактерије цепају беланчевине на уреу и </a:t>
            </a:r>
            <a:r>
              <a:rPr lang="sr-Cyrl-RS" sz="1400" dirty="0" smtClean="0">
                <a:latin typeface="Palatino Linotype" pitchFamily="18" charset="0"/>
              </a:rPr>
              <a:t>амонијак</a:t>
            </a:r>
            <a:r>
              <a:rPr lang="en-US" sz="1400" dirty="0" smtClean="0">
                <a:latin typeface="Palatino Linotype" pitchFamily="18" charset="0"/>
              </a:rPr>
              <a:t>.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Здрава јетра уклања готово сав портално венски амонијак претварајући га у глутамин и спречавајући његов улазак у </a:t>
            </a:r>
            <a:r>
              <a:rPr lang="x-none" sz="1400" smtClean="0">
                <a:latin typeface="Palatino Linotype" pitchFamily="18" charset="0"/>
              </a:rPr>
              <a:t>системску циркулацију</a:t>
            </a:r>
            <a:r>
              <a:rPr lang="sr-Cyrl-RS" sz="1400" dirty="0" smtClean="0">
                <a:latin typeface="Palatino Linotype" pitchFamily="18" charset="0"/>
              </a:rPr>
              <a:t>. </a:t>
            </a:r>
            <a:r>
              <a:rPr lang="x-none" sz="1400" smtClean="0">
                <a:latin typeface="Palatino Linotype" pitchFamily="18" charset="0"/>
              </a:rPr>
              <a:t>Пораст </a:t>
            </a:r>
            <a:r>
              <a:rPr lang="x-none" sz="1400" dirty="0" smtClean="0">
                <a:latin typeface="Palatino Linotype" pitchFamily="18" charset="0"/>
              </a:rPr>
              <a:t>амонијака у крви код болести јетре последица је поремећене </a:t>
            </a:r>
            <a:r>
              <a:rPr lang="x-none" sz="1400" dirty="0" err="1" smtClean="0">
                <a:latin typeface="Palatino Linotype" pitchFamily="18" charset="0"/>
              </a:rPr>
              <a:t>фукнције</a:t>
            </a:r>
            <a:r>
              <a:rPr lang="x-none" sz="1400" dirty="0" smtClean="0">
                <a:latin typeface="Palatino Linotype" pitchFamily="18" charset="0"/>
              </a:rPr>
              <a:t> јетре и скретања крви </a:t>
            </a:r>
            <a:r>
              <a:rPr lang="x-none" sz="1400" dirty="0" err="1" smtClean="0">
                <a:latin typeface="Palatino Linotype" pitchFamily="18" charset="0"/>
              </a:rPr>
              <a:t>колатералама</a:t>
            </a:r>
            <a:r>
              <a:rPr lang="x-none" sz="1400" dirty="0" smtClean="0">
                <a:latin typeface="Palatino Linotype" pitchFamily="18" charset="0"/>
              </a:rPr>
              <a:t> око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Смањење мишићне масе код ових болесника </a:t>
            </a:r>
            <a:r>
              <a:rPr lang="x-none" sz="1400" smtClean="0">
                <a:latin typeface="Palatino Linotype" pitchFamily="18" charset="0"/>
              </a:rPr>
              <a:t>такође </a:t>
            </a:r>
            <a:r>
              <a:rPr lang="sr-Cyrl-RS" sz="1400" dirty="0" smtClean="0">
                <a:latin typeface="Palatino Linotype" pitchFamily="18" charset="0"/>
              </a:rPr>
              <a:t>доприноси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 dirty="0" smtClean="0">
                <a:latin typeface="Palatino Linotype" pitchFamily="18" charset="0"/>
              </a:rPr>
              <a:t>порасту амонијака </a:t>
            </a:r>
            <a:r>
              <a:rPr lang="x-none" sz="1400" smtClean="0">
                <a:latin typeface="Palatino Linotype" pitchFamily="18" charset="0"/>
              </a:rPr>
              <a:t>у </a:t>
            </a:r>
            <a:r>
              <a:rPr lang="x-none" sz="1400" smtClean="0">
                <a:latin typeface="Palatino Linotype" pitchFamily="18" charset="0"/>
              </a:rPr>
              <a:t>крви</a:t>
            </a:r>
            <a:endParaRPr lang="en-US" sz="14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400" b="1" dirty="0" smtClean="0">
                <a:latin typeface="Palatino Linotype" pitchFamily="18" charset="0"/>
              </a:rPr>
              <a:t>      </a:t>
            </a:r>
            <a:r>
              <a:rPr lang="x-none" sz="1400" b="1" smtClean="0">
                <a:latin typeface="Palatino Linotype" pitchFamily="18" charset="0"/>
              </a:rPr>
              <a:t>Механизам </a:t>
            </a:r>
            <a:r>
              <a:rPr lang="x-none" sz="1400" b="1">
                <a:latin typeface="Palatino Linotype" pitchFamily="18" charset="0"/>
              </a:rPr>
              <a:t>токсичности амонијака</a:t>
            </a:r>
          </a:p>
          <a:p>
            <a:pPr>
              <a:lnSpc>
                <a:spcPct val="150000"/>
              </a:lnSpc>
            </a:pPr>
            <a:r>
              <a:rPr lang="x-none" sz="1400">
                <a:latin typeface="Palatino Linotype" pitchFamily="18" charset="0"/>
              </a:rPr>
              <a:t>Пораст унутар ћелијске осмоларности у </a:t>
            </a:r>
            <a:r>
              <a:rPr lang="x-none" sz="1400" smtClean="0">
                <a:latin typeface="Palatino Linotype" pitchFamily="18" charset="0"/>
              </a:rPr>
              <a:t>астроцитима</a:t>
            </a:r>
            <a:r>
              <a:rPr lang="sr-Cyrl-RS" sz="1400" dirty="0" smtClean="0">
                <a:latin typeface="Palatino Linotype" pitchFamily="18" charset="0"/>
              </a:rPr>
              <a:t> доводи до </a:t>
            </a:r>
            <a:r>
              <a:rPr lang="sr-Cyrl-RS" sz="1400" dirty="0" smtClean="0">
                <a:latin typeface="Palatino Linotype" pitchFamily="18" charset="0"/>
              </a:rPr>
              <a:t>њ</a:t>
            </a:r>
            <a:r>
              <a:rPr lang="sr-Cyrl-RS" sz="1400" dirty="0" smtClean="0">
                <a:latin typeface="Palatino Linotype" pitchFamily="18" charset="0"/>
              </a:rPr>
              <a:t>ихове хиперхидратације и </a:t>
            </a:r>
            <a:r>
              <a:rPr lang="x-none" sz="1400" smtClean="0">
                <a:latin typeface="Palatino Linotype" pitchFamily="18" charset="0"/>
              </a:rPr>
              <a:t> едем</a:t>
            </a:r>
            <a:r>
              <a:rPr lang="sr-Cyrl-RS" sz="1400" dirty="0" smtClean="0">
                <a:latin typeface="Palatino Linotype" pitchFamily="18" charset="0"/>
              </a:rPr>
              <a:t>а мозга</a:t>
            </a:r>
            <a:r>
              <a:rPr lang="sr-Cyrl-RS" sz="1400" dirty="0" smtClean="0">
                <a:latin typeface="Palatino Linotype" pitchFamily="18" charset="0"/>
              </a:rPr>
              <a:t>. Мења се и </a:t>
            </a:r>
            <a:r>
              <a:rPr lang="x-none" sz="1400" smtClean="0">
                <a:latin typeface="Palatino Linotype" pitchFamily="18" charset="0"/>
              </a:rPr>
              <a:t>неуронск</a:t>
            </a:r>
            <a:r>
              <a:rPr lang="sr-Cyrl-RS" sz="1400" dirty="0" smtClean="0">
                <a:latin typeface="Palatino Linotype" pitchFamily="18" charset="0"/>
              </a:rPr>
              <a:t>а</a:t>
            </a:r>
            <a:r>
              <a:rPr lang="x-none" sz="1400" smtClean="0">
                <a:latin typeface="Palatino Linotype" pitchFamily="18" charset="0"/>
              </a:rPr>
              <a:t> електричн</a:t>
            </a:r>
            <a:r>
              <a:rPr lang="sr-Cyrl-RS" sz="1400" dirty="0" smtClean="0">
                <a:latin typeface="Palatino Linotype" pitchFamily="18" charset="0"/>
              </a:rPr>
              <a:t>а</a:t>
            </a:r>
            <a:r>
              <a:rPr lang="x-none" sz="1400" smtClean="0">
                <a:latin typeface="Palatino Linotype" pitchFamily="18" charset="0"/>
              </a:rPr>
              <a:t> активности</a:t>
            </a:r>
            <a:r>
              <a:rPr lang="sr-Cyrl-RS" sz="1400" dirty="0" smtClean="0">
                <a:latin typeface="Palatino Linotype" pitchFamily="18" charset="0"/>
              </a:rPr>
              <a:t>, и на тај начин </a:t>
            </a:r>
            <a:r>
              <a:rPr lang="x-none" sz="1400" smtClean="0">
                <a:latin typeface="Palatino Linotype" pitchFamily="18" charset="0"/>
              </a:rPr>
              <a:t>инхибира </a:t>
            </a:r>
            <a:r>
              <a:rPr lang="x-none" sz="1400">
                <a:latin typeface="Palatino Linotype" pitchFamily="18" charset="0"/>
              </a:rPr>
              <a:t>стварање и </a:t>
            </a:r>
            <a:r>
              <a:rPr lang="x-none" sz="1400" smtClean="0">
                <a:latin typeface="Palatino Linotype" pitchFamily="18" charset="0"/>
              </a:rPr>
              <a:t>ексцита</a:t>
            </a:r>
            <a:r>
              <a:rPr lang="sr-Cyrl-RS" sz="1400" dirty="0" smtClean="0">
                <a:latin typeface="Palatino Linotype" pitchFamily="18" charset="0"/>
              </a:rPr>
              <a:t>торних</a:t>
            </a:r>
            <a:r>
              <a:rPr lang="x-none" sz="1400" smtClean="0">
                <a:latin typeface="Palatino Linotype" pitchFamily="18" charset="0"/>
              </a:rPr>
              <a:t>и</a:t>
            </a:r>
            <a:r>
              <a:rPr lang="sr-Cyrl-RS" sz="1400" dirty="0" smtClean="0">
                <a:latin typeface="Palatino Linotype" pitchFamily="18" charset="0"/>
              </a:rPr>
              <a:t> </a:t>
            </a:r>
            <a:r>
              <a:rPr lang="x-none" sz="1400" smtClean="0">
                <a:latin typeface="Palatino Linotype" pitchFamily="18" charset="0"/>
              </a:rPr>
              <a:t> инхиб</a:t>
            </a:r>
            <a:r>
              <a:rPr lang="sr-Cyrl-RS" sz="1400" dirty="0" smtClean="0">
                <a:latin typeface="Palatino Linotype" pitchFamily="18" charset="0"/>
              </a:rPr>
              <a:t>иторних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>
                <a:latin typeface="Palatino Linotype" pitchFamily="18" charset="0"/>
              </a:rPr>
              <a:t>постсинаптичких </a:t>
            </a:r>
            <a:r>
              <a:rPr lang="x-none" sz="1400" smtClean="0">
                <a:latin typeface="Palatino Linotype" pitchFamily="18" charset="0"/>
              </a:rPr>
              <a:t>потенцијала</a:t>
            </a:r>
            <a:r>
              <a:rPr lang="sr-Cyrl-RS" sz="1400" dirty="0" smtClean="0">
                <a:latin typeface="Palatino Linotype" pitchFamily="18" charset="0"/>
              </a:rPr>
              <a:t>.</a:t>
            </a:r>
            <a:r>
              <a:rPr lang="x-none" sz="1400" b="1" smtClean="0">
                <a:latin typeface="Palatino Linotype" pitchFamily="18" charset="0"/>
              </a:rPr>
              <a:t> </a:t>
            </a:r>
            <a:endParaRPr lang="sr-Cyrl-RS" sz="14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 </a:t>
            </a:r>
            <a:r>
              <a:rPr lang="sr-Cyrl-RS" sz="1400" b="1" dirty="0" smtClean="0">
                <a:latin typeface="Palatino Linotype" pitchFamily="18" charset="0"/>
              </a:rPr>
              <a:t>2. </a:t>
            </a:r>
            <a:r>
              <a:rPr lang="x-none" sz="1400" b="1" smtClean="0">
                <a:latin typeface="Palatino Linotype" pitchFamily="18" charset="0"/>
              </a:rPr>
              <a:t>Оксиндол</a:t>
            </a:r>
            <a:r>
              <a:rPr lang="sr-Cyrl-RS" sz="1400" b="1" dirty="0" smtClean="0">
                <a:latin typeface="Palatino Linotype" pitchFamily="18" charset="0"/>
              </a:rPr>
              <a:t>-м</a:t>
            </a:r>
            <a:r>
              <a:rPr lang="x-none" sz="1400" smtClean="0">
                <a:latin typeface="Palatino Linotype" pitchFamily="18" charset="0"/>
              </a:rPr>
              <a:t>етаболит </a:t>
            </a:r>
            <a:r>
              <a:rPr lang="x-none" sz="1400" smtClean="0">
                <a:latin typeface="Palatino Linotype" pitchFamily="18" charset="0"/>
              </a:rPr>
              <a:t>триптофана и преко индола га стварају цревне бактерије</a:t>
            </a:r>
            <a:r>
              <a:rPr lang="sr-Cyrl-RS" sz="1400" dirty="0" smtClean="0">
                <a:latin typeface="Palatino Linotype" pitchFamily="18" charset="0"/>
              </a:rPr>
              <a:t>, у</a:t>
            </a:r>
            <a:r>
              <a:rPr lang="x-none" sz="1400" smtClean="0">
                <a:latin typeface="Palatino Linotype" pitchFamily="18" charset="0"/>
              </a:rPr>
              <a:t>зрокује седацију, мишићну слабост, хипотензију и кому</a:t>
            </a:r>
          </a:p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3</a:t>
            </a:r>
            <a:r>
              <a:rPr lang="x-none" sz="1400" b="1" smtClean="0">
                <a:latin typeface="Palatino Linotype" pitchFamily="18" charset="0"/>
              </a:rPr>
              <a:t>. </a:t>
            </a:r>
            <a:r>
              <a:rPr lang="x-none" sz="1400" b="1" smtClean="0">
                <a:latin typeface="Palatino Linotype" pitchFamily="18" charset="0"/>
              </a:rPr>
              <a:t>Манган</a:t>
            </a:r>
            <a:r>
              <a:rPr lang="sr-Cyrl-RS" sz="1400" b="1" dirty="0" smtClean="0">
                <a:latin typeface="Palatino Linotype" pitchFamily="18" charset="0"/>
              </a:rPr>
              <a:t>-</a:t>
            </a:r>
            <a:r>
              <a:rPr lang="x-none" sz="1400" smtClean="0">
                <a:latin typeface="Palatino Linotype" pitchFamily="18" charset="0"/>
              </a:rPr>
              <a:t>повишене </a:t>
            </a:r>
            <a:r>
              <a:rPr lang="sr-Cyrl-RS" sz="1400" dirty="0" smtClean="0">
                <a:latin typeface="Palatino Linotype" pitchFamily="18" charset="0"/>
              </a:rPr>
              <a:t>концентрације </a:t>
            </a:r>
            <a:r>
              <a:rPr lang="x-none" sz="1400" smtClean="0">
                <a:latin typeface="Palatino Linotype" pitchFamily="18" charset="0"/>
              </a:rPr>
              <a:t>код </a:t>
            </a:r>
            <a:r>
              <a:rPr lang="x-none" sz="1400" smtClean="0">
                <a:latin typeface="Palatino Linotype" pitchFamily="18" charset="0"/>
              </a:rPr>
              <a:t>болесника са цирозом јетре</a:t>
            </a:r>
            <a:endParaRPr lang="sr-Cyrl-RS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40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Хепатична енцефалопатија-птогенеза</a:t>
            </a:r>
          </a:p>
        </p:txBody>
      </p:sp>
    </p:spTree>
    <p:extLst>
      <p:ext uri="{BB962C8B-B14F-4D97-AF65-F5344CB8AC3E}">
        <p14:creationId xmlns="" xmlns:p14="http://schemas.microsoft.com/office/powerpoint/2010/main" val="396360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38200"/>
            <a:ext cx="88392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x-none" sz="140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b="1" dirty="0" smtClean="0">
                <a:latin typeface="Palatino Linotype" pitchFamily="18" charset="0"/>
              </a:rPr>
              <a:t>III </a:t>
            </a:r>
            <a:r>
              <a:rPr lang="x-none" sz="1600" b="1" smtClean="0">
                <a:latin typeface="Palatino Linotype" pitchFamily="18" charset="0"/>
              </a:rPr>
              <a:t>Поремећај </a:t>
            </a:r>
            <a:r>
              <a:rPr lang="x-none" sz="1600" b="1" dirty="0" smtClean="0">
                <a:latin typeface="Palatino Linotype" pitchFamily="18" charset="0"/>
              </a:rPr>
              <a:t>неуротрансмисије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400" dirty="0" smtClean="0">
                <a:latin typeface="Palatino Linotype" pitchFamily="18" charset="0"/>
              </a:rPr>
              <a:t>Повећана активност инхибиторних неуротрансмитера (ГАБА, серотонин), смањена активност ексцитаторних неуротрансмитера(глутамат, катехоламини). </a:t>
            </a:r>
            <a:endParaRPr lang="sr-Cyrl-RS" sz="14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sr-Cyrl-R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b="1" dirty="0" smtClean="0">
                <a:latin typeface="Palatino Linotype" pitchFamily="18" charset="0"/>
              </a:rPr>
              <a:t>IV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>
                <a:latin typeface="Palatino Linotype" pitchFamily="18" charset="0"/>
              </a:rPr>
              <a:t>Промењен енергетски метаболизам у мозгу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smtClean="0">
                <a:latin typeface="Palatino Linotype" pitchFamily="18" charset="0"/>
              </a:rPr>
              <a:t>Глукоза </a:t>
            </a:r>
            <a:r>
              <a:rPr lang="x-none" sz="1400">
                <a:latin typeface="Palatino Linotype" pitchFamily="18" charset="0"/>
              </a:rPr>
              <a:t>је најважнији извор енергије за мозак, а хипогликемија настаје у терминалним фазама оштећења јетре због поремећене јетрине </a:t>
            </a:r>
            <a:r>
              <a:rPr lang="x-none" sz="1400" smtClean="0">
                <a:latin typeface="Palatino Linotype" pitchFamily="18" charset="0"/>
              </a:rPr>
              <a:t>глуконеогенезе</a:t>
            </a:r>
            <a:r>
              <a:rPr lang="sr-Cyrl-RS" sz="1400" dirty="0" smtClean="0">
                <a:latin typeface="Palatino Linotype" pitchFamily="18" charset="0"/>
              </a:rPr>
              <a:t>. Поремећај се не може адекватно купирати применом глукозе.</a:t>
            </a:r>
            <a:endParaRPr lang="x-none" sz="14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x-none" sz="14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Хепатична енцефалопатија-патогенеза</a:t>
            </a:r>
          </a:p>
        </p:txBody>
      </p:sp>
    </p:spTree>
    <p:extLst>
      <p:ext uri="{BB962C8B-B14F-4D97-AF65-F5344CB8AC3E}">
        <p14:creationId xmlns="" xmlns:p14="http://schemas.microsoft.com/office/powerpoint/2010/main" val="348907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0" y="1524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x-none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Хепатична енцефалопатија-стадијуми</a:t>
            </a:r>
          </a:p>
        </p:txBody>
      </p:sp>
      <p:sp>
        <p:nvSpPr>
          <p:cNvPr id="9" name="Rectangle 8"/>
          <p:cNvSpPr/>
          <p:nvPr/>
        </p:nvSpPr>
        <p:spPr>
          <a:xfrm>
            <a:off x="381000" y="609600"/>
            <a:ext cx="8534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Стадијуми у развоју хепатичне енцефалопатије:</a:t>
            </a:r>
          </a:p>
          <a:p>
            <a:pPr marL="285750" indent="-285750">
              <a:lnSpc>
                <a:spcPct val="150000"/>
              </a:lnSpc>
            </a:pP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en-US" b="1" dirty="0" smtClean="0">
                <a:latin typeface="Palatino Linotype" pitchFamily="18" charset="0"/>
              </a:rPr>
              <a:t>I</a:t>
            </a:r>
            <a:r>
              <a:rPr lang="sr-Cyrl-RS" b="1" dirty="0" smtClean="0">
                <a:latin typeface="Palatino Linotype" pitchFamily="18" charset="0"/>
              </a:rPr>
              <a:t> стадијум: </a:t>
            </a:r>
            <a:r>
              <a:rPr lang="sr-Cyrl-RS" dirty="0" smtClean="0">
                <a:latin typeface="Palatino Linotype" pitchFamily="18" charset="0"/>
              </a:rPr>
              <a:t>брзе промене расположења и понашања, поремећај ритма сна, лак тремор, конфузија</a:t>
            </a:r>
          </a:p>
          <a:p>
            <a:pPr marL="285750" indent="-285750">
              <a:lnSpc>
                <a:spcPct val="150000"/>
              </a:lnSpc>
            </a:pPr>
            <a:r>
              <a:rPr lang="en-US" b="1" dirty="0" smtClean="0">
                <a:latin typeface="Palatino Linotype" pitchFamily="18" charset="0"/>
              </a:rPr>
              <a:t>II c</a:t>
            </a:r>
            <a:r>
              <a:rPr lang="sr-Cyrl-RS" b="1" dirty="0" smtClean="0">
                <a:latin typeface="Palatino Linotype" pitchFamily="18" charset="0"/>
              </a:rPr>
              <a:t>тадијум</a:t>
            </a:r>
            <a:r>
              <a:rPr lang="sr-Cyrl-RS" dirty="0" smtClean="0">
                <a:latin typeface="Palatino Linotype" pitchFamily="18" charset="0"/>
              </a:rPr>
              <a:t>: неадекватно понашање, збуњеност, изражена конфузија, изражена поспаност, летаргија</a:t>
            </a:r>
          </a:p>
          <a:p>
            <a:pPr marL="285750" indent="-285750">
              <a:lnSpc>
                <a:spcPct val="150000"/>
              </a:lnSpc>
            </a:pPr>
            <a:r>
              <a:rPr lang="en-US" b="1" dirty="0" smtClean="0">
                <a:latin typeface="Palatino Linotype" pitchFamily="18" charset="0"/>
              </a:rPr>
              <a:t>III c</a:t>
            </a:r>
            <a:r>
              <a:rPr lang="sr-Cyrl-RS" b="1" dirty="0" smtClean="0">
                <a:latin typeface="Palatino Linotype" pitchFamily="18" charset="0"/>
              </a:rPr>
              <a:t>тадијум: </a:t>
            </a:r>
            <a:r>
              <a:rPr lang="sr-Cyrl-RS" dirty="0" smtClean="0">
                <a:latin typeface="Palatino Linotype" pitchFamily="18" charset="0"/>
              </a:rPr>
              <a:t>изражена конфузија, неразговетан говор, јак тремор, дезоријентација, сопор</a:t>
            </a:r>
          </a:p>
          <a:p>
            <a:pPr marL="285750" indent="-285750">
              <a:lnSpc>
                <a:spcPct val="150000"/>
              </a:lnSpc>
            </a:pPr>
            <a:r>
              <a:rPr lang="en-US" b="1" dirty="0" smtClean="0">
                <a:latin typeface="Palatino Linotype" pitchFamily="18" charset="0"/>
              </a:rPr>
              <a:t>IV c</a:t>
            </a:r>
            <a:r>
              <a:rPr lang="sr-Cyrl-RS" b="1" dirty="0" smtClean="0">
                <a:latin typeface="Palatino Linotype" pitchFamily="18" charset="0"/>
              </a:rPr>
              <a:t>тадијум: </a:t>
            </a:r>
            <a:r>
              <a:rPr lang="sr-Cyrl-RS" dirty="0" smtClean="0">
                <a:latin typeface="Palatino Linotype" pitchFamily="18" charset="0"/>
              </a:rPr>
              <a:t>Кома. Болесник не одговара на грубе дражи. Мидријаза. Дубок сан из кога се болесник не буди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3589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85800"/>
            <a:ext cx="9067800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400" b="1" dirty="0" smtClean="0">
                <a:latin typeface="Palatino Linotype" pitchFamily="18" charset="0"/>
              </a:rPr>
              <a:t>ПСИХОМЕТРИЈСКИ ТЕСТОВИ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Писање, цртање ликова, присећање текућих догађаја, одузимање седмица у низу….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Најчешће коришћени тест је тест спајања бројева (</a:t>
            </a:r>
            <a:r>
              <a:rPr lang="x-none" sz="1600" dirty="0" err="1" smtClean="0">
                <a:latin typeface="Palatino Linotype" pitchFamily="18" charset="0"/>
              </a:rPr>
              <a:t>nimber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connection</a:t>
            </a:r>
            <a:r>
              <a:rPr lang="x-none" sz="1600" dirty="0" smtClean="0">
                <a:latin typeface="Palatino Linotype" pitchFamily="18" charset="0"/>
              </a:rPr>
              <a:t> test, NCT или </a:t>
            </a:r>
            <a:r>
              <a:rPr lang="x-none" sz="1600" dirty="0" err="1" smtClean="0">
                <a:latin typeface="Palatino Linotype" pitchFamily="18" charset="0"/>
              </a:rPr>
              <a:t>Reitanov</a:t>
            </a:r>
            <a:r>
              <a:rPr lang="x-none" sz="1600" dirty="0" smtClean="0">
                <a:latin typeface="Palatino Linotype" pitchFamily="18" charset="0"/>
              </a:rPr>
              <a:t> тест)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Мерење времена реакције на слушне и </a:t>
            </a:r>
            <a:r>
              <a:rPr lang="x-none" sz="1600" smtClean="0">
                <a:latin typeface="Palatino Linotype" pitchFamily="18" charset="0"/>
              </a:rPr>
              <a:t>видне надражаје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ЛАБОРАТОРИЈСКИ </a:t>
            </a:r>
            <a:r>
              <a:rPr lang="x-none" sz="1600" b="1" dirty="0" smtClean="0">
                <a:latin typeface="Palatino Linotype" pitchFamily="18" charset="0"/>
              </a:rPr>
              <a:t>ТЕСТОВИ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Ни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један није </a:t>
            </a:r>
            <a:r>
              <a:rPr lang="sr-Cyrl-RS" sz="1600" dirty="0" smtClean="0">
                <a:latin typeface="Palatino Linotype" pitchFamily="18" charset="0"/>
              </a:rPr>
              <a:t>специфичан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dirty="0" smtClean="0">
                <a:latin typeface="Palatino Linotype" pitchFamily="18" charset="0"/>
              </a:rPr>
              <a:t>битни у диференцијалној дијагнози других </a:t>
            </a:r>
            <a:r>
              <a:rPr lang="x-none" sz="1600" dirty="0" err="1" smtClean="0">
                <a:latin typeface="Palatino Linotype" pitchFamily="18" charset="0"/>
              </a:rPr>
              <a:t>метаболичких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енцефалопатија</a:t>
            </a:r>
            <a:r>
              <a:rPr lang="x-none" sz="1600" dirty="0" smtClean="0">
                <a:latin typeface="Palatino Linotype" pitchFamily="18" charset="0"/>
              </a:rPr>
              <a:t> (</a:t>
            </a:r>
            <a:r>
              <a:rPr lang="x-none" sz="1600" dirty="0" err="1" smtClean="0">
                <a:latin typeface="Palatino Linotype" pitchFamily="18" charset="0"/>
              </a:rPr>
              <a:t>хипогликемија</a:t>
            </a:r>
            <a:r>
              <a:rPr lang="x-none" sz="1600" dirty="0" smtClean="0">
                <a:latin typeface="Palatino Linotype" pitchFamily="18" charset="0"/>
              </a:rPr>
              <a:t>, уремија, електролитски </a:t>
            </a:r>
            <a:r>
              <a:rPr lang="x-none" sz="1600" dirty="0" err="1" smtClean="0">
                <a:latin typeface="Palatino Linotype" pitchFamily="18" charset="0"/>
              </a:rPr>
              <a:t>дисбаланс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интоксикације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В</a:t>
            </a:r>
            <a:r>
              <a:rPr lang="x-none" sz="1600" smtClean="0">
                <a:latin typeface="Palatino Linotype" pitchFamily="18" charset="0"/>
              </a:rPr>
              <a:t>редности </a:t>
            </a:r>
            <a:r>
              <a:rPr lang="x-none" sz="1600" smtClean="0">
                <a:latin typeface="Palatino Linotype" pitchFamily="18" charset="0"/>
              </a:rPr>
              <a:t>амонијака </a:t>
            </a:r>
            <a:r>
              <a:rPr lang="sr-Cyrl-RS" sz="1600" dirty="0" smtClean="0">
                <a:latin typeface="Palatino Linotype" pitchFamily="18" charset="0"/>
              </a:rPr>
              <a:t>два пута веће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од нормале</a:t>
            </a:r>
            <a:endParaRPr lang="en-U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>
                <a:latin typeface="Palatino Linotype" pitchFamily="18" charset="0"/>
              </a:rPr>
              <a:t>Електрофизиолошки тестови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ЕЕГ</a:t>
            </a:r>
            <a:r>
              <a:rPr lang="sr-Cyrl-RS" sz="1600" dirty="0" smtClean="0">
                <a:latin typeface="Palatino Linotype" pitchFamily="18" charset="0"/>
              </a:rPr>
              <a:t> промене се јављају од другог стадијума хепатичне енцефалопатије</a:t>
            </a:r>
            <a:endParaRPr lang="x-none" sz="160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>
                <a:latin typeface="Palatino Linotype" pitchFamily="18" charset="0"/>
              </a:rPr>
              <a:t>ЦТ или МР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атрофичне промене; заначај у диференцијалној дијагнози, посебно код </a:t>
            </a:r>
            <a:r>
              <a:rPr lang="x-none" sz="1600" smtClean="0">
                <a:latin typeface="Palatino Linotype" pitchFamily="18" charset="0"/>
              </a:rPr>
              <a:t>болесника </a:t>
            </a:r>
            <a:r>
              <a:rPr lang="sr-Cyrl-RS" sz="1600" dirty="0" smtClean="0">
                <a:latin typeface="Palatino Linotype" pitchFamily="18" charset="0"/>
              </a:rPr>
              <a:t>у коми</a:t>
            </a:r>
            <a:endParaRPr lang="x-none" sz="160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Хепатична енцефалопатија-дијагностика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39491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524000"/>
            <a:ext cx="8458200" cy="423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1. </a:t>
            </a:r>
            <a:r>
              <a:rPr lang="x-none" sz="1600" b="1" smtClean="0">
                <a:latin typeface="Palatino Linotype" pitchFamily="18" charset="0"/>
              </a:rPr>
              <a:t>Терапија заснована на амонијумској хипотези</a:t>
            </a:r>
            <a:endParaRPr lang="x-none" sz="1600" b="1" dirty="0"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2057400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Здрава </a:t>
            </a:r>
            <a:r>
              <a:rPr lang="x-none" sz="1600" dirty="0" smtClean="0">
                <a:latin typeface="Palatino Linotype" pitchFamily="18" charset="0"/>
              </a:rPr>
              <a:t>јетра уклања готово сав портално венски амонијак претварајући га у глутамин и спречавајући његов улазак у системску циркулацију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Терапија је усмерена ка смањењу или инхибицији цревне производње амонијака или ка појачаном уклањању амонијака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Корекција </a:t>
            </a:r>
            <a:r>
              <a:rPr lang="x-none" sz="1600" dirty="0" err="1" smtClean="0">
                <a:latin typeface="Palatino Linotype" pitchFamily="18" charset="0"/>
              </a:rPr>
              <a:t>хипокалијемије</a:t>
            </a:r>
            <a:r>
              <a:rPr lang="x-none" sz="1600" dirty="0" smtClean="0">
                <a:latin typeface="Palatino Linotype" pitchFamily="18" charset="0"/>
              </a:rPr>
              <a:t> је </a:t>
            </a:r>
            <a:r>
              <a:rPr lang="x-none" sz="1600" dirty="0" err="1" smtClean="0">
                <a:latin typeface="Palatino Linotype" pitchFamily="18" charset="0"/>
              </a:rPr>
              <a:t>непоходна</a:t>
            </a:r>
            <a:r>
              <a:rPr lang="x-none" sz="1600" dirty="0" smtClean="0">
                <a:latin typeface="Palatino Linotype" pitchFamily="18" charset="0"/>
              </a:rPr>
              <a:t>, јер </a:t>
            </a:r>
            <a:r>
              <a:rPr lang="x-none" sz="1600" dirty="0" err="1" smtClean="0">
                <a:latin typeface="Palatino Linotype" pitchFamily="18" charset="0"/>
              </a:rPr>
              <a:t>хипокалијемија</a:t>
            </a:r>
            <a:r>
              <a:rPr lang="x-none" sz="1600" dirty="0" smtClean="0">
                <a:latin typeface="Palatino Linotype" pitchFamily="18" charset="0"/>
              </a:rPr>
              <a:t> повећава бубрежну производњу амонијака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Хепатична енцефалопатија-терапија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381000"/>
            <a:ext cx="4572000" cy="7932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Т</a:t>
            </a:r>
            <a:r>
              <a:rPr lang="sr-Cyrl-RS" sz="1600" b="1" dirty="0" smtClean="0">
                <a:latin typeface="Palatino Linotype" pitchFamily="18" charset="0"/>
              </a:rPr>
              <a:t>ЕРАПИЈА</a:t>
            </a:r>
            <a:endParaRPr lang="x-none" sz="1600" b="1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Утврдити преципитирајући фактор</a:t>
            </a:r>
            <a:endParaRPr lang="x-none" sz="1600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490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991600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r-Latn-RS" sz="14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 smtClean="0">
                <a:latin typeface="Palatino Linotype" pitchFamily="18" charset="0"/>
              </a:rPr>
              <a:t>А</a:t>
            </a:r>
            <a:r>
              <a:rPr lang="x-none" sz="1400" b="1" dirty="0" smtClean="0">
                <a:latin typeface="Palatino Linotype" pitchFamily="18" charset="0"/>
              </a:rPr>
              <a:t>. Смањење </a:t>
            </a:r>
            <a:r>
              <a:rPr lang="x-none" sz="1400" b="1" dirty="0" err="1" smtClean="0">
                <a:latin typeface="Palatino Linotype" pitchFamily="18" charset="0"/>
              </a:rPr>
              <a:t>амониогених</a:t>
            </a:r>
            <a:r>
              <a:rPr lang="x-none" sz="1400" b="1" dirty="0" smtClean="0">
                <a:latin typeface="Palatino Linotype" pitchFamily="18" charset="0"/>
              </a:rPr>
              <a:t> супстрата</a:t>
            </a:r>
          </a:p>
          <a:p>
            <a:pPr>
              <a:lnSpc>
                <a:spcPct val="150000"/>
              </a:lnSpc>
            </a:pPr>
            <a:r>
              <a:rPr lang="x-none" sz="1400" dirty="0" smtClean="0">
                <a:latin typeface="Palatino Linotype" pitchFamily="18" charset="0"/>
              </a:rPr>
              <a:t>Уклањање извора амонијака из ГИТ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Код болесника са крварењем из горњих партија ГИТ-а-</a:t>
            </a:r>
            <a:r>
              <a:rPr lang="x-none" sz="1400" dirty="0" err="1" smtClean="0">
                <a:latin typeface="Palatino Linotype" pitchFamily="18" charset="0"/>
              </a:rPr>
              <a:t>назогастрична</a:t>
            </a:r>
            <a:r>
              <a:rPr lang="x-none" sz="1400" dirty="0" smtClean="0">
                <a:latin typeface="Palatino Linotype" pitchFamily="18" charset="0"/>
              </a:rPr>
              <a:t> </a:t>
            </a:r>
            <a:r>
              <a:rPr lang="x-none" sz="1400" dirty="0" err="1" smtClean="0">
                <a:latin typeface="Palatino Linotype" pitchFamily="18" charset="0"/>
              </a:rPr>
              <a:t>лаважа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err="1" smtClean="0">
                <a:latin typeface="Palatino Linotype" pitchFamily="18" charset="0"/>
              </a:rPr>
              <a:t>Клизме-закишељавају</a:t>
            </a:r>
            <a:r>
              <a:rPr lang="x-none" sz="1400" dirty="0" smtClean="0">
                <a:latin typeface="Palatino Linotype" pitchFamily="18" charset="0"/>
              </a:rPr>
              <a:t> колон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Смањење беланчевина у исхрани-дозвољено 40-70 грама дневно</a:t>
            </a:r>
          </a:p>
          <a:p>
            <a:pPr>
              <a:lnSpc>
                <a:spcPct val="150000"/>
              </a:lnSpc>
            </a:pPr>
            <a:r>
              <a:rPr lang="x-none" sz="1400" b="1" dirty="0" smtClean="0">
                <a:latin typeface="Palatino Linotype" pitchFamily="18" charset="0"/>
              </a:rPr>
              <a:t>Б.  Сузбијање цревне производње и апсорпције амонијака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400" dirty="0" smtClean="0">
                <a:latin typeface="Palatino Linotype" pitchFamily="18" charset="0"/>
              </a:rPr>
              <a:t>Антибиотици, синтетски </a:t>
            </a:r>
            <a:r>
              <a:rPr lang="x-none" sz="1400" dirty="0" err="1" smtClean="0">
                <a:latin typeface="Palatino Linotype" pitchFamily="18" charset="0"/>
              </a:rPr>
              <a:t>дисахариди</a:t>
            </a:r>
            <a:r>
              <a:rPr lang="x-none" sz="1400" dirty="0" smtClean="0">
                <a:latin typeface="Palatino Linotype" pitchFamily="18" charset="0"/>
              </a:rPr>
              <a:t> (</a:t>
            </a:r>
            <a:r>
              <a:rPr lang="x-none" sz="1400" dirty="0" err="1" smtClean="0">
                <a:latin typeface="Palatino Linotype" pitchFamily="18" charset="0"/>
              </a:rPr>
              <a:t>лактулоза</a:t>
            </a:r>
            <a:r>
              <a:rPr lang="x-none" sz="1400" dirty="0" smtClean="0">
                <a:latin typeface="Palatino Linotype" pitchFamily="18" charset="0"/>
              </a:rPr>
              <a:t>), бактерије које не стварају </a:t>
            </a:r>
            <a:r>
              <a:rPr lang="x-none" sz="1400" dirty="0" err="1" smtClean="0">
                <a:latin typeface="Palatino Linotype" pitchFamily="18" charset="0"/>
              </a:rPr>
              <a:t>уреазу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b="1" dirty="0" err="1" smtClean="0">
                <a:latin typeface="Palatino Linotype" pitchFamily="18" charset="0"/>
              </a:rPr>
              <a:t>Перорални</a:t>
            </a:r>
            <a:r>
              <a:rPr lang="x-none" sz="1400" b="1" dirty="0" smtClean="0">
                <a:latin typeface="Palatino Linotype" pitchFamily="18" charset="0"/>
              </a:rPr>
              <a:t> антибиотици</a:t>
            </a:r>
            <a:r>
              <a:rPr lang="x-none" sz="1400" dirty="0" smtClean="0">
                <a:latin typeface="Palatino Linotype" pitchFamily="18" charset="0"/>
              </a:rPr>
              <a:t>-</a:t>
            </a:r>
            <a:r>
              <a:rPr lang="x-none" sz="1400" dirty="0" err="1" smtClean="0">
                <a:latin typeface="Palatino Linotype" pitchFamily="18" charset="0"/>
              </a:rPr>
              <a:t>аминогликозиди</a:t>
            </a:r>
            <a:r>
              <a:rPr lang="x-none" sz="1400" dirty="0" smtClean="0">
                <a:latin typeface="Palatino Linotype" pitchFamily="18" charset="0"/>
              </a:rPr>
              <a:t> (</a:t>
            </a:r>
            <a:r>
              <a:rPr lang="x-none" sz="1400" dirty="0" err="1" smtClean="0">
                <a:latin typeface="Palatino Linotype" pitchFamily="18" charset="0"/>
              </a:rPr>
              <a:t>неомицин</a:t>
            </a:r>
            <a:r>
              <a:rPr lang="x-none" sz="1400" dirty="0" smtClean="0">
                <a:latin typeface="Palatino Linotype" pitchFamily="18" charset="0"/>
              </a:rPr>
              <a:t> или </a:t>
            </a:r>
            <a:r>
              <a:rPr lang="x-none" sz="1400" dirty="0" err="1" smtClean="0">
                <a:latin typeface="Palatino Linotype" pitchFamily="18" charset="0"/>
              </a:rPr>
              <a:t>паромомицин</a:t>
            </a:r>
            <a:r>
              <a:rPr lang="x-none" sz="1400" dirty="0" smtClean="0">
                <a:latin typeface="Palatino Linotype" pitchFamily="18" charset="0"/>
              </a:rPr>
              <a:t>), алтернативе: </a:t>
            </a:r>
            <a:r>
              <a:rPr lang="x-none" sz="1400" dirty="0" err="1" smtClean="0">
                <a:latin typeface="Palatino Linotype" pitchFamily="18" charset="0"/>
              </a:rPr>
              <a:t>метронидазол</a:t>
            </a:r>
            <a:r>
              <a:rPr lang="x-none" sz="1400" dirty="0" smtClean="0">
                <a:latin typeface="Palatino Linotype" pitchFamily="18" charset="0"/>
              </a:rPr>
              <a:t>, </a:t>
            </a:r>
            <a:r>
              <a:rPr lang="x-none" sz="1400" dirty="0" err="1" smtClean="0">
                <a:latin typeface="Palatino Linotype" pitchFamily="18" charset="0"/>
              </a:rPr>
              <a:t>ванкомицин</a:t>
            </a:r>
            <a:r>
              <a:rPr lang="x-none" sz="1400" smtClean="0">
                <a:latin typeface="Palatino Linotype" pitchFamily="18" charset="0"/>
              </a:rPr>
              <a:t>, рифаксимин</a:t>
            </a:r>
            <a:r>
              <a:rPr lang="sr-Cyrl-RS" sz="1400" dirty="0" smtClean="0">
                <a:latin typeface="Palatino Linotype" pitchFamily="18" charset="0"/>
              </a:rPr>
              <a:t>. Антибиотици снижавају ниво амонијака у крви смањењем броја бактеријау цреву и тиме смањују активност њихове уреазе и протеазе, одговорних за синтезу амонијака. </a:t>
            </a:r>
            <a:endParaRPr lang="en-US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b="1">
                <a:latin typeface="Palatino Linotype" pitchFamily="18" charset="0"/>
              </a:rPr>
              <a:t>Синтетски дисахариди </a:t>
            </a:r>
            <a:r>
              <a:rPr lang="x-none" sz="1400">
                <a:latin typeface="Palatino Linotype" pitchFamily="18" charset="0"/>
              </a:rPr>
              <a:t>(лактулоса, лактотол…) терапија избора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sr-Cyrl-RS" sz="1400" dirty="0" smtClean="0">
                <a:latin typeface="Palatino Linotype" pitchFamily="18" charset="0"/>
              </a:rPr>
              <a:t>Бактерије у цреву претварају лактулозу у органске киселине и тиме </a:t>
            </a:r>
            <a:r>
              <a:rPr lang="sr-Cyrl-RS" sz="1400" dirty="0" smtClean="0">
                <a:latin typeface="Palatino Linotype" pitchFamily="18" charset="0"/>
              </a:rPr>
              <a:t>закишељавају </a:t>
            </a:r>
            <a:r>
              <a:rPr lang="sr-Cyrl-RS" sz="1400" dirty="0" smtClean="0">
                <a:latin typeface="Palatino Linotype" pitchFamily="18" charset="0"/>
              </a:rPr>
              <a:t>цревни садржај, што задржава амонијумов јон у лумену црева и спречава његову апсорпцију. Кисела средина такође неповољно утиче на раст бактерија, а повећањем волумена столице утиче на повећано фекално изчучивање азотних </a:t>
            </a:r>
            <a:r>
              <a:rPr lang="sr-Cyrl-RS" sz="1400" dirty="0" smtClean="0">
                <a:latin typeface="Palatino Linotype" pitchFamily="18" charset="0"/>
              </a:rPr>
              <a:t>једињења. </a:t>
            </a:r>
            <a:r>
              <a:rPr lang="x-none" sz="1400" smtClean="0">
                <a:latin typeface="Palatino Linotype" pitchFamily="18" charset="0"/>
              </a:rPr>
              <a:t>Доза </a:t>
            </a:r>
            <a:r>
              <a:rPr lang="x-none" sz="1400">
                <a:latin typeface="Palatino Linotype" pitchFamily="18" charset="0"/>
              </a:rPr>
              <a:t>лактулозе од 45 до 90 грама дневно, две до три мекане столице дневно, уз </a:t>
            </a:r>
            <a:r>
              <a:rPr lang="x-none" sz="1400" smtClean="0">
                <a:latin typeface="Palatino Linotype" pitchFamily="18" charset="0"/>
              </a:rPr>
              <a:t>PH</a:t>
            </a:r>
            <a:r>
              <a:rPr lang="sr-Latn-RS" sz="1400" dirty="0" smtClean="0">
                <a:latin typeface="Palatino Linotype" pitchFamily="18" charset="0"/>
              </a:rPr>
              <a:t> </a:t>
            </a:r>
            <a:r>
              <a:rPr lang="sr-Cyrl-RS" sz="1400" dirty="0" smtClean="0">
                <a:latin typeface="Palatino Linotype" pitchFamily="18" charset="0"/>
              </a:rPr>
              <a:t>у цревима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sr-Latn-RS" sz="1400" dirty="0" smtClean="0">
                <a:latin typeface="Palatino Linotype" pitchFamily="18" charset="0"/>
              </a:rPr>
              <a:t>&lt;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sr-Cyrl-RS" sz="1400" dirty="0" smtClean="0">
                <a:latin typeface="Palatino Linotype" pitchFamily="18" charset="0"/>
              </a:rPr>
              <a:t>6</a:t>
            </a:r>
            <a:endParaRPr lang="x-none" sz="14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b="1">
                <a:latin typeface="Palatino Linotype" pitchFamily="18" charset="0"/>
              </a:rPr>
              <a:t>Промена флоре </a:t>
            </a:r>
            <a:r>
              <a:rPr lang="x-none" sz="1400" b="1" smtClean="0">
                <a:latin typeface="Palatino Linotype" pitchFamily="18" charset="0"/>
              </a:rPr>
              <a:t>колона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400">
                <a:latin typeface="Palatino Linotype" pitchFamily="18" charset="0"/>
              </a:rPr>
              <a:t>Са повећањем сахаролитичких бактерија, пероралним давањем других бактерија које производе млечну киселину и инхибирају репликацију других цревних </a:t>
            </a:r>
            <a:r>
              <a:rPr lang="x-none" sz="1400" smtClean="0">
                <a:latin typeface="Palatino Linotype" pitchFamily="18" charset="0"/>
              </a:rPr>
              <a:t>бактерија</a:t>
            </a:r>
            <a:endParaRPr lang="x-none" sz="14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Хепатична енцефалопатија-терапија</a:t>
            </a:r>
          </a:p>
          <a:p>
            <a:pPr lvl="0" algn="ctr">
              <a:spcBef>
                <a:spcPct val="0"/>
              </a:spcBef>
            </a:pP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966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77589"/>
            <a:ext cx="82296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Ц. Стимулација метаболизма амонијака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Амонијак </a:t>
            </a:r>
            <a:r>
              <a:rPr lang="x-none" sz="1600" dirty="0" smtClean="0">
                <a:latin typeface="Palatino Linotype" pitchFamily="18" charset="0"/>
              </a:rPr>
              <a:t>се уклања стварањем </a:t>
            </a:r>
            <a:r>
              <a:rPr lang="x-none" sz="1600" dirty="0" err="1" smtClean="0">
                <a:latin typeface="Palatino Linotype" pitchFamily="18" charset="0"/>
              </a:rPr>
              <a:t>уреје</a:t>
            </a:r>
            <a:r>
              <a:rPr lang="x-none" sz="1600" dirty="0" smtClean="0">
                <a:latin typeface="Palatino Linotype" pitchFamily="18" charset="0"/>
              </a:rPr>
              <a:t> у </a:t>
            </a:r>
            <a:r>
              <a:rPr lang="x-none" sz="1600" dirty="0" err="1" smtClean="0">
                <a:latin typeface="Palatino Linotype" pitchFamily="18" charset="0"/>
              </a:rPr>
              <a:t>перипорталним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хепатоцитима</a:t>
            </a:r>
            <a:r>
              <a:rPr lang="x-none" sz="1600" dirty="0" smtClean="0">
                <a:latin typeface="Palatino Linotype" pitchFamily="18" charset="0"/>
              </a:rPr>
              <a:t> и/или синтезом глутамина из </a:t>
            </a:r>
            <a:r>
              <a:rPr lang="x-none" sz="1600" dirty="0" err="1" smtClean="0">
                <a:latin typeface="Palatino Linotype" pitchFamily="18" charset="0"/>
              </a:rPr>
              <a:t>глутамата</a:t>
            </a:r>
            <a:r>
              <a:rPr lang="x-none" sz="1600" dirty="0" smtClean="0">
                <a:latin typeface="Palatino Linotype" pitchFamily="18" charset="0"/>
              </a:rPr>
              <a:t> у </a:t>
            </a:r>
            <a:r>
              <a:rPr lang="x-none" sz="1600" dirty="0" err="1" smtClean="0">
                <a:latin typeface="Palatino Linotype" pitchFamily="18" charset="0"/>
              </a:rPr>
              <a:t>перивенским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хепатоцитима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Код цирозе јетре су активност </a:t>
            </a:r>
            <a:r>
              <a:rPr lang="x-none" sz="1600" dirty="0" err="1" smtClean="0">
                <a:latin typeface="Palatino Linotype" pitchFamily="18" charset="0"/>
              </a:rPr>
              <a:t>карбамилфосфат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синтетазе</a:t>
            </a:r>
            <a:r>
              <a:rPr lang="x-none" sz="1600" dirty="0" smtClean="0">
                <a:latin typeface="Palatino Linotype" pitchFamily="18" charset="0"/>
              </a:rPr>
              <a:t> и глутамин </a:t>
            </a:r>
            <a:r>
              <a:rPr lang="x-none" sz="1600" dirty="0" err="1" smtClean="0">
                <a:latin typeface="Palatino Linotype" pitchFamily="18" charset="0"/>
              </a:rPr>
              <a:t>синтетазе</a:t>
            </a:r>
            <a:r>
              <a:rPr lang="x-none" sz="1600" dirty="0" smtClean="0">
                <a:latin typeface="Palatino Linotype" pitchFamily="18" charset="0"/>
              </a:rPr>
              <a:t> (кључни ензими за синтезу </a:t>
            </a:r>
            <a:r>
              <a:rPr lang="x-none" sz="1600" dirty="0" err="1" smtClean="0">
                <a:latin typeface="Palatino Linotype" pitchFamily="18" charset="0"/>
              </a:rPr>
              <a:t>уреје</a:t>
            </a:r>
            <a:r>
              <a:rPr lang="x-none" sz="1600" dirty="0" smtClean="0">
                <a:latin typeface="Palatino Linotype" pitchFamily="18" charset="0"/>
              </a:rPr>
              <a:t> и глутамина) поремећене, а флукс </a:t>
            </a:r>
            <a:r>
              <a:rPr lang="x-none" sz="1600" dirty="0" err="1" smtClean="0">
                <a:latin typeface="Palatino Linotype" pitchFamily="18" charset="0"/>
              </a:rPr>
              <a:t>глутаминазе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компензацијски</a:t>
            </a:r>
            <a:r>
              <a:rPr lang="x-none" sz="1600" dirty="0" smtClean="0">
                <a:latin typeface="Palatino Linotype" pitchFamily="18" charset="0"/>
              </a:rPr>
              <a:t> је појачан, што доводи до </a:t>
            </a:r>
            <a:r>
              <a:rPr lang="x-none" sz="1600" dirty="0" err="1" smtClean="0">
                <a:latin typeface="Palatino Linotype" pitchFamily="18" charset="0"/>
              </a:rPr>
              <a:t>хиперамонијемије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Примењивани су </a:t>
            </a:r>
            <a:r>
              <a:rPr lang="x-none" sz="1600" dirty="0" err="1" smtClean="0">
                <a:latin typeface="Palatino Linotype" pitchFamily="18" charset="0"/>
              </a:rPr>
              <a:t>орнитин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аспартат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бензоат</a:t>
            </a:r>
            <a:r>
              <a:rPr lang="x-none" sz="1600" dirty="0" smtClean="0">
                <a:latin typeface="Palatino Linotype" pitchFamily="18" charset="0"/>
              </a:rPr>
              <a:t> за снижавање концентрације амонијака и плазми, појачањем метаболизма амонијака у глутамин, односно </a:t>
            </a:r>
            <a:r>
              <a:rPr lang="x-none" sz="1600" dirty="0" err="1" smtClean="0">
                <a:latin typeface="Palatino Linotype" pitchFamily="18" charset="0"/>
              </a:rPr>
              <a:t>хипурат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dirty="0" err="1" smtClean="0">
                <a:latin typeface="Palatino Linotype" pitchFamily="18" charset="0"/>
              </a:rPr>
              <a:t>Орнитин</a:t>
            </a:r>
            <a:r>
              <a:rPr lang="x-none" sz="1600" b="1" dirty="0" smtClean="0">
                <a:latin typeface="Palatino Linotype" pitchFamily="18" charset="0"/>
              </a:rPr>
              <a:t>-</a:t>
            </a:r>
            <a:r>
              <a:rPr lang="x-none" sz="1600" b="1" dirty="0" err="1" smtClean="0">
                <a:latin typeface="Palatino Linotype" pitchFamily="18" charset="0"/>
              </a:rPr>
              <a:t>аспартат</a:t>
            </a:r>
            <a:r>
              <a:rPr lang="x-none" sz="1600" dirty="0" smtClean="0">
                <a:latin typeface="Palatino Linotype" pitchFamily="18" charset="0"/>
              </a:rPr>
              <a:t>-у </a:t>
            </a:r>
            <a:r>
              <a:rPr lang="x-none" sz="1600" dirty="0" err="1" smtClean="0">
                <a:latin typeface="Palatino Linotype" pitchFamily="18" charset="0"/>
              </a:rPr>
              <a:t>перипорталним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хепатоцитима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орнитин</a:t>
            </a:r>
            <a:r>
              <a:rPr lang="x-none" sz="1600" dirty="0" smtClean="0">
                <a:latin typeface="Palatino Linotype" pitchFamily="18" charset="0"/>
              </a:rPr>
              <a:t> служи као </a:t>
            </a:r>
            <a:r>
              <a:rPr lang="x-none" sz="1600" dirty="0" err="1" smtClean="0">
                <a:latin typeface="Palatino Linotype" pitchFamily="18" charset="0"/>
              </a:rPr>
              <a:t>активатор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карбамилфосфат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синтетазе</a:t>
            </a:r>
            <a:r>
              <a:rPr lang="x-none" sz="1600" dirty="0" smtClean="0">
                <a:latin typeface="Palatino Linotype" pitchFamily="18" charset="0"/>
              </a:rPr>
              <a:t>  и </a:t>
            </a:r>
            <a:r>
              <a:rPr lang="x-none" sz="1600" dirty="0" err="1" smtClean="0">
                <a:latin typeface="Palatino Linotype" pitchFamily="18" charset="0"/>
              </a:rPr>
              <a:t>орнитин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карбамилтрансверазе</a:t>
            </a:r>
            <a:r>
              <a:rPr lang="x-none" sz="1600" dirty="0" smtClean="0">
                <a:latin typeface="Palatino Linotype" pitchFamily="18" charset="0"/>
              </a:rPr>
              <a:t> и као супстрат за </a:t>
            </a:r>
            <a:r>
              <a:rPr lang="x-none" sz="1600" dirty="0" err="1" smtClean="0">
                <a:latin typeface="Palatino Linotype" pitchFamily="18" charset="0"/>
              </a:rPr>
              <a:t>уреагенезу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Орнитин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аспартат</a:t>
            </a:r>
            <a:r>
              <a:rPr lang="x-none" sz="1600" dirty="0" smtClean="0">
                <a:latin typeface="Palatino Linotype" pitchFamily="18" charset="0"/>
              </a:rPr>
              <a:t> повећавају уклањање амонијака </a:t>
            </a:r>
            <a:r>
              <a:rPr lang="x-none" sz="1600" dirty="0" err="1" smtClean="0">
                <a:latin typeface="Palatino Linotype" pitchFamily="18" charset="0"/>
              </a:rPr>
              <a:t>поспешујући</a:t>
            </a:r>
            <a:r>
              <a:rPr lang="x-none" sz="1600" dirty="0" smtClean="0">
                <a:latin typeface="Palatino Linotype" pitchFamily="18" charset="0"/>
              </a:rPr>
              <a:t> синтезу глутамина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dirty="0" err="1" smtClean="0">
                <a:latin typeface="Palatino Linotype" pitchFamily="18" charset="0"/>
              </a:rPr>
              <a:t>Бензоат</a:t>
            </a:r>
            <a:r>
              <a:rPr lang="x-none" sz="1600" dirty="0" smtClean="0">
                <a:latin typeface="Palatino Linotype" pitchFamily="18" charset="0"/>
              </a:rPr>
              <a:t>-реагује са </a:t>
            </a:r>
            <a:r>
              <a:rPr lang="x-none" sz="1600" dirty="0" err="1" smtClean="0">
                <a:latin typeface="Palatino Linotype" pitchFamily="18" charset="0"/>
              </a:rPr>
              <a:t>глицином</a:t>
            </a:r>
            <a:r>
              <a:rPr lang="x-none" sz="1600" dirty="0" smtClean="0">
                <a:latin typeface="Palatino Linotype" pitchFamily="18" charset="0"/>
              </a:rPr>
              <a:t> и ствара </a:t>
            </a:r>
            <a:r>
              <a:rPr lang="x-none" sz="1600" dirty="0" err="1" smtClean="0">
                <a:latin typeface="Palatino Linotype" pitchFamily="18" charset="0"/>
              </a:rPr>
              <a:t>хипурат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Хепатична енцефалопатија-терапија</a:t>
            </a:r>
          </a:p>
          <a:p>
            <a:pPr lvl="0" algn="ctr">
              <a:spcBef>
                <a:spcPct val="0"/>
              </a:spcBef>
            </a:pP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818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fontAlgn="t">
              <a:buNone/>
            </a:pPr>
            <a:r>
              <a:rPr lang="x-none" sz="6400" b="1" smtClean="0">
                <a:latin typeface="Palatino Linotype" pitchFamily="18" charset="0"/>
              </a:rPr>
              <a:t>Вирусни хепатитиси</a:t>
            </a:r>
          </a:p>
          <a:p>
            <a:pPr fontAlgn="t"/>
            <a:r>
              <a:rPr lang="sr-Cyrl-RS" sz="5500" dirty="0" smtClean="0">
                <a:latin typeface="Palatino Linotype" pitchFamily="18" charset="0"/>
              </a:rPr>
              <a:t>(</a:t>
            </a:r>
            <a:r>
              <a:rPr lang="en-US" sz="5500" dirty="0" smtClean="0">
                <a:latin typeface="Palatino Linotype" pitchFamily="18" charset="0"/>
              </a:rPr>
              <a:t>B, C, D</a:t>
            </a:r>
            <a:r>
              <a:rPr lang="sr-Cyrl-RS" sz="5500" dirty="0" smtClean="0">
                <a:latin typeface="Palatino Linotype" pitchFamily="18" charset="0"/>
              </a:rPr>
              <a:t>)</a:t>
            </a:r>
            <a:endParaRPr lang="x-none" sz="5500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6400" b="1" smtClean="0">
                <a:latin typeface="Palatino Linotype" pitchFamily="18" charset="0"/>
              </a:rPr>
              <a:t>Алкохолна болест јетре</a:t>
            </a:r>
            <a:endParaRPr lang="x-none" sz="6400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6400" b="1" smtClean="0">
                <a:latin typeface="Palatino Linotype" pitchFamily="18" charset="0"/>
              </a:rPr>
              <a:t>Метаболичк</a:t>
            </a:r>
            <a:r>
              <a:rPr lang="en-US" sz="6400" b="1" dirty="0" smtClean="0">
                <a:latin typeface="Palatino Linotype" pitchFamily="18" charset="0"/>
              </a:rPr>
              <a:t>e</a:t>
            </a:r>
            <a:r>
              <a:rPr lang="x-none" sz="6400" b="1" smtClean="0">
                <a:latin typeface="Palatino Linotype" pitchFamily="18" charset="0"/>
              </a:rPr>
              <a:t> болест</a:t>
            </a:r>
            <a:r>
              <a:rPr lang="sr-Cyrl-RS" sz="6400" b="1" dirty="0" smtClean="0">
                <a:latin typeface="Palatino Linotype" pitchFamily="18" charset="0"/>
              </a:rPr>
              <a:t>и</a:t>
            </a:r>
            <a:endParaRPr lang="x-none" sz="6400" smtClean="0">
              <a:latin typeface="Palatino Linotype" pitchFamily="18" charset="0"/>
            </a:endParaRPr>
          </a:p>
          <a:p>
            <a:pPr fontAlgn="t"/>
            <a:r>
              <a:rPr lang="x-none" sz="5500" smtClean="0">
                <a:latin typeface="Palatino Linotype" pitchFamily="18" charset="0"/>
              </a:rPr>
              <a:t>Хемохроматоза</a:t>
            </a:r>
          </a:p>
          <a:p>
            <a:pPr fontAlgn="t"/>
            <a:r>
              <a:rPr lang="x-none" sz="5500" smtClean="0">
                <a:latin typeface="Palatino Linotype" pitchFamily="18" charset="0"/>
              </a:rPr>
              <a:t>Вилсонова болест</a:t>
            </a:r>
            <a:endParaRPr lang="en-US" sz="5500" dirty="0" smtClean="0">
              <a:latin typeface="Palatino Linotype" pitchFamily="18" charset="0"/>
            </a:endParaRPr>
          </a:p>
          <a:p>
            <a:pPr fontAlgn="base"/>
            <a:r>
              <a:rPr lang="x-none" sz="5500" smtClean="0">
                <a:latin typeface="Palatino Linotype" pitchFamily="18" charset="0"/>
              </a:rPr>
              <a:t>Дефицит алфа-1-антитрипсина</a:t>
            </a:r>
          </a:p>
          <a:p>
            <a:pPr fontAlgn="t"/>
            <a:r>
              <a:rPr lang="x-none" sz="5500" smtClean="0">
                <a:latin typeface="Palatino Linotype" pitchFamily="18" charset="0"/>
              </a:rPr>
              <a:t>Цистична фиброза</a:t>
            </a:r>
            <a:r>
              <a:rPr lang="sr-Cyrl-RS" sz="5500" dirty="0" smtClean="0">
                <a:latin typeface="Palatino Linotype" pitchFamily="18" charset="0"/>
              </a:rPr>
              <a:t>, галактоземија, гликогенозе...</a:t>
            </a:r>
            <a:endParaRPr lang="x-none" sz="5500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6400" b="1" smtClean="0">
                <a:latin typeface="Palatino Linotype" pitchFamily="18" charset="0"/>
              </a:rPr>
              <a:t>Билијарн</a:t>
            </a:r>
            <a:r>
              <a:rPr lang="sr-Cyrl-RS" sz="6400" b="1" dirty="0" smtClean="0">
                <a:latin typeface="Palatino Linotype" pitchFamily="18" charset="0"/>
              </a:rPr>
              <a:t>е</a:t>
            </a:r>
            <a:r>
              <a:rPr lang="x-none" sz="6400" b="1" smtClean="0">
                <a:latin typeface="Palatino Linotype" pitchFamily="18" charset="0"/>
              </a:rPr>
              <a:t> болест</a:t>
            </a:r>
            <a:r>
              <a:rPr lang="sr-Cyrl-RS" sz="6400" b="1" dirty="0" smtClean="0">
                <a:latin typeface="Palatino Linotype" pitchFamily="18" charset="0"/>
              </a:rPr>
              <a:t>и</a:t>
            </a:r>
            <a:endParaRPr lang="x-none" sz="6400" b="1" smtClean="0">
              <a:latin typeface="Palatino Linotype" pitchFamily="18" charset="0"/>
            </a:endParaRPr>
          </a:p>
          <a:p>
            <a:pPr fontAlgn="t"/>
            <a:r>
              <a:rPr lang="x-none" sz="5500" smtClean="0">
                <a:latin typeface="Palatino Linotype" pitchFamily="18" charset="0"/>
              </a:rPr>
              <a:t>Примарна билијарна цироза</a:t>
            </a:r>
            <a:endParaRPr lang="en-US" sz="5500" dirty="0" smtClean="0">
              <a:latin typeface="Palatino Linotype" pitchFamily="18" charset="0"/>
            </a:endParaRPr>
          </a:p>
          <a:p>
            <a:pPr fontAlgn="t"/>
            <a:r>
              <a:rPr lang="x-none" sz="5500" smtClean="0">
                <a:latin typeface="Palatino Linotype" pitchFamily="18" charset="0"/>
              </a:rPr>
              <a:t>Примарни склерозирајући холангитис</a:t>
            </a:r>
            <a:endParaRPr lang="sr-Cyrl-RS" sz="5500" dirty="0" smtClean="0">
              <a:latin typeface="Palatino Linotype" pitchFamily="18" charset="0"/>
            </a:endParaRPr>
          </a:p>
          <a:p>
            <a:pPr fontAlgn="t"/>
            <a:r>
              <a:rPr lang="sr-Cyrl-RS" sz="5500" dirty="0" smtClean="0">
                <a:latin typeface="Palatino Linotype" pitchFamily="18" charset="0"/>
              </a:rPr>
              <a:t>Екстрахепатичкабилијарна опструкција</a:t>
            </a:r>
            <a:endParaRPr lang="x-none" sz="5500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6400" b="1" smtClean="0">
                <a:latin typeface="Palatino Linotype" pitchFamily="18" charset="0"/>
              </a:rPr>
              <a:t>Опструкција вена</a:t>
            </a:r>
          </a:p>
          <a:p>
            <a:pPr fontAlgn="t"/>
            <a:r>
              <a:rPr lang="x-none" sz="5500" smtClean="0">
                <a:latin typeface="Palatino Linotype" pitchFamily="18" charset="0"/>
              </a:rPr>
              <a:t>Венооклузивна болест</a:t>
            </a:r>
            <a:endParaRPr lang="en-US" sz="5500" dirty="0" smtClean="0">
              <a:latin typeface="Palatino Linotype" pitchFamily="18" charset="0"/>
            </a:endParaRPr>
          </a:p>
          <a:p>
            <a:pPr fontAlgn="base"/>
            <a:r>
              <a:rPr lang="x-none" sz="5500" smtClean="0">
                <a:latin typeface="Palatino Linotype" pitchFamily="18" charset="0"/>
              </a:rPr>
              <a:t>Budd-Chiarijev синдром</a:t>
            </a:r>
            <a:endParaRPr lang="sr-Cyrl-RS" sz="5500" dirty="0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sr-Cyrl-RS" sz="6400" b="1" dirty="0" smtClean="0">
                <a:latin typeface="Palatino Linotype" pitchFamily="18" charset="0"/>
              </a:rPr>
              <a:t>Инсуфицијенција десног срца</a:t>
            </a:r>
            <a:endParaRPr lang="x-none" sz="6400" b="1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6400" b="1" smtClean="0">
                <a:latin typeface="Palatino Linotype" pitchFamily="18" charset="0"/>
              </a:rPr>
              <a:t>Лекови и токсини</a:t>
            </a:r>
            <a:endParaRPr lang="x-none" sz="6400" smtClean="0">
              <a:latin typeface="Palatino Linotype" pitchFamily="18" charset="0"/>
            </a:endParaRPr>
          </a:p>
          <a:p>
            <a:pPr fontAlgn="t">
              <a:buNone/>
            </a:pPr>
            <a:r>
              <a:rPr lang="x-none" sz="6400" b="1" smtClean="0">
                <a:latin typeface="Palatino Linotype" pitchFamily="18" charset="0"/>
              </a:rPr>
              <a:t>Имунолошке болести</a:t>
            </a:r>
          </a:p>
          <a:p>
            <a:pPr fontAlgn="t"/>
            <a:r>
              <a:rPr lang="x-none" sz="5500" smtClean="0">
                <a:latin typeface="Palatino Linotype" pitchFamily="18" charset="0"/>
              </a:rPr>
              <a:t>Аутоимунски хепатитис</a:t>
            </a:r>
          </a:p>
          <a:p>
            <a:pPr fontAlgn="t">
              <a:buNone/>
            </a:pPr>
            <a:r>
              <a:rPr lang="x-none" sz="6400" b="1" smtClean="0">
                <a:latin typeface="Palatino Linotype" pitchFamily="18" charset="0"/>
              </a:rPr>
              <a:t>Остали узроци</a:t>
            </a:r>
          </a:p>
          <a:p>
            <a:pPr fontAlgn="t"/>
            <a:r>
              <a:rPr lang="x-none" sz="5500" smtClean="0">
                <a:latin typeface="Palatino Linotype" pitchFamily="18" charset="0"/>
              </a:rPr>
              <a:t>Неалкохолни </a:t>
            </a:r>
            <a:r>
              <a:rPr lang="x-none" sz="5500" smtClean="0">
                <a:latin typeface="Palatino Linotype" pitchFamily="18" charset="0"/>
              </a:rPr>
              <a:t>стеато</a:t>
            </a:r>
            <a:r>
              <a:rPr lang="sr-Cyrl-RS" sz="5500" dirty="0" smtClean="0">
                <a:latin typeface="Palatino Linotype" pitchFamily="18" charset="0"/>
              </a:rPr>
              <a:t>-</a:t>
            </a:r>
            <a:r>
              <a:rPr lang="x-none" sz="5500" smtClean="0">
                <a:latin typeface="Palatino Linotype" pitchFamily="18" charset="0"/>
              </a:rPr>
              <a:t>хепатитис</a:t>
            </a:r>
            <a:endParaRPr lang="x-none" sz="5500" smtClean="0">
              <a:latin typeface="Palatino Linotype" pitchFamily="18" charset="0"/>
            </a:endParaRPr>
          </a:p>
          <a:p>
            <a:pPr fontAlgn="t"/>
            <a:r>
              <a:rPr lang="x-none" sz="5500" smtClean="0">
                <a:latin typeface="Palatino Linotype" pitchFamily="18" charset="0"/>
              </a:rPr>
              <a:t>Криптогена цироза</a:t>
            </a:r>
          </a:p>
          <a:p>
            <a:pPr fontAlgn="t"/>
            <a:endParaRPr lang="x-none" sz="5500" smtClean="0">
              <a:latin typeface="Palatino Linotype" pitchFamily="18" charset="0"/>
            </a:endParaRPr>
          </a:p>
          <a:p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Етиологија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8077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2. Терапија заснована на хипотези лажних </a:t>
            </a:r>
            <a:r>
              <a:rPr lang="x-none" sz="1600" b="1" dirty="0" err="1" smtClean="0">
                <a:latin typeface="Palatino Linotype" pitchFamily="18" charset="0"/>
              </a:rPr>
              <a:t>неуротрансмитера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Претпоставка да пораст односа ароматичних </a:t>
            </a:r>
            <a:r>
              <a:rPr lang="x-none" sz="1600" dirty="0" err="1" smtClean="0">
                <a:latin typeface="Palatino Linotype" pitchFamily="18" charset="0"/>
              </a:rPr>
              <a:t>аминокиселина</a:t>
            </a:r>
            <a:r>
              <a:rPr lang="x-none" sz="1600" dirty="0" smtClean="0">
                <a:latin typeface="Palatino Linotype" pitchFamily="18" charset="0"/>
              </a:rPr>
              <a:t> (</a:t>
            </a:r>
            <a:r>
              <a:rPr lang="x-none" sz="1600" dirty="0" err="1" smtClean="0">
                <a:latin typeface="Palatino Linotype" pitchFamily="18" charset="0"/>
              </a:rPr>
              <a:t>aromatic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amino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acids</a:t>
            </a:r>
            <a:r>
              <a:rPr lang="x-none" sz="1600" dirty="0" smtClean="0">
                <a:latin typeface="Palatino Linotype" pitchFamily="18" charset="0"/>
              </a:rPr>
              <a:t>, AAA) према </a:t>
            </a:r>
            <a:r>
              <a:rPr lang="x-none" sz="1600" dirty="0" err="1" smtClean="0">
                <a:latin typeface="Palatino Linotype" pitchFamily="18" charset="0"/>
              </a:rPr>
              <a:t>аминокиселинама</a:t>
            </a:r>
            <a:r>
              <a:rPr lang="x-none" sz="1600" dirty="0" smtClean="0">
                <a:latin typeface="Palatino Linotype" pitchFamily="18" charset="0"/>
              </a:rPr>
              <a:t> разгранатих ланаца (</a:t>
            </a:r>
            <a:r>
              <a:rPr lang="x-none" sz="1600" dirty="0" err="1" smtClean="0">
                <a:latin typeface="Palatino Linotype" pitchFamily="18" charset="0"/>
              </a:rPr>
              <a:t>branched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chain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amoni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acids</a:t>
            </a:r>
            <a:r>
              <a:rPr lang="x-none" sz="1600" dirty="0" smtClean="0">
                <a:latin typeface="Palatino Linotype" pitchFamily="18" charset="0"/>
              </a:rPr>
              <a:t>, BCAA) који настају као последица </a:t>
            </a:r>
            <a:r>
              <a:rPr lang="x-none" sz="1600" dirty="0" err="1" smtClean="0">
                <a:latin typeface="Palatino Linotype" pitchFamily="18" charset="0"/>
              </a:rPr>
              <a:t>инсуфицијенције</a:t>
            </a:r>
            <a:r>
              <a:rPr lang="x-none" sz="1600" dirty="0" smtClean="0">
                <a:latin typeface="Palatino Linotype" pitchFamily="18" charset="0"/>
              </a:rPr>
              <a:t> јетре, доприноси </a:t>
            </a:r>
            <a:r>
              <a:rPr lang="x-none" sz="1600" smtClean="0">
                <a:latin typeface="Palatino Linotype" pitchFamily="18" charset="0"/>
              </a:rPr>
              <a:t>настанку </a:t>
            </a:r>
            <a:r>
              <a:rPr lang="x-none" sz="1600" smtClean="0">
                <a:latin typeface="Palatino Linotype" pitchFamily="18" charset="0"/>
              </a:rPr>
              <a:t>енцефалопатије</a:t>
            </a:r>
            <a:r>
              <a:rPr lang="sr-Cyrl-RS" sz="1600" dirty="0" smtClean="0">
                <a:latin typeface="Palatino Linotype" pitchFamily="18" charset="0"/>
              </a:rPr>
              <a:t>. Терапија се заснива на </a:t>
            </a:r>
            <a:r>
              <a:rPr lang="sr-Cyrl-RS" sz="1600" dirty="0" smtClean="0">
                <a:latin typeface="Palatino Linotype" pitchFamily="18" charset="0"/>
              </a:rPr>
              <a:t>и</a:t>
            </a:r>
            <a:r>
              <a:rPr lang="x-none" sz="1600" smtClean="0">
                <a:latin typeface="Palatino Linotype" pitchFamily="18" charset="0"/>
              </a:rPr>
              <a:t>нфузиј</a:t>
            </a:r>
            <a:r>
              <a:rPr lang="sr-Cyrl-RS" sz="1600" dirty="0" smtClean="0">
                <a:latin typeface="Palatino Linotype" pitchFamily="18" charset="0"/>
              </a:rPr>
              <a:t>ама</a:t>
            </a:r>
            <a:r>
              <a:rPr lang="x-none" sz="1600" smtClean="0">
                <a:latin typeface="Palatino Linotype" pitchFamily="18" charset="0"/>
              </a:rPr>
              <a:t> BCAA</a:t>
            </a:r>
            <a:r>
              <a:rPr lang="sr-Cyrl-RS" sz="1600" dirty="0" smtClean="0">
                <a:latin typeface="Palatino Linotype" pitchFamily="18" charset="0"/>
              </a:rPr>
              <a:t> и уносу п</a:t>
            </a:r>
            <a:r>
              <a:rPr lang="x-none" sz="1600" smtClean="0">
                <a:latin typeface="Palatino Linotype" pitchFamily="18" charset="0"/>
              </a:rPr>
              <a:t>ероралн</a:t>
            </a:r>
            <a:r>
              <a:rPr lang="sr-Cyrl-RS" sz="1600" dirty="0" smtClean="0">
                <a:latin typeface="Palatino Linotype" pitchFamily="18" charset="0"/>
              </a:rPr>
              <a:t>их</a:t>
            </a:r>
            <a:r>
              <a:rPr lang="x-none" sz="1600" smtClean="0">
                <a:latin typeface="Palatino Linotype" pitchFamily="18" charset="0"/>
              </a:rPr>
              <a:t> суплемен</a:t>
            </a:r>
            <a:r>
              <a:rPr lang="sr-Cyrl-RS" sz="1600" dirty="0" smtClean="0">
                <a:latin typeface="Palatino Linotype" pitchFamily="18" charset="0"/>
              </a:rPr>
              <a:t>ата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BCAA</a:t>
            </a: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3. Терапија заснована на хипотези ГАБА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Флуманезил</a:t>
            </a:r>
            <a:r>
              <a:rPr lang="x-none" sz="1600" dirty="0" smtClean="0">
                <a:latin typeface="Palatino Linotype" pitchFamily="18" charset="0"/>
              </a:rPr>
              <a:t>, антагониста рецептора </a:t>
            </a:r>
            <a:r>
              <a:rPr lang="x-none" sz="1600" dirty="0" err="1" smtClean="0">
                <a:latin typeface="Palatino Linotype" pitchFamily="18" charset="0"/>
              </a:rPr>
              <a:t>бензодиазепина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4. Остала 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Цинк-дефицит цинка чест код цирозе и </a:t>
            </a:r>
            <a:r>
              <a:rPr lang="x-none" sz="1600" dirty="0" err="1" smtClean="0">
                <a:latin typeface="Palatino Linotype" pitchFamily="18" charset="0"/>
              </a:rPr>
              <a:t>енцефалопатије</a:t>
            </a:r>
            <a:r>
              <a:rPr lang="en-US" sz="1600" dirty="0">
                <a:latin typeface="Palatino Linotype" pitchFamily="18" charset="0"/>
              </a:rPr>
              <a:t>?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Мелатонин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600" dirty="0" smtClean="0">
                <a:latin typeface="Palatino Linotype" pitchFamily="18" charset="0"/>
              </a:rPr>
              <a:t>Абнормалности спавања могле би бити узроковане променама 24-сатног ритма хормона </a:t>
            </a:r>
            <a:r>
              <a:rPr lang="x-none" sz="1600" dirty="0" err="1" smtClean="0">
                <a:latin typeface="Palatino Linotype" pitchFamily="18" charset="0"/>
              </a:rPr>
              <a:t>мелатонина</a:t>
            </a:r>
            <a:r>
              <a:rPr lang="x-none" sz="1600" dirty="0" smtClean="0">
                <a:latin typeface="Palatino Linotype" pitchFamily="18" charset="0"/>
              </a:rPr>
              <a:t> који се сматра излазним сигналном биолошког сата</a:t>
            </a:r>
          </a:p>
          <a:p>
            <a:pPr>
              <a:lnSpc>
                <a:spcPct val="150000"/>
              </a:lnSpc>
            </a:pPr>
            <a:endParaRPr lang="x-none" sz="1600" b="1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Хепатична енцефалопатија-терапија</a:t>
            </a:r>
          </a:p>
          <a:p>
            <a:pPr lvl="0" algn="ctr">
              <a:spcBef>
                <a:spcPct val="0"/>
              </a:spcBef>
            </a:pP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993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06189"/>
            <a:ext cx="83820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ПРЕПОРУКЕ</a:t>
            </a: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Акутна </a:t>
            </a:r>
            <a:r>
              <a:rPr lang="x-none" sz="1600" b="1" dirty="0" err="1" smtClean="0">
                <a:latin typeface="Palatino Linotype" pitchFamily="18" charset="0"/>
              </a:rPr>
              <a:t>хепатична</a:t>
            </a:r>
            <a:r>
              <a:rPr lang="x-none" sz="1600" b="1" dirty="0" smtClean="0">
                <a:latin typeface="Palatino Linotype" pitchFamily="18" charset="0"/>
              </a:rPr>
              <a:t> </a:t>
            </a:r>
            <a:r>
              <a:rPr lang="x-none" sz="1600" b="1" dirty="0" err="1" smtClean="0">
                <a:latin typeface="Palatino Linotype" pitchFamily="18" charset="0"/>
              </a:rPr>
              <a:t>енцефалопатија</a:t>
            </a:r>
            <a:endParaRPr lang="x-none" sz="16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I фаза-утврђивање и исправљање </a:t>
            </a:r>
            <a:r>
              <a:rPr lang="x-none" sz="1600" dirty="0" err="1" smtClean="0">
                <a:latin typeface="Palatino Linotype" pitchFamily="18" charset="0"/>
              </a:rPr>
              <a:t>преципитирајућих</a:t>
            </a:r>
            <a:r>
              <a:rPr lang="x-none" sz="1600" dirty="0" smtClean="0">
                <a:latin typeface="Palatino Linotype" pitchFamily="18" charset="0"/>
              </a:rPr>
              <a:t> фактора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II фаза-увођење мера за снижавање концентрације амонијака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err="1" smtClean="0">
                <a:latin typeface="Palatino Linotype" pitchFamily="18" charset="0"/>
              </a:rPr>
              <a:t>Назогастрична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лаважа</a:t>
            </a:r>
            <a:r>
              <a:rPr lang="x-none" sz="1600" dirty="0" smtClean="0">
                <a:latin typeface="Palatino Linotype" pitchFamily="18" charset="0"/>
              </a:rPr>
              <a:t> код крварења из горњих партија ГИТ-а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err="1" smtClean="0">
                <a:latin typeface="Palatino Linotype" pitchFamily="18" charset="0"/>
              </a:rPr>
              <a:t>Перорална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лактулоза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лактулозне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клизме</a:t>
            </a:r>
            <a:r>
              <a:rPr lang="x-none" sz="1600" dirty="0" smtClean="0">
                <a:latin typeface="Palatino Linotype" pitchFamily="18" charset="0"/>
              </a:rPr>
              <a:t> ако болесник не гута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Ограничење уноса беланчевина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err="1" smtClean="0">
                <a:latin typeface="Palatino Linotype" pitchFamily="18" charset="0"/>
              </a:rPr>
              <a:t>Перорални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неомицин</a:t>
            </a:r>
            <a:r>
              <a:rPr lang="x-none" sz="1600" dirty="0" smtClean="0">
                <a:latin typeface="Palatino Linotype" pitchFamily="18" charset="0"/>
              </a:rPr>
              <a:t> ако нема одговора на </a:t>
            </a:r>
            <a:r>
              <a:rPr lang="x-none" sz="1600" dirty="0" err="1" smtClean="0">
                <a:latin typeface="Palatino Linotype" pitchFamily="18" charset="0"/>
              </a:rPr>
              <a:t>лактулозу</a:t>
            </a:r>
            <a:r>
              <a:rPr lang="x-none" sz="1600" dirty="0" smtClean="0">
                <a:latin typeface="Palatino Linotype" pitchFamily="18" charset="0"/>
              </a:rPr>
              <a:t> током 48 h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err="1" smtClean="0">
                <a:latin typeface="Palatino Linotype" pitchFamily="18" charset="0"/>
              </a:rPr>
              <a:t>Флумазенил</a:t>
            </a:r>
            <a:r>
              <a:rPr lang="x-none" sz="1600" dirty="0" smtClean="0">
                <a:latin typeface="Palatino Linotype" pitchFamily="18" charset="0"/>
              </a:rPr>
              <a:t> ако су болеснику давани </a:t>
            </a:r>
            <a:r>
              <a:rPr lang="x-none" sz="1600" dirty="0" err="1" smtClean="0">
                <a:latin typeface="Palatino Linotype" pitchFamily="18" charset="0"/>
              </a:rPr>
              <a:t>бензодиазепини</a:t>
            </a:r>
            <a:endParaRPr lang="x-none" sz="16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Хронична терапија</a:t>
            </a: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Код рекурентних </a:t>
            </a:r>
            <a:r>
              <a:rPr lang="x-none" sz="1600" dirty="0" err="1" smtClean="0">
                <a:latin typeface="Palatino Linotype" pitchFamily="18" charset="0"/>
              </a:rPr>
              <a:t>енцефалопатија</a:t>
            </a:r>
            <a:r>
              <a:rPr lang="x-none" sz="1600" dirty="0" smtClean="0">
                <a:latin typeface="Palatino Linotype" pitchFamily="18" charset="0"/>
              </a:rPr>
              <a:t> или </a:t>
            </a:r>
            <a:r>
              <a:rPr lang="x-none" sz="1600" dirty="0" err="1" smtClean="0">
                <a:latin typeface="Palatino Linotype" pitchFamily="18" charset="0"/>
              </a:rPr>
              <a:t>субклиничке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енцефалопатије</a:t>
            </a:r>
            <a:endParaRPr lang="x-none" sz="16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Непрекидно давање </a:t>
            </a:r>
            <a:r>
              <a:rPr lang="x-none" sz="1600" dirty="0" err="1" smtClean="0">
                <a:latin typeface="Palatino Linotype" pitchFamily="18" charset="0"/>
              </a:rPr>
              <a:t>лактулозе</a:t>
            </a:r>
            <a:endParaRPr lang="x-none" sz="16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dirty="0" smtClean="0">
                <a:latin typeface="Palatino Linotype" pitchFamily="18" charset="0"/>
              </a:rPr>
              <a:t>Ограничавање уноса беланчевина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Хепатична енцефалопатија-терапија</a:t>
            </a:r>
          </a:p>
          <a:p>
            <a:pPr lvl="0" algn="ctr">
              <a:spcBef>
                <a:spcPct val="0"/>
              </a:spcBef>
            </a:pPr>
            <a:endParaRPr lang="sr-Cyrl-RS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789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676400"/>
          </a:xfrm>
          <a:solidFill>
            <a:srgbClr val="FF6699"/>
          </a:solidFill>
        </p:spPr>
        <p:txBody>
          <a:bodyPr>
            <a:noAutofit/>
          </a:bodyPr>
          <a:lstStyle/>
          <a:p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ТУМОРИ ЈЕТРЕ</a:t>
            </a:r>
            <a:r>
              <a:rPr lang="en-US" sz="3600" b="1" dirty="0" smtClean="0">
                <a:solidFill>
                  <a:schemeClr val="bg1"/>
                </a:solidFill>
                <a:latin typeface="Palatino Linotype" pitchFamily="18" charset="0"/>
              </a:rPr>
              <a:t/>
            </a:r>
            <a:br>
              <a:rPr lang="en-US" sz="36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sr-Cyrl-RS" sz="36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Palatino Linotype" pitchFamily="18" charset="0"/>
              </a:rPr>
              <a:t>БЕНИГНИ ТУМОРИ ЈЕТРЕ</a:t>
            </a:r>
            <a:br>
              <a:rPr lang="ru-RU" sz="2800" b="1" dirty="0" smtClean="0">
                <a:solidFill>
                  <a:schemeClr val="bg1"/>
                </a:solidFill>
                <a:latin typeface="Palatino Linotype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Palatino Linotype" pitchFamily="18" charset="0"/>
              </a:rPr>
              <a:t>МАЛИГНИ ТУМОРИ ЈЕТРЕ</a:t>
            </a:r>
            <a:endParaRPr lang="sr-Cyrl-RS" sz="3600" b="1" i="1" dirty="0" smtClean="0">
              <a:solidFill>
                <a:schemeClr val="bg1"/>
              </a:solidFill>
              <a:latin typeface="Palatino Linotype" pitchFamily="18" charset="0"/>
            </a:endParaRPr>
          </a:p>
        </p:txBody>
      </p:sp>
      <p:pic>
        <p:nvPicPr>
          <p:cNvPr id="108546" name="Picture 2" descr="https://cdn.prod-carehubs.net/n1/802899ec472ea3d8/uploads/2016/12/a-medical-illustration-of-a-normal-liver-a-cirrhotic-liver-and-one-with-end-stage-cirrhosis-and-hepatocellular-carcinoma-original.jpg"/>
          <p:cNvPicPr>
            <a:picLocks noChangeAspect="1" noChangeArrowheads="1"/>
          </p:cNvPicPr>
          <p:nvPr/>
        </p:nvPicPr>
        <p:blipFill>
          <a:blip r:embed="rId2" cstate="print"/>
          <a:srcRect l="2446" t="2292" r="966" b="3725"/>
          <a:stretch>
            <a:fillRect/>
          </a:stretch>
        </p:blipFill>
        <p:spPr bwMode="auto">
          <a:xfrm>
            <a:off x="210015" y="1905000"/>
            <a:ext cx="8781585" cy="4800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8200" y="1978223"/>
            <a:ext cx="1752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400" b="1" dirty="0" smtClean="0">
                <a:latin typeface="Palatino Linotype" pitchFamily="18" charset="0"/>
              </a:rPr>
              <a:t>нормална јетра</a:t>
            </a:r>
            <a:endParaRPr lang="en-US" sz="1400" b="1" dirty="0">
              <a:latin typeface="Palatino Linotyp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1400" y="2895600"/>
            <a:ext cx="1752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400" b="1" dirty="0" smtClean="0">
                <a:latin typeface="Palatino Linotype" pitchFamily="18" charset="0"/>
              </a:rPr>
              <a:t>цироза јетре</a:t>
            </a:r>
            <a:endParaRPr lang="en-US" sz="1400" b="1" dirty="0"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9800" y="3733800"/>
            <a:ext cx="3124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400" b="1" dirty="0" smtClean="0">
                <a:latin typeface="Palatino Linotype" pitchFamily="18" charset="0"/>
              </a:rPr>
              <a:t>Завршни стадијум цирозе са хепатоцелуларним карциномом</a:t>
            </a:r>
            <a:endParaRPr lang="en-US" sz="1400" b="1" dirty="0"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026223"/>
            <a:ext cx="2133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Cyrl-RS" sz="1400" b="1" dirty="0" smtClean="0">
                <a:latin typeface="Palatino Linotype" pitchFamily="18" charset="0"/>
              </a:rPr>
              <a:t>вирус хепатитиса С</a:t>
            </a:r>
            <a:endParaRPr lang="en-US" sz="1400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>
                <a:solidFill>
                  <a:srgbClr val="FF0000"/>
                </a:solidFill>
                <a:latin typeface="Palatino Linotype" pitchFamily="18" charset="0"/>
              </a:rPr>
              <a:t>ПРИМАРНИ</a:t>
            </a:r>
          </a:p>
          <a:p>
            <a:r>
              <a:rPr lang="sr-Cyrl-RS" sz="2400" dirty="0" smtClean="0">
                <a:latin typeface="Palatino Linotype" pitchFamily="18" charset="0"/>
              </a:rPr>
              <a:t>Бенигни (епителни, мезенхимни, мешовити)                  </a:t>
            </a:r>
          </a:p>
          <a:p>
            <a:r>
              <a:rPr lang="sr-Cyrl-RS" sz="2400" dirty="0" smtClean="0">
                <a:latin typeface="Palatino Linotype" pitchFamily="18" charset="0"/>
              </a:rPr>
              <a:t>Малигни (епителни, мезенхимни, мешовити)</a:t>
            </a:r>
          </a:p>
          <a:p>
            <a:endParaRPr lang="sr-Cyrl-RS" sz="1800" dirty="0" smtClean="0">
              <a:latin typeface="Palatino Linotype" pitchFamily="18" charset="0"/>
            </a:endParaRPr>
          </a:p>
          <a:p>
            <a:endParaRPr lang="sr-Cyrl-RS" sz="1800" dirty="0" smtClean="0">
              <a:latin typeface="Palatino Linotype" pitchFamily="18" charset="0"/>
            </a:endParaRPr>
          </a:p>
          <a:p>
            <a:endParaRPr lang="sr-Cyrl-RS" sz="1800" dirty="0" smtClean="0">
              <a:latin typeface="Palatino Linotype" pitchFamily="18" charset="0"/>
            </a:endParaRPr>
          </a:p>
          <a:p>
            <a:endParaRPr lang="sr-Cyrl-RS" sz="1800" dirty="0" smtClean="0">
              <a:latin typeface="Palatino Linotype" pitchFamily="18" charset="0"/>
            </a:endParaRPr>
          </a:p>
          <a:p>
            <a:r>
              <a:rPr lang="sr-Cyrl-RS" sz="2800" dirty="0" smtClean="0">
                <a:solidFill>
                  <a:srgbClr val="FF0000"/>
                </a:solidFill>
                <a:latin typeface="Palatino Linotype" pitchFamily="18" charset="0"/>
              </a:rPr>
              <a:t>СЕКУНДАРНИ</a:t>
            </a:r>
          </a:p>
          <a:p>
            <a:r>
              <a:rPr lang="sr-Cyrl-RS" sz="2400" dirty="0" smtClean="0">
                <a:latin typeface="Palatino Linotype" pitchFamily="18" charset="0"/>
              </a:rPr>
              <a:t>метастазе</a:t>
            </a:r>
          </a:p>
          <a:p>
            <a:endParaRPr lang="sr-Cyrl-RS" sz="1800" dirty="0" smtClean="0">
              <a:latin typeface="Palatino Linotype" pitchFamily="18" charset="0"/>
            </a:endParaRPr>
          </a:p>
          <a:p>
            <a:endParaRPr lang="sr-Cyrl-RS" sz="1800" dirty="0" smtClean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ТУМОРИ ЈЕТРЕ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528221"/>
            <a:ext cx="637386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БЕНИГНИ ТУМОРИ ЈЕТРЕ</a:t>
            </a:r>
            <a:endParaRPr lang="x-none" sz="1600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                                                         </a:t>
            </a:r>
            <a:r>
              <a:rPr lang="x-none" sz="1600" b="1" smtClean="0">
                <a:latin typeface="Palatino Linotype" pitchFamily="18" charset="0"/>
              </a:rPr>
              <a:t>ПАТОХИСТОЛОШКА </a:t>
            </a:r>
            <a:r>
              <a:rPr lang="x-none" sz="1600" b="1" dirty="0" smtClean="0">
                <a:latin typeface="Palatino Linotype" pitchFamily="18" charset="0"/>
              </a:rPr>
              <a:t>ПОДЕЛА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b="1" dirty="0" smtClean="0">
                <a:latin typeface="Palatino Linotype" pitchFamily="18" charset="0"/>
              </a:rPr>
              <a:t>МЕЗЕНХИМАЛНИ ТУМОРИ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Липоми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Хемангиоми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Хемангиендотелиоми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err="1" smtClean="0">
                <a:latin typeface="Palatino Linotype" pitchFamily="18" charset="0"/>
              </a:rPr>
              <a:t>Пелиоза</a:t>
            </a:r>
            <a:r>
              <a:rPr lang="x-none" sz="1600" smtClean="0">
                <a:latin typeface="Palatino Linotype" pitchFamily="18" charset="0"/>
              </a:rPr>
              <a:t> јетре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 smtClean="0">
                <a:latin typeface="Palatino Linotype" pitchFamily="18" charset="0"/>
              </a:rPr>
              <a:t>2. </a:t>
            </a:r>
            <a:r>
              <a:rPr lang="x-none" sz="1600" b="1" dirty="0" smtClean="0">
                <a:latin typeface="Palatino Linotype" pitchFamily="18" charset="0"/>
              </a:rPr>
              <a:t>ЕПИТЕЛНИ ТУМОРИ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Хепатоцелуларни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аденом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Фокална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нодуларна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хиперплазија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Регенеративна </a:t>
            </a:r>
            <a:r>
              <a:rPr lang="x-none" sz="1600" dirty="0" err="1" smtClean="0">
                <a:latin typeface="Palatino Linotype" pitchFamily="18" charset="0"/>
              </a:rPr>
              <a:t>нодуларна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хиперплазија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1981200"/>
            <a:ext cx="367440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>
                <a:latin typeface="Palatino Linotype" pitchFamily="18" charset="0"/>
              </a:rPr>
              <a:t>3. ТУМОРИ МЕШОВИТИХ ТКИВА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Бенигни тератоми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Мезенхимални хамартоми</a:t>
            </a:r>
          </a:p>
          <a:p>
            <a:pPr>
              <a:lnSpc>
                <a:spcPct val="150000"/>
              </a:lnSpc>
            </a:pPr>
            <a:endParaRPr lang="x-none" sz="160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>
                <a:latin typeface="Palatino Linotype" pitchFamily="18" charset="0"/>
              </a:rPr>
              <a:t>4. РАЗНО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Запаљенски псеудотумори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Цисте јетре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ТУМОРИ ЈЕТРЕ</a:t>
            </a:r>
          </a:p>
        </p:txBody>
      </p:sp>
    </p:spTree>
    <p:extLst>
      <p:ext uri="{BB962C8B-B14F-4D97-AF65-F5344CB8AC3E}">
        <p14:creationId xmlns="" xmlns:p14="http://schemas.microsoft.com/office/powerpoint/2010/main" val="150852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33400"/>
            <a:ext cx="891540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dirty="0" smtClean="0">
                <a:latin typeface="Palatino Linotype" pitchFamily="18" charset="0"/>
              </a:rPr>
              <a:t>МЕЗЕНХИМАЛНИ ТУМОРИ ЈЕТРЕ</a:t>
            </a:r>
          </a:p>
          <a:p>
            <a:endParaRPr lang="x-none" sz="1600" b="1" dirty="0">
              <a:latin typeface="Palatino Linotype" pitchFamily="18" charset="0"/>
            </a:endParaRPr>
          </a:p>
          <a:p>
            <a:r>
              <a:rPr lang="x-none" sz="1600" b="1" dirty="0" smtClean="0">
                <a:latin typeface="Palatino Linotype" pitchFamily="18" charset="0"/>
              </a:rPr>
              <a:t>ЛИПОМ</a:t>
            </a:r>
          </a:p>
          <a:p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Редак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Састоје се од чистих </a:t>
            </a:r>
            <a:r>
              <a:rPr lang="x-none" sz="1600" dirty="0" err="1" smtClean="0">
                <a:latin typeface="Palatino Linotype" pitchFamily="18" charset="0"/>
              </a:rPr>
              <a:t>накупнина</a:t>
            </a:r>
            <a:r>
              <a:rPr lang="x-none" sz="1600" dirty="0" smtClean="0">
                <a:latin typeface="Palatino Linotype" pitchFamily="18" charset="0"/>
              </a:rPr>
              <a:t> зрелих </a:t>
            </a:r>
            <a:r>
              <a:rPr lang="x-none" sz="1600" dirty="0" err="1" smtClean="0">
                <a:latin typeface="Palatino Linotype" pitchFamily="18" charset="0"/>
              </a:rPr>
              <a:t>адипоцита</a:t>
            </a:r>
            <a:r>
              <a:rPr lang="x-none" sz="1600" dirty="0" smtClean="0">
                <a:latin typeface="Palatino Linotype" pitchFamily="18" charset="0"/>
              </a:rPr>
              <a:t> и смеђих </a:t>
            </a:r>
            <a:r>
              <a:rPr lang="x-none" sz="1600" dirty="0" err="1" smtClean="0">
                <a:latin typeface="Palatino Linotype" pitchFamily="18" charset="0"/>
              </a:rPr>
              <a:t>накупнина</a:t>
            </a:r>
            <a:r>
              <a:rPr lang="x-none" sz="1600" dirty="0" smtClean="0">
                <a:latin typeface="Palatino Linotype" pitchFamily="18" charset="0"/>
              </a:rPr>
              <a:t> масти-</a:t>
            </a:r>
            <a:r>
              <a:rPr lang="x-none" sz="1600" dirty="0" err="1" smtClean="0">
                <a:latin typeface="Palatino Linotype" pitchFamily="18" charset="0"/>
              </a:rPr>
              <a:t>хиберноми</a:t>
            </a:r>
            <a:r>
              <a:rPr lang="x-none" sz="1600" dirty="0" smtClean="0">
                <a:latin typeface="Palatino Linotype" pitchFamily="18" charset="0"/>
              </a:rPr>
              <a:t> или од мешавине </a:t>
            </a:r>
            <a:r>
              <a:rPr lang="x-none" sz="1600" dirty="0" err="1" smtClean="0">
                <a:latin typeface="Palatino Linotype" pitchFamily="18" charset="0"/>
              </a:rPr>
              <a:t>адипоцита</a:t>
            </a:r>
            <a:r>
              <a:rPr lang="x-none" sz="1600" dirty="0" smtClean="0">
                <a:latin typeface="Palatino Linotype" pitchFamily="18" charset="0"/>
              </a:rPr>
              <a:t> и зрелих глатких мишићних ћелија са васкуларним елементима-</a:t>
            </a:r>
            <a:r>
              <a:rPr lang="x-none" sz="1600" dirty="0" err="1" smtClean="0">
                <a:latin typeface="Palatino Linotype" pitchFamily="18" charset="0"/>
              </a:rPr>
              <a:t>ангиомиолипоми</a:t>
            </a:r>
            <a:r>
              <a:rPr lang="x-none" sz="1600" dirty="0" smtClean="0">
                <a:latin typeface="Palatino Linotype" pitchFamily="18" charset="0"/>
              </a:rPr>
              <a:t> (клинички значајни)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Ангиомиолипоми</a:t>
            </a:r>
            <a:r>
              <a:rPr lang="x-none" sz="1600" dirty="0" smtClean="0">
                <a:latin typeface="Palatino Linotype" pitchFamily="18" charset="0"/>
              </a:rPr>
              <a:t> имају </a:t>
            </a:r>
            <a:r>
              <a:rPr lang="x-none" sz="1600" dirty="0" err="1" smtClean="0">
                <a:latin typeface="Palatino Linotype" pitchFamily="18" charset="0"/>
              </a:rPr>
              <a:t>теденцију</a:t>
            </a:r>
            <a:r>
              <a:rPr lang="x-none" sz="1600" dirty="0" smtClean="0">
                <a:latin typeface="Palatino Linotype" pitchFamily="18" charset="0"/>
              </a:rPr>
              <a:t> раста и малигну алтерацију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Асимптоматски</a:t>
            </a:r>
            <a:r>
              <a:rPr lang="x-none" sz="1600" dirty="0" smtClean="0">
                <a:latin typeface="Palatino Linotype" pitchFamily="18" charset="0"/>
              </a:rPr>
              <a:t>, откривају се случајно при рутинским ултразвучним или </a:t>
            </a:r>
            <a:r>
              <a:rPr lang="x-none" sz="1600" dirty="0" err="1" smtClean="0">
                <a:latin typeface="Palatino Linotype" pitchFamily="18" charset="0"/>
              </a:rPr>
              <a:t>скенерским</a:t>
            </a:r>
            <a:r>
              <a:rPr lang="x-none" sz="1600" dirty="0" smtClean="0">
                <a:latin typeface="Palatino Linotype" pitchFamily="18" charset="0"/>
              </a:rPr>
              <a:t> прегледима, хистолошки се потврђују циљаном биопсијом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Лечење није потребно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ТУМОРИ ЈЕТРЕ</a:t>
            </a:r>
          </a:p>
        </p:txBody>
      </p:sp>
    </p:spTree>
    <p:extLst>
      <p:ext uri="{BB962C8B-B14F-4D97-AF65-F5344CB8AC3E}">
        <p14:creationId xmlns="" xmlns:p14="http://schemas.microsoft.com/office/powerpoint/2010/main" val="97423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718323"/>
            <a:ext cx="8686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ХЕМАНГИОМИ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Чест</a:t>
            </a:r>
            <a:r>
              <a:rPr lang="sr-Cyrl-RS" sz="1600" dirty="0" smtClean="0">
                <a:latin typeface="Palatino Linotype" pitchFamily="18" charset="0"/>
              </a:rPr>
              <a:t>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Клинички </a:t>
            </a:r>
            <a:r>
              <a:rPr lang="x-none" sz="1600" dirty="0" err="1" smtClean="0">
                <a:latin typeface="Palatino Linotype" pitchFamily="18" charset="0"/>
              </a:rPr>
              <a:t>асимптоматски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Тумор је саграђен од бројних васкуларних канала различите величине између којих се налазе </a:t>
            </a:r>
            <a:r>
              <a:rPr lang="x-none" sz="1600" dirty="0" err="1" smtClean="0">
                <a:latin typeface="Palatino Linotype" pitchFamily="18" charset="0"/>
              </a:rPr>
              <a:t>фиброзне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септе</a:t>
            </a:r>
            <a:r>
              <a:rPr lang="x-none" sz="1600" dirty="0" smtClean="0">
                <a:latin typeface="Palatino Linotype" pitchFamily="18" charset="0"/>
              </a:rPr>
              <a:t>, васкуларне структуре су прекривене танким, </a:t>
            </a:r>
            <a:r>
              <a:rPr lang="x-none" sz="1600" dirty="0" err="1" smtClean="0">
                <a:latin typeface="Palatino Linotype" pitchFamily="18" charset="0"/>
              </a:rPr>
              <a:t>једнослојним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епителом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К</a:t>
            </a:r>
            <a:r>
              <a:rPr lang="x-none" sz="1600" smtClean="0">
                <a:latin typeface="Palatino Linotype" pitchFamily="18" charset="0"/>
              </a:rPr>
              <a:t>онгениталне </a:t>
            </a:r>
            <a:r>
              <a:rPr lang="x-none" sz="1600" dirty="0" err="1" smtClean="0">
                <a:latin typeface="Palatino Linotype" pitchFamily="18" charset="0"/>
              </a:rPr>
              <a:t>малформације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или  хематом</a:t>
            </a:r>
            <a:r>
              <a:rPr lang="sr-Cyrl-RS" sz="1600" dirty="0" smtClean="0">
                <a:latin typeface="Palatino Linotype" pitchFamily="18" charset="0"/>
              </a:rPr>
              <a:t>и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који расту са </a:t>
            </a:r>
            <a:r>
              <a:rPr lang="x-none" sz="1600" smtClean="0">
                <a:latin typeface="Palatino Linotype" pitchFamily="18" charset="0"/>
              </a:rPr>
              <a:t>величином јетре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Ч</a:t>
            </a:r>
            <a:r>
              <a:rPr lang="x-none" sz="1600" smtClean="0">
                <a:latin typeface="Palatino Linotype" pitchFamily="18" charset="0"/>
              </a:rPr>
              <a:t>ешће </a:t>
            </a:r>
            <a:r>
              <a:rPr lang="x-none" sz="1600" dirty="0" smtClean="0">
                <a:latin typeface="Palatino Linotype" pitchFamily="18" charset="0"/>
              </a:rPr>
              <a:t>код жена млађе и средње животне доби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Трудноћа и узимање </a:t>
            </a:r>
            <a:r>
              <a:rPr lang="x-none" sz="1600" dirty="0" err="1" smtClean="0">
                <a:latin typeface="Palatino Linotype" pitchFamily="18" charset="0"/>
              </a:rPr>
              <a:t>естрогена</a:t>
            </a:r>
            <a:r>
              <a:rPr lang="x-none" sz="1600" dirty="0" smtClean="0">
                <a:latin typeface="Palatino Linotype" pitchFamily="18" charset="0"/>
              </a:rPr>
              <a:t> делују на повећање тумора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Откривају се случајно (УЗВ; ЦТ</a:t>
            </a:r>
            <a:r>
              <a:rPr lang="x-none" sz="1600" smtClean="0">
                <a:latin typeface="Palatino Linotype" pitchFamily="18" charset="0"/>
              </a:rPr>
              <a:t>), </a:t>
            </a:r>
            <a:r>
              <a:rPr lang="sr-Cyrl-RS" sz="1600" dirty="0" smtClean="0">
                <a:latin typeface="Palatino Linotype" pitchFamily="18" charset="0"/>
              </a:rPr>
              <a:t>солитарни, </a:t>
            </a:r>
            <a:r>
              <a:rPr lang="x-none" sz="1600" smtClean="0">
                <a:latin typeface="Palatino Linotype" pitchFamily="18" charset="0"/>
              </a:rPr>
              <a:t>ређе </a:t>
            </a:r>
            <a:r>
              <a:rPr lang="x-none" sz="1600" dirty="0" smtClean="0">
                <a:latin typeface="Palatino Linotype" pitchFamily="18" charset="0"/>
              </a:rPr>
              <a:t>су </a:t>
            </a:r>
            <a:r>
              <a:rPr lang="x-none" sz="1600" dirty="0" err="1" smtClean="0">
                <a:latin typeface="Palatino Linotype" pitchFamily="18" charset="0"/>
              </a:rPr>
              <a:t>мултипли</a:t>
            </a:r>
            <a:r>
              <a:rPr lang="x-none" sz="1600" smtClean="0">
                <a:latin typeface="Palatino Linotype" pitchFamily="18" charset="0"/>
              </a:rPr>
              <a:t>, понекад </a:t>
            </a:r>
            <a:r>
              <a:rPr lang="x-none" sz="1600" dirty="0" smtClean="0">
                <a:latin typeface="Palatino Linotype" pitchFamily="18" charset="0"/>
              </a:rPr>
              <a:t>импресивних величина и доводе до подмуклих болова испод ДРЛ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Велики </a:t>
            </a:r>
            <a:r>
              <a:rPr lang="x-none" sz="1600" dirty="0" err="1" smtClean="0">
                <a:latin typeface="Palatino Linotype" pitchFamily="18" charset="0"/>
              </a:rPr>
              <a:t>хемангиоми</a:t>
            </a:r>
            <a:r>
              <a:rPr lang="x-none" sz="1600" dirty="0" smtClean="0">
                <a:latin typeface="Palatino Linotype" pitchFamily="18" charset="0"/>
              </a:rPr>
              <a:t> (</a:t>
            </a:r>
            <a:r>
              <a:rPr lang="en-US" sz="1600" dirty="0" smtClean="0">
                <a:latin typeface="Palatino Linotype" pitchFamily="18" charset="0"/>
              </a:rPr>
              <a:t>&gt; </a:t>
            </a:r>
            <a:r>
              <a:rPr lang="x-none" sz="1600" dirty="0" smtClean="0">
                <a:latin typeface="Palatino Linotype" pitchFamily="18" charset="0"/>
              </a:rPr>
              <a:t>од 10 cm-a) повезују се са ДИК-ом-</a:t>
            </a:r>
            <a:r>
              <a:rPr lang="x-none" sz="1600" dirty="0" err="1" smtClean="0">
                <a:latin typeface="Palatino Linotype" pitchFamily="18" charset="0"/>
              </a:rPr>
              <a:t>Kasabach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Merittov</a:t>
            </a:r>
            <a:r>
              <a:rPr lang="x-none" sz="1600" dirty="0" smtClean="0">
                <a:latin typeface="Palatino Linotype" pitchFamily="18" charset="0"/>
              </a:rPr>
              <a:t> синдром</a:t>
            </a:r>
            <a:endParaRPr lang="x-none" sz="1600" dirty="0">
              <a:latin typeface="Palatino Linotype" pitchFamily="18" charset="0"/>
            </a:endParaRPr>
          </a:p>
        </p:txBody>
      </p:sp>
      <p:pic>
        <p:nvPicPr>
          <p:cNvPr id="4" name="Content Placeholder 5" descr="hemangioma-liver-1b1_smal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08800" y="630112"/>
            <a:ext cx="1705297" cy="1198688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ТУМОРИ ЈЕТРЕ</a:t>
            </a:r>
          </a:p>
        </p:txBody>
      </p:sp>
    </p:spTree>
    <p:extLst>
      <p:ext uri="{BB962C8B-B14F-4D97-AF65-F5344CB8AC3E}">
        <p14:creationId xmlns="" xmlns:p14="http://schemas.microsoft.com/office/powerpoint/2010/main" val="143743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647700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>
                <a:latin typeface="Palatino Linotype" pitchFamily="18" charset="0"/>
              </a:rPr>
              <a:t>ХЕМАНГИОМИ</a:t>
            </a:r>
            <a:endParaRPr lang="en-US" sz="1800" dirty="0" smtClean="0">
              <a:latin typeface="Palatino Linotype" pitchFamily="18" charset="0"/>
            </a:endParaRPr>
          </a:p>
        </p:txBody>
      </p:sp>
      <p:pic>
        <p:nvPicPr>
          <p:cNvPr id="21507" name="Content Placeholder 7" descr="hemangioma-multiple-liver-2b_small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143000"/>
            <a:ext cx="3810000" cy="2857500"/>
          </a:xfrm>
        </p:spPr>
      </p:pic>
      <p:pic>
        <p:nvPicPr>
          <p:cNvPr id="21508" name="Content Placeholder 6" descr="hemangioma-liver-1a_small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066800"/>
            <a:ext cx="3294062" cy="3003550"/>
          </a:xfrm>
        </p:spPr>
      </p:pic>
      <p:sp>
        <p:nvSpPr>
          <p:cNvPr id="2" name="TextBox 1"/>
          <p:cNvSpPr txBox="1"/>
          <p:nvPr/>
        </p:nvSpPr>
        <p:spPr>
          <a:xfrm>
            <a:off x="292100" y="4343400"/>
            <a:ext cx="64556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Коначна дијагноза: </a:t>
            </a:r>
            <a:r>
              <a:rPr lang="x-none" sz="1600" dirty="0" err="1" smtClean="0">
                <a:latin typeface="Palatino Linotype" pitchFamily="18" charset="0"/>
              </a:rPr>
              <a:t>сцинтиграфија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blood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pool</a:t>
            </a:r>
            <a:r>
              <a:rPr lang="x-none" sz="1600" dirty="0" smtClean="0">
                <a:latin typeface="Palatino Linotype" pitchFamily="18" charset="0"/>
              </a:rPr>
              <a:t> крви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Биопсија се избегава због ризика од крварења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Без терапије, периодично праћење ултразвучним прегледима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Руптура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хемангиома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ресекција</a:t>
            </a:r>
            <a:r>
              <a:rPr lang="x-none" sz="1600" dirty="0" smtClean="0">
                <a:latin typeface="Palatino Linotype" pitchFamily="18" charset="0"/>
              </a:rPr>
              <a:t> тумора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ТУМОРИ ЈЕТРЕ</a:t>
            </a:r>
          </a:p>
        </p:txBody>
      </p:sp>
    </p:spTree>
    <p:extLst>
      <p:ext uri="{BB962C8B-B14F-4D97-AF65-F5344CB8AC3E}">
        <p14:creationId xmlns="" xmlns:p14="http://schemas.microsoft.com/office/powerpoint/2010/main" val="134882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93035"/>
            <a:ext cx="8763000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ПЕЛИОЗА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Случајан налаз приликом аутопсија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Појава </a:t>
            </a:r>
            <a:r>
              <a:rPr lang="x-none" sz="1600" dirty="0" err="1" smtClean="0">
                <a:latin typeface="Palatino Linotype" pitchFamily="18" charset="0"/>
              </a:rPr>
              <a:t>мултиплих</a:t>
            </a:r>
            <a:r>
              <a:rPr lang="x-none" sz="1600" dirty="0" smtClean="0">
                <a:latin typeface="Palatino Linotype" pitchFamily="18" charset="0"/>
              </a:rPr>
              <a:t> малих </a:t>
            </a:r>
            <a:r>
              <a:rPr lang="x-none" sz="1600" dirty="0" err="1" smtClean="0">
                <a:latin typeface="Palatino Linotype" pitchFamily="18" charset="0"/>
              </a:rPr>
              <a:t>цистичних</a:t>
            </a:r>
            <a:r>
              <a:rPr lang="x-none" sz="1600" dirty="0" smtClean="0">
                <a:latin typeface="Palatino Linotype" pitchFamily="18" charset="0"/>
              </a:rPr>
              <a:t> шупљина, без </a:t>
            </a:r>
            <a:r>
              <a:rPr lang="x-none" sz="1600" dirty="0" err="1" smtClean="0">
                <a:latin typeface="Palatino Linotype" pitchFamily="18" charset="0"/>
              </a:rPr>
              <a:t>ендотелијалног</a:t>
            </a:r>
            <a:r>
              <a:rPr lang="x-none" sz="1600" dirty="0" smtClean="0">
                <a:latin typeface="Palatino Linotype" pitchFamily="18" charset="0"/>
              </a:rPr>
              <a:t> покрова  испуњених крвљу у нормалном околном ткиву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Настају код хроничних </a:t>
            </a:r>
            <a:r>
              <a:rPr lang="x-none" sz="1600" dirty="0" err="1" smtClean="0">
                <a:latin typeface="Palatino Linotype" pitchFamily="18" charset="0"/>
              </a:rPr>
              <a:t>исцрпљујућих</a:t>
            </a:r>
            <a:r>
              <a:rPr lang="x-none" sz="1600" dirty="0" smtClean="0">
                <a:latin typeface="Palatino Linotype" pitchFamily="18" charset="0"/>
              </a:rPr>
              <a:t> болести (туберкулоза, </a:t>
            </a:r>
            <a:r>
              <a:rPr lang="x-none" sz="1600" dirty="0" err="1" smtClean="0">
                <a:latin typeface="Palatino Linotype" pitchFamily="18" charset="0"/>
              </a:rPr>
              <a:t>сида</a:t>
            </a:r>
            <a:r>
              <a:rPr lang="x-none" sz="1600" dirty="0" smtClean="0">
                <a:latin typeface="Palatino Linotype" pitchFamily="18" charset="0"/>
              </a:rPr>
              <a:t>, малигне болести), код конзумирања </a:t>
            </a:r>
            <a:r>
              <a:rPr lang="x-none" sz="1600" dirty="0" err="1" smtClean="0">
                <a:latin typeface="Palatino Linotype" pitchFamily="18" charset="0"/>
              </a:rPr>
              <a:t>андрогено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анаболичких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стероида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азатиоприна</a:t>
            </a:r>
            <a:r>
              <a:rPr lang="x-none" sz="1600" dirty="0" smtClean="0">
                <a:latin typeface="Palatino Linotype" pitchFamily="18" charset="0"/>
              </a:rPr>
              <a:t>, након трансплантације бубрега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Претпоставка: код </a:t>
            </a:r>
            <a:r>
              <a:rPr lang="x-none" sz="1600" dirty="0" err="1" smtClean="0">
                <a:latin typeface="Palatino Linotype" pitchFamily="18" charset="0"/>
              </a:rPr>
              <a:t>имунокомпромитованих</a:t>
            </a:r>
            <a:r>
              <a:rPr lang="x-none" sz="1600" dirty="0" smtClean="0">
                <a:latin typeface="Palatino Linotype" pitchFamily="18" charset="0"/>
              </a:rPr>
              <a:t> особа узрочник микроорганизам </a:t>
            </a:r>
            <a:r>
              <a:rPr lang="x-none" sz="1600" dirty="0" err="1" smtClean="0">
                <a:latin typeface="Palatino Linotype" pitchFamily="18" charset="0"/>
              </a:rPr>
              <a:t>Bartonella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henselae</a:t>
            </a:r>
            <a:r>
              <a:rPr lang="x-none" sz="1600" dirty="0" smtClean="0">
                <a:latin typeface="Palatino Linotype" pitchFamily="18" charset="0"/>
              </a:rPr>
              <a:t>, која започиње процес деструкције што је и посредно доказано заустављањем процеса </a:t>
            </a:r>
            <a:r>
              <a:rPr lang="x-none" sz="1600" dirty="0" err="1" smtClean="0">
                <a:latin typeface="Palatino Linotype" pitchFamily="18" charset="0"/>
              </a:rPr>
              <a:t>антибиотском</a:t>
            </a:r>
            <a:r>
              <a:rPr lang="x-none" sz="1600" dirty="0" smtClean="0">
                <a:latin typeface="Palatino Linotype" pitchFamily="18" charset="0"/>
              </a:rPr>
              <a:t> терапијом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ТУМОРИ ЈЕТРЕ</a:t>
            </a:r>
          </a:p>
        </p:txBody>
      </p:sp>
    </p:spTree>
    <p:extLst>
      <p:ext uri="{BB962C8B-B14F-4D97-AF65-F5344CB8AC3E}">
        <p14:creationId xmlns="" xmlns:p14="http://schemas.microsoft.com/office/powerpoint/2010/main" val="30061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04885"/>
            <a:ext cx="861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>
                <a:latin typeface="Palatino Linotype" pitchFamily="18" charset="0"/>
              </a:rPr>
              <a:t>Х</a:t>
            </a:r>
            <a:r>
              <a:rPr lang="sr-Cyrl-RS" sz="1600" b="1" dirty="0" smtClean="0">
                <a:latin typeface="Palatino Linotype" pitchFamily="18" charset="0"/>
              </a:rPr>
              <a:t>ЕПАТОЦЕЛУЛАРНИ АДЕНОМ</a:t>
            </a:r>
            <a:r>
              <a:rPr lang="en-US" sz="1600" b="1" dirty="0" smtClean="0">
                <a:latin typeface="Palatino Linotype" pitchFamily="18" charset="0"/>
              </a:rPr>
              <a:t> 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 dirty="0" smtClean="0">
                <a:latin typeface="Palatino Linotype" pitchFamily="18" charset="0"/>
              </a:rPr>
              <a:t>(</a:t>
            </a:r>
            <a:r>
              <a:rPr lang="en-US" sz="1600" b="1" dirty="0" smtClean="0">
                <a:latin typeface="Palatino Linotype" pitchFamily="18" charset="0"/>
              </a:rPr>
              <a:t>HCA</a:t>
            </a:r>
            <a:r>
              <a:rPr lang="x-none" sz="1600" b="1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С</a:t>
            </a:r>
            <a:r>
              <a:rPr lang="x-none" sz="1600" smtClean="0">
                <a:latin typeface="Palatino Linotype" pitchFamily="18" charset="0"/>
              </a:rPr>
              <a:t>аграђен </a:t>
            </a:r>
            <a:r>
              <a:rPr lang="x-none" sz="1600" dirty="0" smtClean="0">
                <a:latin typeface="Palatino Linotype" pitchFamily="18" charset="0"/>
              </a:rPr>
              <a:t>од </a:t>
            </a:r>
            <a:r>
              <a:rPr lang="x-none" sz="1600" dirty="0" err="1" smtClean="0">
                <a:latin typeface="Palatino Linotype" pitchFamily="18" charset="0"/>
              </a:rPr>
              <a:t>хепатоцита</a:t>
            </a:r>
            <a:r>
              <a:rPr lang="x-none" sz="1600" dirty="0" smtClean="0">
                <a:latin typeface="Palatino Linotype" pitchFamily="18" charset="0"/>
              </a:rPr>
              <a:t> и везивног ткива</a:t>
            </a:r>
            <a:r>
              <a:rPr lang="x-none" sz="1600" smtClean="0">
                <a:latin typeface="Palatino Linotype" pitchFamily="18" charset="0"/>
              </a:rPr>
              <a:t>, ре</a:t>
            </a:r>
            <a:r>
              <a:rPr lang="sr-Cyrl-RS" sz="1600" dirty="0" smtClean="0">
                <a:latin typeface="Palatino Linotype" pitchFamily="18" charset="0"/>
              </a:rPr>
              <a:t>дак, често мултипли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Чешћи код жена средње животне доби које су дуже времена узимале </a:t>
            </a:r>
            <a:r>
              <a:rPr lang="x-none" sz="1600" dirty="0" err="1" smtClean="0">
                <a:latin typeface="Palatino Linotype" pitchFamily="18" charset="0"/>
              </a:rPr>
              <a:t>контрацептиве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естрогене</a:t>
            </a:r>
            <a:r>
              <a:rPr lang="x-none" sz="1600" dirty="0" smtClean="0">
                <a:latin typeface="Palatino Linotype" pitchFamily="18" charset="0"/>
              </a:rPr>
              <a:t> (узимање дуже од 10 година, 25 пута </a:t>
            </a:r>
            <a:r>
              <a:rPr lang="x-none" sz="1600" smtClean="0">
                <a:latin typeface="Palatino Linotype" pitchFamily="18" charset="0"/>
              </a:rPr>
              <a:t>већи ризик</a:t>
            </a:r>
            <a:r>
              <a:rPr lang="sr-Cyrl-RS" sz="1600" dirty="0" smtClean="0">
                <a:latin typeface="Palatino Linotype" pitchFamily="18" charset="0"/>
              </a:rPr>
              <a:t>;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регресија тумора након </a:t>
            </a:r>
            <a:r>
              <a:rPr lang="x-none" sz="1600" smtClean="0">
                <a:latin typeface="Palatino Linotype" pitchFamily="18" charset="0"/>
              </a:rPr>
              <a:t>обуставе хормона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Обично асимптоматски</a:t>
            </a:r>
            <a:r>
              <a:rPr lang="sr-Cyrl-RS" sz="1600" dirty="0" smtClean="0">
                <a:latin typeface="Palatino Linotype" pitchFamily="18" charset="0"/>
              </a:rPr>
              <a:t>;</a:t>
            </a:r>
            <a:r>
              <a:rPr lang="x-none" sz="1600" smtClean="0">
                <a:latin typeface="Palatino Linotype" pitchFamily="18" charset="0"/>
              </a:rPr>
              <a:t> растом</a:t>
            </a:r>
            <a:r>
              <a:rPr lang="sr-Cyrl-RS" sz="1600" dirty="0" smtClean="0">
                <a:latin typeface="Palatino Linotype" pitchFamily="18" charset="0"/>
              </a:rPr>
              <a:t> тумора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</a:t>
            </a:r>
            <a:r>
              <a:rPr lang="en-US" sz="1600" dirty="0" smtClean="0">
                <a:latin typeface="Palatino Linotype" pitchFamily="18" charset="0"/>
              </a:rPr>
              <a:t>&gt; 5 cm</a:t>
            </a:r>
            <a:r>
              <a:rPr lang="x-none" sz="1600" dirty="0" smtClean="0">
                <a:latin typeface="Palatino Linotype" pitchFamily="18" charset="0"/>
              </a:rPr>
              <a:t>-а у промеру</a:t>
            </a:r>
            <a:r>
              <a:rPr lang="x-none" sz="1600" smtClean="0">
                <a:latin typeface="Palatino Linotype" pitchFamily="18" charset="0"/>
              </a:rPr>
              <a:t>) </a:t>
            </a:r>
            <a:r>
              <a:rPr lang="sr-Cyrl-RS" sz="1600" dirty="0" smtClean="0">
                <a:latin typeface="Palatino Linotype" pitchFamily="18" charset="0"/>
              </a:rPr>
              <a:t>појављују се</a:t>
            </a:r>
            <a:r>
              <a:rPr lang="x-none" sz="1600" smtClean="0">
                <a:latin typeface="Palatino Linotype" pitchFamily="18" charset="0"/>
              </a:rPr>
              <a:t> болов</a:t>
            </a:r>
            <a:r>
              <a:rPr lang="sr-Cyrl-RS" sz="1600" dirty="0" smtClean="0">
                <a:latin typeface="Palatino Linotype" pitchFamily="18" charset="0"/>
              </a:rPr>
              <a:t>и,</a:t>
            </a:r>
            <a:r>
              <a:rPr lang="x-none" sz="1600" smtClean="0">
                <a:latin typeface="Palatino Linotype" pitchFamily="18" charset="0"/>
              </a:rPr>
              <a:t> осећај </a:t>
            </a:r>
            <a:r>
              <a:rPr lang="sr-Cyrl-RS" sz="1600" dirty="0" smtClean="0">
                <a:latin typeface="Palatino Linotype" pitchFamily="18" charset="0"/>
              </a:rPr>
              <a:t>притиска под ДРЛ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Дг</a:t>
            </a:r>
            <a:r>
              <a:rPr lang="x-none" sz="1600" dirty="0" smtClean="0">
                <a:latin typeface="Palatino Linotype" pitchFamily="18" charset="0"/>
              </a:rPr>
              <a:t>: УЗВ, ЦТ, МР, циљана биопсија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Иако су описани случајеви регресије тумора након престанка узимања </a:t>
            </a:r>
            <a:r>
              <a:rPr lang="x-none" sz="1600" dirty="0" err="1" smtClean="0">
                <a:latin typeface="Palatino Linotype" pitchFamily="18" charset="0"/>
              </a:rPr>
              <a:t>контрацептива</a:t>
            </a:r>
            <a:r>
              <a:rPr lang="x-none" sz="1600" dirty="0" smtClean="0">
                <a:latin typeface="Palatino Linotype" pitchFamily="18" charset="0"/>
              </a:rPr>
              <a:t>, у већини случајева </a:t>
            </a:r>
            <a:r>
              <a:rPr lang="x-none" sz="1600" smtClean="0">
                <a:latin typeface="Palatino Linotype" pitchFamily="18" charset="0"/>
              </a:rPr>
              <a:t>хируршка ресек</a:t>
            </a:r>
            <a:r>
              <a:rPr lang="x-none" sz="1600" dirty="0" smtClean="0">
                <a:latin typeface="Palatino Linotype" pitchFamily="18" charset="0"/>
              </a:rPr>
              <a:t>ц</a:t>
            </a:r>
            <a:r>
              <a:rPr lang="x-none" sz="1600" smtClean="0">
                <a:latin typeface="Palatino Linotype" pitchFamily="18" charset="0"/>
              </a:rPr>
              <a:t>ија </a:t>
            </a:r>
            <a:r>
              <a:rPr lang="x-none" sz="1600" dirty="0" smtClean="0">
                <a:latin typeface="Palatino Linotype" pitchFamily="18" charset="0"/>
              </a:rPr>
              <a:t>је метода избора лечења</a:t>
            </a:r>
            <a:endParaRPr lang="en-US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ТУМОРИ ЈЕТРЕ</a:t>
            </a:r>
          </a:p>
        </p:txBody>
      </p:sp>
    </p:spTree>
    <p:extLst>
      <p:ext uri="{BB962C8B-B14F-4D97-AF65-F5344CB8AC3E}">
        <p14:creationId xmlns="" xmlns:p14="http://schemas.microsoft.com/office/powerpoint/2010/main" val="232061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46068"/>
            <a:ext cx="8458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Јетра </a:t>
            </a:r>
            <a:r>
              <a:rPr lang="x-none" sz="1600" dirty="0" smtClean="0">
                <a:latin typeface="Palatino Linotype" pitchFamily="18" charset="0"/>
              </a:rPr>
              <a:t>има централно место у организму у бројним </a:t>
            </a:r>
            <a:r>
              <a:rPr lang="x-none" sz="1600" err="1" smtClean="0">
                <a:latin typeface="Palatino Linotype" pitchFamily="18" charset="0"/>
              </a:rPr>
              <a:t>метаболичким</a:t>
            </a:r>
            <a:r>
              <a:rPr lang="x-none" sz="1600" smtClean="0">
                <a:latin typeface="Palatino Linotype" pitchFamily="18" charset="0"/>
              </a:rPr>
              <a:t> процесима: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      </a:t>
            </a:r>
            <a:r>
              <a:rPr lang="x-none" sz="1600" smtClean="0">
                <a:latin typeface="Palatino Linotype" pitchFamily="18" charset="0"/>
              </a:rPr>
              <a:t>синтези </a:t>
            </a:r>
            <a:r>
              <a:rPr lang="x-none" sz="1600" dirty="0" smtClean="0">
                <a:latin typeface="Palatino Linotype" pitchFamily="18" charset="0"/>
              </a:rPr>
              <a:t>албумина и </a:t>
            </a:r>
            <a:r>
              <a:rPr lang="x-none" sz="1600" dirty="0" err="1" smtClean="0">
                <a:latin typeface="Palatino Linotype" pitchFamily="18" charset="0"/>
              </a:rPr>
              <a:t>липопротеина</a:t>
            </a:r>
            <a:r>
              <a:rPr lang="x-none" sz="1600" dirty="0" smtClean="0">
                <a:latin typeface="Palatino Linotype" pitchFamily="18" charset="0"/>
              </a:rPr>
              <a:t>, фактора </a:t>
            </a:r>
            <a:r>
              <a:rPr lang="x-none" sz="1600" dirty="0" err="1" smtClean="0">
                <a:latin typeface="Palatino Linotype" pitchFamily="18" charset="0"/>
              </a:rPr>
              <a:t>когулације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smtClean="0">
                <a:latin typeface="Palatino Linotype" pitchFamily="18" charset="0"/>
              </a:rPr>
              <a:t>жучних киселина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      </a:t>
            </a:r>
            <a:r>
              <a:rPr lang="x-none" sz="1600" smtClean="0">
                <a:latin typeface="Palatino Linotype" pitchFamily="18" charset="0"/>
              </a:rPr>
              <a:t>детоксикацији </a:t>
            </a:r>
            <a:r>
              <a:rPr lang="x-none" sz="1600" dirty="0" smtClean="0">
                <a:latin typeface="Palatino Linotype" pitchFamily="18" charset="0"/>
              </a:rPr>
              <a:t>лекова и других </a:t>
            </a:r>
            <a:r>
              <a:rPr lang="x-none" sz="1600" smtClean="0">
                <a:latin typeface="Palatino Linotype" pitchFamily="18" charset="0"/>
              </a:rPr>
              <a:t>хемијских супстанци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     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err="1" smtClean="0">
                <a:latin typeface="Palatino Linotype" pitchFamily="18" charset="0"/>
              </a:rPr>
              <a:t>инактивацији</a:t>
            </a:r>
            <a:r>
              <a:rPr lang="x-none" sz="1600" smtClean="0">
                <a:latin typeface="Palatino Linotype" pitchFamily="18" charset="0"/>
              </a:rPr>
              <a:t> хормона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     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екскрецији </a:t>
            </a:r>
            <a:r>
              <a:rPr lang="x-none" sz="1600" dirty="0" err="1" smtClean="0">
                <a:latin typeface="Palatino Linotype" pitchFamily="18" charset="0"/>
              </a:rPr>
              <a:t>билиубина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и холестерола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sr-Cyrl-RS" sz="1600" dirty="0" smtClean="0">
                <a:latin typeface="Palatino Linotype" pitchFamily="18" charset="0"/>
              </a:rPr>
              <a:t>      депоновању витамина и неких метала</a:t>
            </a:r>
          </a:p>
          <a:p>
            <a:pPr marL="285750" indent="-285750">
              <a:lnSpc>
                <a:spcPct val="150000"/>
              </a:lnSpc>
            </a:pP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Симптоми: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због оштећења јетре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 промен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на другим органима</a:t>
            </a:r>
          </a:p>
          <a:p>
            <a:pPr marL="285750" indent="-285750">
              <a:lnSpc>
                <a:spcPct val="150000"/>
              </a:lnSpc>
            </a:pP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К</a:t>
            </a:r>
            <a:r>
              <a:rPr lang="x-none" sz="1600" smtClean="0">
                <a:latin typeface="Palatino Linotype" pitchFamily="18" charset="0"/>
              </a:rPr>
              <a:t>линички ток цирозе</a:t>
            </a:r>
            <a:r>
              <a:rPr lang="sr-Cyrl-RS" sz="1600" dirty="0" smtClean="0">
                <a:latin typeface="Palatino Linotype" pitchFamily="18" charset="0"/>
              </a:rPr>
              <a:t> зависи од</a:t>
            </a:r>
            <a:r>
              <a:rPr lang="x-none" sz="1600" smtClean="0">
                <a:latin typeface="Palatino Linotype" pitchFamily="18" charset="0"/>
              </a:rPr>
              <a:t>: </a:t>
            </a:r>
            <a:endParaRPr lang="sr-Cyrl-RS" sz="16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smtClean="0">
                <a:latin typeface="Palatino Linotype" pitchFamily="18" charset="0"/>
              </a:rPr>
              <a:t>степен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err="1" smtClean="0">
                <a:latin typeface="Palatino Linotype" pitchFamily="18" charset="0"/>
              </a:rPr>
              <a:t>хепатоцелуларне</a:t>
            </a:r>
            <a:r>
              <a:rPr lang="x-none" sz="1600" smtClean="0">
                <a:latin typeface="Palatino Linotype" pitchFamily="18" charset="0"/>
              </a:rPr>
              <a:t> некрозе</a:t>
            </a:r>
            <a:endParaRPr lang="sr-Cyrl-RS" sz="16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600" smtClean="0">
                <a:latin typeface="Palatino Linotype" pitchFamily="18" charset="0"/>
              </a:rPr>
              <a:t> поремећај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циркулације у </a:t>
            </a:r>
            <a:r>
              <a:rPr lang="x-none" sz="1600" err="1" smtClean="0">
                <a:latin typeface="Palatino Linotype" pitchFamily="18" charset="0"/>
              </a:rPr>
              <a:t>портном</a:t>
            </a:r>
            <a:r>
              <a:rPr lang="x-none" sz="1600" smtClean="0">
                <a:latin typeface="Palatino Linotype" pitchFamily="18" charset="0"/>
              </a:rPr>
              <a:t> систему</a:t>
            </a:r>
            <a:endParaRPr lang="x-none" sz="1600" b="1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Клиничка слика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213086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733485"/>
            <a:ext cx="8763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    “</a:t>
            </a:r>
            <a:r>
              <a:rPr lang="sr-Cyrl-RS" sz="1600" b="1" dirty="0" smtClean="0">
                <a:latin typeface="Palatino Linotype" pitchFamily="18" charset="0"/>
              </a:rPr>
              <a:t>Просте“цисте</a:t>
            </a:r>
            <a:endParaRPr lang="en-US" sz="1600" b="1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честе, солитарне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600" dirty="0" err="1" smtClean="0">
                <a:latin typeface="Palatino Linotype" pitchFamily="18" charset="0"/>
              </a:rPr>
              <a:t>због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дилатације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аберантних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жучних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путева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који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се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не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спајају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са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нормалним</a:t>
            </a:r>
            <a:r>
              <a:rPr lang="en-US" sz="1600" dirty="0" smtClean="0">
                <a:latin typeface="Palatino Linotype" pitchFamily="18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Palatino Linotype" pitchFamily="18" charset="0"/>
              </a:rPr>
              <a:t>       </a:t>
            </a:r>
            <a:r>
              <a:rPr lang="en-US" sz="1600" dirty="0" err="1" smtClean="0">
                <a:latin typeface="Palatino Linotype" pitchFamily="18" charset="0"/>
              </a:rPr>
              <a:t>жучним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путевима</a:t>
            </a:r>
            <a:endParaRPr lang="en-US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анехогена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подручја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јасним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постериорним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појачањем</a:t>
            </a:r>
            <a:r>
              <a:rPr lang="en-US" sz="1600" dirty="0">
                <a:latin typeface="Palatino Linotype" pitchFamily="18" charset="0"/>
              </a:rPr>
              <a:t> и </a:t>
            </a:r>
            <a:r>
              <a:rPr lang="en-US" sz="1600" dirty="0" err="1">
                <a:latin typeface="Palatino Linotype" pitchFamily="18" charset="0"/>
              </a:rPr>
              <a:t>видљивим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танким</a:t>
            </a:r>
            <a:r>
              <a:rPr lang="en-US" sz="1600" dirty="0">
                <a:latin typeface="Palatino Linotype" pitchFamily="18" charset="0"/>
              </a:rPr>
              <a:t> </a:t>
            </a:r>
            <a:endParaRPr lang="en-U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      </a:t>
            </a:r>
            <a:r>
              <a:rPr lang="en-US" sz="1600" dirty="0" err="1" smtClean="0">
                <a:latin typeface="Palatino Linotype" pitchFamily="18" charset="0"/>
              </a:rPr>
              <a:t>зидом</a:t>
            </a:r>
            <a:endParaRPr lang="en-US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endParaRPr lang="en-US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       </a:t>
            </a:r>
            <a:r>
              <a:rPr lang="en-US" sz="1600" b="1" dirty="0" err="1" smtClean="0">
                <a:latin typeface="Palatino Linotype" pitchFamily="18" charset="0"/>
              </a:rPr>
              <a:t>Ехинококне</a:t>
            </a:r>
            <a:r>
              <a:rPr lang="en-US" sz="1600" b="1" dirty="0" smtClean="0">
                <a:latin typeface="Palatino Linotype" pitchFamily="18" charset="0"/>
              </a:rPr>
              <a:t> </a:t>
            </a:r>
            <a:r>
              <a:rPr lang="en-US" sz="1600" b="1" dirty="0" err="1">
                <a:latin typeface="Palatino Linotype" pitchFamily="18" charset="0"/>
              </a:rPr>
              <a:t>цисте</a:t>
            </a:r>
            <a:endParaRPr lang="en-US" sz="1600" b="1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око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цисте-перициста</a:t>
            </a:r>
            <a:r>
              <a:rPr lang="en-US" sz="1600" dirty="0">
                <a:latin typeface="Palatino Linotype" pitchFamily="18" charset="0"/>
              </a:rPr>
              <a:t>- </a:t>
            </a:r>
            <a:r>
              <a:rPr lang="en-US" sz="1600" dirty="0" err="1">
                <a:latin typeface="Palatino Linotype" pitchFamily="18" charset="0"/>
              </a:rPr>
              <a:t>компромирани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јетрини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паренхим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запаљенске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      </a:t>
            </a:r>
            <a:r>
              <a:rPr lang="en-US" sz="1600" dirty="0" err="1" smtClean="0">
                <a:latin typeface="Palatino Linotype" pitchFamily="18" charset="0"/>
              </a:rPr>
              <a:t>ћелије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en-US" sz="1600" dirty="0" err="1">
                <a:latin typeface="Palatino Linotype" pitchFamily="18" charset="0"/>
              </a:rPr>
              <a:t>фибробласти</a:t>
            </a:r>
            <a:r>
              <a:rPr lang="en-US" sz="1600" dirty="0">
                <a:latin typeface="Palatino Linotype" pitchFamily="18" charset="0"/>
              </a:rPr>
              <a:t>, а </a:t>
            </a:r>
            <a:r>
              <a:rPr lang="en-US" sz="1600" dirty="0" err="1">
                <a:latin typeface="Palatino Linotype" pitchFamily="18" charset="0"/>
              </a:rPr>
              <a:t>унутар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цисте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сколекси</a:t>
            </a:r>
            <a:endParaRPr lang="en-US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три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слоја</a:t>
            </a:r>
            <a:r>
              <a:rPr lang="en-US" sz="1600" dirty="0">
                <a:latin typeface="Palatino Linotype" pitchFamily="18" charset="0"/>
              </a:rPr>
              <a:t> и </a:t>
            </a:r>
            <a:r>
              <a:rPr lang="en-US" sz="1600" dirty="0" err="1">
                <a:latin typeface="Palatino Linotype" pitchFamily="18" charset="0"/>
              </a:rPr>
              <a:t>течни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садржај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унутар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цисте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даје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специфични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изглед</a:t>
            </a:r>
            <a:endParaRPr lang="en-US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терапијске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перкутана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дренажа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уз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примену</a:t>
            </a:r>
            <a:r>
              <a:rPr lang="en-US" sz="1600" dirty="0">
                <a:latin typeface="Palatino Linotype" pitchFamily="18" charset="0"/>
              </a:rPr>
              <a:t>  </a:t>
            </a:r>
            <a:r>
              <a:rPr lang="en-US" sz="1600" dirty="0" err="1">
                <a:latin typeface="Palatino Linotype" pitchFamily="18" charset="0"/>
              </a:rPr>
              <a:t>хипертоничног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раствора</a:t>
            </a:r>
            <a:r>
              <a:rPr lang="en-US" sz="1600" dirty="0">
                <a:latin typeface="Palatino Linotype" pitchFamily="18" charset="0"/>
              </a:rPr>
              <a:t> </a:t>
            </a:r>
            <a:endParaRPr lang="en-US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       </a:t>
            </a:r>
            <a:r>
              <a:rPr lang="en-US" sz="1600" dirty="0" err="1" smtClean="0">
                <a:latin typeface="Palatino Linotype" pitchFamily="18" charset="0"/>
              </a:rPr>
              <a:t>натрујум</a:t>
            </a:r>
            <a:r>
              <a:rPr lang="en-US" sz="1600" dirty="0" smtClean="0">
                <a:latin typeface="Palatino Linotype" pitchFamily="18" charset="0"/>
              </a:rPr>
              <a:t> </a:t>
            </a:r>
            <a:r>
              <a:rPr lang="en-US" sz="1600" dirty="0" err="1">
                <a:latin typeface="Palatino Linotype" pitchFamily="18" charset="0"/>
              </a:rPr>
              <a:t>хлорида</a:t>
            </a:r>
            <a:r>
              <a:rPr lang="en-US" sz="1600" dirty="0">
                <a:latin typeface="Palatino Linotype" pitchFamily="18" charset="0"/>
              </a:rPr>
              <a:t> у </a:t>
            </a:r>
            <a:r>
              <a:rPr lang="en-US" sz="1600" dirty="0" err="1">
                <a:latin typeface="Palatino Linotype" pitchFamily="18" charset="0"/>
              </a:rPr>
              <a:t>лумен</a:t>
            </a:r>
            <a:r>
              <a:rPr lang="en-US" sz="1600" dirty="0">
                <a:latin typeface="Palatino Linotype" pitchFamily="18" charset="0"/>
              </a:rPr>
              <a:t> </a:t>
            </a:r>
            <a:r>
              <a:rPr lang="en-US" sz="1600" dirty="0" err="1" smtClean="0">
                <a:latin typeface="Palatino Linotype" pitchFamily="18" charset="0"/>
              </a:rPr>
              <a:t>цисте</a:t>
            </a:r>
            <a:r>
              <a:rPr lang="sr-Cyrl-RS" sz="1600" dirty="0" smtClean="0">
                <a:latin typeface="Palatino Linotype" pitchFamily="18" charset="0"/>
              </a:rPr>
              <a:t>, хируршко лечење</a:t>
            </a:r>
            <a:endParaRPr lang="x-none" sz="16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ЦИСТЕ ЈЕТРЕ</a:t>
            </a:r>
          </a:p>
        </p:txBody>
      </p:sp>
    </p:spTree>
    <p:extLst>
      <p:ext uri="{BB962C8B-B14F-4D97-AF65-F5344CB8AC3E}">
        <p14:creationId xmlns="" xmlns:p14="http://schemas.microsoft.com/office/powerpoint/2010/main" val="126865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968276"/>
            <a:ext cx="30877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 err="1" smtClean="0">
                <a:latin typeface="Palatino Linotype" pitchFamily="18" charset="0"/>
              </a:rPr>
              <a:t>Патохистолошка</a:t>
            </a:r>
            <a:r>
              <a:rPr lang="x-none" b="1" dirty="0" smtClean="0">
                <a:latin typeface="Palatino Linotype" pitchFamily="18" charset="0"/>
              </a:rPr>
              <a:t> подела</a:t>
            </a:r>
          </a:p>
          <a:p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 smtClean="0">
                <a:latin typeface="Palatino Linotype" pitchFamily="18" charset="0"/>
              </a:rPr>
              <a:t>Епителни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 smtClean="0">
                <a:latin typeface="Palatino Linotype" pitchFamily="18" charset="0"/>
              </a:rPr>
              <a:t>Мезенхимни</a:t>
            </a:r>
            <a:endParaRPr lang="x-none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smtClean="0">
                <a:latin typeface="Palatino Linotype" pitchFamily="18" charset="0"/>
              </a:rPr>
              <a:t>Мешовити</a:t>
            </a:r>
          </a:p>
          <a:p>
            <a:pPr marL="285750" indent="-285750"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МАЛИГНИ ТУМОРИ ЈЕТРЕ</a:t>
            </a:r>
          </a:p>
        </p:txBody>
      </p:sp>
    </p:spTree>
    <p:extLst>
      <p:ext uri="{BB962C8B-B14F-4D97-AF65-F5344CB8AC3E}">
        <p14:creationId xmlns="" xmlns:p14="http://schemas.microsoft.com/office/powerpoint/2010/main" val="290889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87276"/>
            <a:ext cx="840967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ХЕПАТОЦЕЛУЛАРНИ КАРЦИНОМ</a:t>
            </a:r>
            <a:r>
              <a:rPr lang="sr-Cyrl-RS" sz="1600" b="1" dirty="0" smtClean="0">
                <a:latin typeface="Palatino Linotype" pitchFamily="18" charset="0"/>
              </a:rPr>
              <a:t> (НСС)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Малигни тумор, саграђен од ћелија порекла </a:t>
            </a:r>
            <a:r>
              <a:rPr lang="x-none" sz="1600" dirty="0" err="1" smtClean="0">
                <a:latin typeface="Palatino Linotype" pitchFamily="18" charset="0"/>
              </a:rPr>
              <a:t>хепатоцита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У 90% удружен са хроничним болестима јетре и то најчешће са цирозом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Ч</a:t>
            </a:r>
            <a:r>
              <a:rPr lang="x-none" sz="1600" smtClean="0">
                <a:latin typeface="Palatino Linotype" pitchFamily="18" charset="0"/>
              </a:rPr>
              <a:t>ешће </a:t>
            </a:r>
            <a:r>
              <a:rPr lang="x-none" sz="1600" dirty="0" smtClean="0">
                <a:latin typeface="Palatino Linotype" pitchFamily="18" charset="0"/>
              </a:rPr>
              <a:t>се појављује код мушкараца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Инциденца</a:t>
            </a:r>
            <a:r>
              <a:rPr lang="x-none" sz="1600" dirty="0" smtClean="0">
                <a:latin typeface="Palatino Linotype" pitchFamily="18" charset="0"/>
              </a:rPr>
              <a:t> расте са годинама живота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Може се појавити и код деце и тада је реч о </a:t>
            </a:r>
            <a:r>
              <a:rPr lang="x-none" sz="1600" dirty="0" err="1" smtClean="0">
                <a:latin typeface="Palatino Linotype" pitchFamily="18" charset="0"/>
              </a:rPr>
              <a:t>фиброламералном</a:t>
            </a:r>
            <a:r>
              <a:rPr lang="x-none" sz="1600" dirty="0" smtClean="0">
                <a:latin typeface="Palatino Linotype" pitchFamily="18" charset="0"/>
              </a:rPr>
              <a:t> облику </a:t>
            </a:r>
            <a:r>
              <a:rPr lang="x-none" sz="1600" dirty="0" err="1" smtClean="0">
                <a:latin typeface="Palatino Linotype" pitchFamily="18" charset="0"/>
              </a:rPr>
              <a:t>карцинома</a:t>
            </a:r>
            <a:endParaRPr lang="x-none" sz="1600" dirty="0">
              <a:latin typeface="Palatino Linotype" pitchFamily="18" charset="0"/>
            </a:endParaRPr>
          </a:p>
        </p:txBody>
      </p:sp>
      <p:pic>
        <p:nvPicPr>
          <p:cNvPr id="3" name="Content Placeholder 3" descr="hepatocelularni karcino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352800"/>
            <a:ext cx="2925763" cy="2140168"/>
          </a:xfrm>
          <a:prstGeom prst="rect">
            <a:avLst/>
          </a:prstGeom>
        </p:spPr>
      </p:pic>
      <p:pic>
        <p:nvPicPr>
          <p:cNvPr id="4" name="Content Placeholder 3" descr="karcinom hepatocelularni 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3340101"/>
            <a:ext cx="3065463" cy="2159152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МАЛИГНИ ТУМОРИ ЈЕТРЕ</a:t>
            </a:r>
          </a:p>
        </p:txBody>
      </p:sp>
    </p:spTree>
    <p:extLst>
      <p:ext uri="{BB962C8B-B14F-4D97-AF65-F5344CB8AC3E}">
        <p14:creationId xmlns="" xmlns:p14="http://schemas.microsoft.com/office/powerpoint/2010/main" val="150047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693033"/>
            <a:ext cx="8610600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dirty="0" smtClean="0">
                <a:solidFill>
                  <a:srgbClr val="FF6699"/>
                </a:solidFill>
                <a:latin typeface="Palatino Linotype" pitchFamily="18" charset="0"/>
              </a:rPr>
              <a:t>ЕТИОПАТОГЕНЕЗА</a:t>
            </a: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Вируси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Хронично запаљење и цироза јетре карика која повезује вирусе </a:t>
            </a:r>
            <a:r>
              <a:rPr lang="x-none" sz="1600" smtClean="0">
                <a:latin typeface="Palatino Linotype" pitchFamily="18" charset="0"/>
              </a:rPr>
              <a:t>и </a:t>
            </a:r>
            <a:r>
              <a:rPr lang="sr-Cyrl-RS" sz="1600" dirty="0" smtClean="0">
                <a:latin typeface="Palatino Linotype" pitchFamily="18" charset="0"/>
              </a:rPr>
              <a:t>НСС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Сви болесници који </a:t>
            </a:r>
            <a:r>
              <a:rPr lang="x-none" sz="1600" smtClean="0">
                <a:latin typeface="Palatino Linotype" pitchFamily="18" charset="0"/>
              </a:rPr>
              <a:t>имају </a:t>
            </a:r>
            <a:r>
              <a:rPr lang="sr-Cyrl-RS" sz="1600" dirty="0" smtClean="0">
                <a:latin typeface="Palatino Linotype" pitchFamily="18" charset="0"/>
              </a:rPr>
              <a:t>НСС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и пратећу </a:t>
            </a:r>
            <a:r>
              <a:rPr lang="x-none" sz="1600" dirty="0" err="1" smtClean="0">
                <a:latin typeface="Palatino Linotype" pitchFamily="18" charset="0"/>
              </a:rPr>
              <a:t>вирусну</a:t>
            </a:r>
            <a:r>
              <a:rPr lang="x-none" sz="1600" dirty="0" smtClean="0">
                <a:latin typeface="Palatino Linotype" pitchFamily="18" charset="0"/>
              </a:rPr>
              <a:t> инфекцију имају и клиничке знакове цирозе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Некроза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хепатоцита</a:t>
            </a:r>
            <a:r>
              <a:rPr lang="x-none" sz="1600" dirty="0" smtClean="0">
                <a:latin typeface="Palatino Linotype" pitchFamily="18" charset="0"/>
              </a:rPr>
              <a:t> и убрзана </a:t>
            </a:r>
            <a:r>
              <a:rPr lang="x-none" sz="1600" dirty="0" err="1" smtClean="0">
                <a:latin typeface="Palatino Linotype" pitchFamily="18" charset="0"/>
              </a:rPr>
              <a:t>митоза</a:t>
            </a:r>
            <a:r>
              <a:rPr lang="x-none" sz="1600" dirty="0" smtClean="0">
                <a:latin typeface="Palatino Linotype" pitchFamily="18" charset="0"/>
              </a:rPr>
              <a:t> у хроничном хепатитису погодују </a:t>
            </a:r>
            <a:r>
              <a:rPr lang="x-none" sz="1600" dirty="0" err="1" smtClean="0">
                <a:latin typeface="Palatino Linotype" pitchFamily="18" charset="0"/>
              </a:rPr>
              <a:t>нодуларној</a:t>
            </a:r>
            <a:r>
              <a:rPr lang="x-none" sz="1600" dirty="0" smtClean="0">
                <a:latin typeface="Palatino Linotype" pitchFamily="18" charset="0"/>
              </a:rPr>
              <a:t> регенерацији, коју у одређеним условима прати </a:t>
            </a:r>
            <a:r>
              <a:rPr lang="x-none" sz="1600" dirty="0" err="1" smtClean="0">
                <a:latin typeface="Palatino Linotype" pitchFamily="18" charset="0"/>
              </a:rPr>
              <a:t>дисплазија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хепатоцита</a:t>
            </a:r>
            <a:r>
              <a:rPr lang="x-none" sz="1600" dirty="0" smtClean="0">
                <a:latin typeface="Palatino Linotype" pitchFamily="18" charset="0"/>
              </a:rPr>
              <a:t> и развој </a:t>
            </a:r>
            <a:r>
              <a:rPr lang="x-none" sz="1600" dirty="0" err="1" smtClean="0">
                <a:latin typeface="Palatino Linotype" pitchFamily="18" charset="0"/>
              </a:rPr>
              <a:t>карцинома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Нодуларна</a:t>
            </a:r>
            <a:r>
              <a:rPr lang="x-none" sz="1600" dirty="0" smtClean="0">
                <a:latin typeface="Palatino Linotype" pitchFamily="18" charset="0"/>
              </a:rPr>
              <a:t> регенерација и цироза су најважнији претходници </a:t>
            </a:r>
            <a:r>
              <a:rPr lang="x-none" sz="1600" dirty="0" err="1" smtClean="0">
                <a:latin typeface="Palatino Linotype" pitchFamily="18" charset="0"/>
              </a:rPr>
              <a:t>хепатокарциногенези</a:t>
            </a:r>
            <a:endParaRPr lang="x-none" sz="16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Хепатитис </a:t>
            </a:r>
            <a:r>
              <a:rPr lang="en-US" sz="1600" b="1" dirty="0" smtClean="0">
                <a:latin typeface="Palatino Linotype" pitchFamily="18" charset="0"/>
              </a:rPr>
              <a:t>B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Хепатокарциногенеза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мултифакторијални</a:t>
            </a:r>
            <a:r>
              <a:rPr lang="x-none" sz="1600" dirty="0" smtClean="0">
                <a:latin typeface="Palatino Linotype" pitchFamily="18" charset="0"/>
              </a:rPr>
              <a:t> процес који траје годинама и коначан резултат је </a:t>
            </a:r>
            <a:r>
              <a:rPr lang="x-none" sz="1600" smtClean="0">
                <a:latin typeface="Palatino Linotype" pitchFamily="18" charset="0"/>
              </a:rPr>
              <a:t>дезорганизација </a:t>
            </a:r>
            <a:r>
              <a:rPr lang="en-US" sz="1600" dirty="0" smtClean="0">
                <a:latin typeface="Palatino Linotype" pitchFamily="18" charset="0"/>
              </a:rPr>
              <a:t>DNA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хепатоцита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Инкорпорацијом вируса у геном домаћина долази до </a:t>
            </a:r>
            <a:r>
              <a:rPr lang="x-none" sz="1600" dirty="0" err="1" smtClean="0">
                <a:latin typeface="Palatino Linotype" pitchFamily="18" charset="0"/>
              </a:rPr>
              <a:t>хромозомских</a:t>
            </a:r>
            <a:r>
              <a:rPr lang="x-none" sz="1600" dirty="0" smtClean="0">
                <a:latin typeface="Palatino Linotype" pitchFamily="18" charset="0"/>
              </a:rPr>
              <a:t> аберација-</a:t>
            </a:r>
            <a:r>
              <a:rPr lang="x-none" sz="1600" dirty="0" err="1" smtClean="0">
                <a:latin typeface="Palatino Linotype" pitchFamily="18" charset="0"/>
              </a:rPr>
              <a:t>транслокације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делеције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дупликације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ХЕПАТОЦЕЛУЛАРНИ КАРЦИНОМ-</a:t>
            </a:r>
            <a:r>
              <a:rPr lang="en-US" sz="2000" b="1" dirty="0" smtClean="0">
                <a:latin typeface="Palatino Linotype" pitchFamily="18" charset="0"/>
              </a:rPr>
              <a:t>HCC</a:t>
            </a:r>
            <a:endParaRPr lang="ru-RU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176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95491"/>
            <a:ext cx="8763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Транслокација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туморсупресорског</a:t>
            </a:r>
            <a:r>
              <a:rPr lang="x-none" sz="1600" dirty="0" smtClean="0">
                <a:latin typeface="Palatino Linotype" pitchFamily="18" charset="0"/>
              </a:rPr>
              <a:t> гена р53 на </a:t>
            </a:r>
            <a:r>
              <a:rPr lang="x-none" sz="1600" dirty="0" err="1" smtClean="0">
                <a:latin typeface="Palatino Linotype" pitchFamily="18" charset="0"/>
              </a:rPr>
              <a:t>хромозому</a:t>
            </a:r>
            <a:r>
              <a:rPr lang="x-none" sz="1600" dirty="0" smtClean="0">
                <a:latin typeface="Palatino Linotype" pitchFamily="18" charset="0"/>
              </a:rPr>
              <a:t> 17 чини се да је кључна у </a:t>
            </a:r>
            <a:r>
              <a:rPr lang="x-none" sz="1600" dirty="0" err="1" smtClean="0">
                <a:latin typeface="Palatino Linotype" pitchFamily="18" charset="0"/>
              </a:rPr>
              <a:t>хепатокарциногенези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И даље </a:t>
            </a:r>
            <a:r>
              <a:rPr lang="x-none" sz="1600" dirty="0" err="1" smtClean="0">
                <a:latin typeface="Palatino Linotype" pitchFamily="18" charset="0"/>
              </a:rPr>
              <a:t>молукеларни</a:t>
            </a:r>
            <a:r>
              <a:rPr lang="x-none" sz="1600" dirty="0" smtClean="0">
                <a:latin typeface="Palatino Linotype" pitchFamily="18" charset="0"/>
              </a:rPr>
              <a:t> механизми </a:t>
            </a:r>
            <a:r>
              <a:rPr lang="x-none" sz="1600" dirty="0" err="1" smtClean="0">
                <a:latin typeface="Palatino Linotype" pitchFamily="18" charset="0"/>
              </a:rPr>
              <a:t>хепетокарциногенезе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су нејасни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Повећан ризик: настанак инфекције хепатитисом </a:t>
            </a:r>
            <a:r>
              <a:rPr lang="en-US" sz="1600" dirty="0" smtClean="0">
                <a:latin typeface="Palatino Linotype" pitchFamily="18" charset="0"/>
              </a:rPr>
              <a:t>B</a:t>
            </a:r>
            <a:r>
              <a:rPr lang="sr-Cyrl-RS" sz="1600" dirty="0" smtClean="0">
                <a:latin typeface="Palatino Linotype" pitchFamily="18" charset="0"/>
              </a:rPr>
              <a:t> у раној животној доби, дужина трајања инфекције, узнапредовалост цирозе, висока концентрација</a:t>
            </a:r>
            <a:r>
              <a:rPr lang="en-US" sz="1600" dirty="0" smtClean="0">
                <a:latin typeface="Palatino Linotype" pitchFamily="18" charset="0"/>
              </a:rPr>
              <a:t> HBV DNA</a:t>
            </a:r>
            <a:r>
              <a:rPr lang="sr-Cyrl-RS" sz="1600" dirty="0" smtClean="0">
                <a:latin typeface="Palatino Linotype" pitchFamily="18" charset="0"/>
              </a:rPr>
              <a:t> у серуму, коинфекција са</a:t>
            </a:r>
            <a:r>
              <a:rPr lang="en-US" sz="1600" dirty="0" smtClean="0">
                <a:latin typeface="Palatino Linotype" pitchFamily="18" charset="0"/>
              </a:rPr>
              <a:t> HCV, HIV…</a:t>
            </a:r>
            <a:endParaRPr lang="x-none" sz="160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Хепатитис </a:t>
            </a:r>
            <a:r>
              <a:rPr lang="sr-Cyrl-RS" sz="1600" b="1" dirty="0" smtClean="0">
                <a:latin typeface="Palatino Linotype" pitchFamily="18" charset="0"/>
              </a:rPr>
              <a:t>С</a:t>
            </a:r>
            <a:endParaRPr lang="x-none" sz="1600" b="1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Важнији ризични фактор за разво</a:t>
            </a:r>
            <a:r>
              <a:rPr lang="en-US" sz="1600" dirty="0" smtClean="0">
                <a:latin typeface="Palatino Linotype" pitchFamily="18" charset="0"/>
              </a:rPr>
              <a:t>j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HCC</a:t>
            </a:r>
            <a:r>
              <a:rPr lang="x-none" sz="1600" smtClean="0">
                <a:latin typeface="Palatino Linotype" pitchFamily="18" charset="0"/>
              </a:rPr>
              <a:t> од </a:t>
            </a:r>
            <a:r>
              <a:rPr lang="en-US" sz="1600" dirty="0" smtClean="0">
                <a:latin typeface="Palatino Linotype" pitchFamily="18" charset="0"/>
              </a:rPr>
              <a:t>B</a:t>
            </a:r>
            <a:r>
              <a:rPr lang="x-none" sz="1600" smtClean="0">
                <a:latin typeface="Palatino Linotype" pitchFamily="18" charset="0"/>
              </a:rPr>
              <a:t> инфекције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Тај однос је 4 пута већи у корист </a:t>
            </a:r>
            <a:r>
              <a:rPr lang="en-US" sz="1600" dirty="0" smtClean="0">
                <a:latin typeface="Palatino Linotype" pitchFamily="18" charset="0"/>
              </a:rPr>
              <a:t>C</a:t>
            </a:r>
            <a:r>
              <a:rPr lang="x-none" sz="1600" smtClean="0">
                <a:latin typeface="Palatino Linotype" pitchFamily="18" charset="0"/>
              </a:rPr>
              <a:t> инфекције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Механизам настанка </a:t>
            </a:r>
            <a:r>
              <a:rPr lang="en-US" sz="1600" dirty="0" smtClean="0">
                <a:latin typeface="Palatino Linotype" pitchFamily="18" charset="0"/>
              </a:rPr>
              <a:t>HCC</a:t>
            </a:r>
            <a:r>
              <a:rPr lang="x-none" sz="1600" smtClean="0">
                <a:latin typeface="Palatino Linotype" pitchFamily="18" charset="0"/>
              </a:rPr>
              <a:t> код </a:t>
            </a:r>
            <a:r>
              <a:rPr lang="en-US" sz="1600" dirty="0" smtClean="0">
                <a:latin typeface="Palatino Linotype" pitchFamily="18" charset="0"/>
              </a:rPr>
              <a:t>C</a:t>
            </a:r>
            <a:r>
              <a:rPr lang="x-none" sz="1600" smtClean="0">
                <a:latin typeface="Palatino Linotype" pitchFamily="18" charset="0"/>
              </a:rPr>
              <a:t> позитивних болесника није сасвим јасан и до сада се објашњава удруженошћу са цирозом јетре која је по дефиницији премалигно стање због појачане регенерације хепатоцита и убрзане </a:t>
            </a:r>
            <a:r>
              <a:rPr lang="en-US" sz="1600" dirty="0" smtClean="0">
                <a:latin typeface="Palatino Linotype" pitchFamily="18" charset="0"/>
              </a:rPr>
              <a:t>DNA</a:t>
            </a:r>
            <a:r>
              <a:rPr lang="x-none" sz="1600" smtClean="0">
                <a:latin typeface="Palatino Linotype" pitchFamily="18" charset="0"/>
              </a:rPr>
              <a:t> синтезе</a:t>
            </a:r>
          </a:p>
          <a:p>
            <a:pPr>
              <a:lnSpc>
                <a:spcPct val="150000"/>
              </a:lnSpc>
            </a:pPr>
            <a:r>
              <a:rPr lang="x-none" sz="1600" b="1" smtClean="0">
                <a:latin typeface="Palatino Linotype" pitchFamily="18" charset="0"/>
              </a:rPr>
              <a:t>Алкохол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Цироза </a:t>
            </a:r>
            <a:r>
              <a:rPr lang="x-none" sz="1600" dirty="0" smtClean="0">
                <a:latin typeface="Palatino Linotype" pitchFamily="18" charset="0"/>
              </a:rPr>
              <a:t>је увек присутна, тако да се алкохол не сматра </a:t>
            </a:r>
            <a:r>
              <a:rPr lang="x-none" sz="1600" dirty="0" err="1" smtClean="0">
                <a:latin typeface="Palatino Linotype" pitchFamily="18" charset="0"/>
              </a:rPr>
              <a:t>карциногеном</a:t>
            </a:r>
            <a:r>
              <a:rPr lang="x-none" sz="1600" dirty="0" smtClean="0">
                <a:latin typeface="Palatino Linotype" pitchFamily="18" charset="0"/>
              </a:rPr>
              <a:t> сам по себи, сматра се </a:t>
            </a:r>
            <a:r>
              <a:rPr lang="x-none" sz="1600" dirty="0" err="1" smtClean="0">
                <a:latin typeface="Palatino Linotype" pitchFamily="18" charset="0"/>
              </a:rPr>
              <a:t>кокарциногеном</a:t>
            </a:r>
            <a:r>
              <a:rPr lang="x-none" sz="1600" dirty="0" smtClean="0">
                <a:latin typeface="Palatino Linotype" pitchFamily="18" charset="0"/>
              </a:rPr>
              <a:t> са </a:t>
            </a:r>
            <a:r>
              <a:rPr lang="x-none" sz="1600" smtClean="0">
                <a:latin typeface="Palatino Linotype" pitchFamily="18" charset="0"/>
              </a:rPr>
              <a:t>инфекцијом </a:t>
            </a:r>
            <a:r>
              <a:rPr lang="en-US" sz="1600" dirty="0" smtClean="0">
                <a:latin typeface="Palatino Linotype" pitchFamily="18" charset="0"/>
              </a:rPr>
              <a:t>B</a:t>
            </a:r>
            <a:r>
              <a:rPr lang="x-none" sz="1600" smtClean="0">
                <a:latin typeface="Palatino Linotype" pitchFamily="18" charset="0"/>
              </a:rPr>
              <a:t> и </a:t>
            </a:r>
            <a:r>
              <a:rPr lang="en-US" sz="1600" dirty="0" smtClean="0">
                <a:latin typeface="Palatino Linotype" pitchFamily="18" charset="0"/>
              </a:rPr>
              <a:t>C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и хемијским </a:t>
            </a:r>
            <a:r>
              <a:rPr lang="x-none" sz="1600" dirty="0" err="1" smtClean="0">
                <a:latin typeface="Palatino Linotype" pitchFamily="18" charset="0"/>
              </a:rPr>
              <a:t>карциногенима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Појачава </a:t>
            </a:r>
            <a:r>
              <a:rPr lang="x-none" sz="1600" dirty="0" err="1" smtClean="0">
                <a:latin typeface="Palatino Linotype" pitchFamily="18" charset="0"/>
              </a:rPr>
              <a:t>оксидативне</a:t>
            </a:r>
            <a:r>
              <a:rPr lang="x-none" sz="1600" dirty="0" smtClean="0">
                <a:latin typeface="Palatino Linotype" pitchFamily="18" charset="0"/>
              </a:rPr>
              <a:t> процесе у </a:t>
            </a:r>
            <a:r>
              <a:rPr lang="x-none" sz="1600" dirty="0" err="1" smtClean="0">
                <a:latin typeface="Palatino Linotype" pitchFamily="18" charset="0"/>
              </a:rPr>
              <a:t>хепатоцитима</a:t>
            </a:r>
            <a:r>
              <a:rPr lang="x-none" sz="1600" dirty="0" smtClean="0">
                <a:latin typeface="Palatino Linotype" pitchFamily="18" charset="0"/>
              </a:rPr>
              <a:t>, што посредно може убрзати </a:t>
            </a:r>
            <a:r>
              <a:rPr lang="x-none" sz="1600" dirty="0" err="1" smtClean="0">
                <a:latin typeface="Palatino Linotype" pitchFamily="18" charset="0"/>
              </a:rPr>
              <a:t>биотрансформацију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кокарциногена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у карциногене</a:t>
            </a: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ХЕПАТОЦЕЛУЛАРНИ КАРЦИНОМ-</a:t>
            </a:r>
            <a:r>
              <a:rPr lang="en-US" sz="2000" b="1" dirty="0" smtClean="0">
                <a:latin typeface="Palatino Linotype" pitchFamily="18" charset="0"/>
              </a:rPr>
              <a:t>HCC</a:t>
            </a:r>
            <a:endParaRPr lang="ru-RU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893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08607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x-none" sz="1600" b="1" dirty="0" err="1" smtClean="0">
                <a:latin typeface="Palatino Linotype" pitchFamily="18" charset="0"/>
              </a:rPr>
              <a:t>Микотоксини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Афлатоксин</a:t>
            </a:r>
            <a:r>
              <a:rPr lang="x-none" sz="1600" dirty="0" smtClean="0">
                <a:latin typeface="Palatino Linotype" pitchFamily="18" charset="0"/>
              </a:rPr>
              <a:t> из гљивица </a:t>
            </a:r>
            <a:r>
              <a:rPr lang="x-none" sz="1600" dirty="0" err="1" smtClean="0">
                <a:latin typeface="Palatino Linotype" pitchFamily="18" charset="0"/>
              </a:rPr>
              <a:t>Aspergillus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flavus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Aspregillus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parasiticus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Услед </a:t>
            </a:r>
            <a:r>
              <a:rPr lang="x-none" sz="1600" dirty="0" err="1" smtClean="0">
                <a:latin typeface="Palatino Linotype" pitchFamily="18" charset="0"/>
              </a:rPr>
              <a:t>ингестије</a:t>
            </a:r>
            <a:r>
              <a:rPr lang="x-none" sz="1600" dirty="0" smtClean="0">
                <a:latin typeface="Palatino Linotype" pitchFamily="18" charset="0"/>
              </a:rPr>
              <a:t> намирница </a:t>
            </a:r>
            <a:r>
              <a:rPr lang="x-none" sz="1600" dirty="0" err="1" smtClean="0">
                <a:latin typeface="Palatino Linotype" pitchFamily="18" charset="0"/>
              </a:rPr>
              <a:t>складиштеним</a:t>
            </a:r>
            <a:r>
              <a:rPr lang="x-none" sz="1600" dirty="0" smtClean="0">
                <a:latin typeface="Palatino Linotype" pitchFamily="18" charset="0"/>
              </a:rPr>
              <a:t> у влажним и </a:t>
            </a:r>
            <a:r>
              <a:rPr lang="x-none" sz="1600" smtClean="0">
                <a:latin typeface="Palatino Linotype" pitchFamily="18" charset="0"/>
              </a:rPr>
              <a:t>топлим </a:t>
            </a:r>
            <a:r>
              <a:rPr lang="sr-Cyrl-RS" sz="1600" dirty="0" smtClean="0">
                <a:latin typeface="Palatino Linotype" pitchFamily="18" charset="0"/>
              </a:rPr>
              <a:t>условима(кукуруз, соја, кикирики)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Најпознатији је </a:t>
            </a:r>
            <a:r>
              <a:rPr lang="x-none" sz="1600" err="1" smtClean="0">
                <a:latin typeface="Palatino Linotype" pitchFamily="18" charset="0"/>
              </a:rPr>
              <a:t>афлатоксин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B</a:t>
            </a:r>
            <a:r>
              <a:rPr lang="x-none" sz="1600" smtClean="0">
                <a:latin typeface="Palatino Linotype" pitchFamily="18" charset="0"/>
              </a:rPr>
              <a:t>1</a:t>
            </a:r>
            <a:r>
              <a:rPr lang="x-none" sz="1600" dirty="0" smtClean="0">
                <a:latin typeface="Palatino Linotype" pitchFamily="18" charset="0"/>
              </a:rPr>
              <a:t>, индукује тешку </a:t>
            </a:r>
            <a:r>
              <a:rPr lang="x-none" sz="1600" dirty="0" err="1" smtClean="0">
                <a:latin typeface="Palatino Linotype" pitchFamily="18" charset="0"/>
              </a:rPr>
              <a:t>лезију</a:t>
            </a:r>
            <a:r>
              <a:rPr lang="x-none" sz="1600" dirty="0" smtClean="0">
                <a:latin typeface="Palatino Linotype" pitchFamily="18" charset="0"/>
              </a:rPr>
              <a:t> јетре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Ризик за настанак НСС зависи од количине унетог </a:t>
            </a:r>
            <a:r>
              <a:rPr lang="x-none" sz="1600" smtClean="0">
                <a:latin typeface="Palatino Linotype" pitchFamily="18" charset="0"/>
              </a:rPr>
              <a:t>афлатоксин</a:t>
            </a:r>
            <a:r>
              <a:rPr lang="sr-Cyrl-RS" sz="1600" dirty="0" smtClean="0">
                <a:latin typeface="Palatino Linotype" pitchFamily="18" charset="0"/>
              </a:rPr>
              <a:t>а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err="1" smtClean="0">
                <a:latin typeface="Palatino Linotype" pitchFamily="18" charset="0"/>
              </a:rPr>
              <a:t>Афлатоксин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en-US" sz="1600" dirty="0" smtClean="0">
                <a:latin typeface="Palatino Linotype" pitchFamily="18" charset="0"/>
              </a:rPr>
              <a:t>B</a:t>
            </a:r>
            <a:r>
              <a:rPr lang="x-none" sz="1600" smtClean="0">
                <a:latin typeface="Palatino Linotype" pitchFamily="18" charset="0"/>
              </a:rPr>
              <a:t>1 </a:t>
            </a:r>
            <a:r>
              <a:rPr lang="x-none" sz="1600" dirty="0" smtClean="0">
                <a:latin typeface="Palatino Linotype" pitchFamily="18" charset="0"/>
              </a:rPr>
              <a:t>је сам по себи довољан да индукује </a:t>
            </a:r>
            <a:r>
              <a:rPr lang="x-none" sz="1600" smtClean="0">
                <a:latin typeface="Palatino Linotype" pitchFamily="18" charset="0"/>
              </a:rPr>
              <a:t>настанак </a:t>
            </a:r>
            <a:r>
              <a:rPr lang="en-US" sz="1600" dirty="0" smtClean="0">
                <a:latin typeface="Palatino Linotype" pitchFamily="18" charset="0"/>
              </a:rPr>
              <a:t>HCC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(мутације гена р53)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Синергистичко дејство са другим </a:t>
            </a:r>
            <a:r>
              <a:rPr lang="x-none" sz="1600" smtClean="0">
                <a:latin typeface="Palatino Linotype" pitchFamily="18" charset="0"/>
              </a:rPr>
              <a:t>хепатокарциноген</a:t>
            </a:r>
            <a:r>
              <a:rPr lang="sr-Cyrl-RS" sz="1600" dirty="0" smtClean="0">
                <a:latin typeface="Palatino Linotype" pitchFamily="18" charset="0"/>
              </a:rPr>
              <a:t>има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ХЕПАТОЦЕЛУЛАРНИ КАРЦИНОМ-</a:t>
            </a:r>
            <a:r>
              <a:rPr lang="en-US" sz="2000" b="1" dirty="0" smtClean="0">
                <a:latin typeface="Palatino Linotype" pitchFamily="18" charset="0"/>
              </a:rPr>
              <a:t>HCC</a:t>
            </a:r>
            <a:endParaRPr lang="ru-RU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981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81548"/>
            <a:ext cx="8534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x-none" sz="1600" b="1" dirty="0" smtClean="0">
                <a:latin typeface="Palatino Linotype" pitchFamily="18" charset="0"/>
              </a:rPr>
              <a:t>Остали фактори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Ретк</a:t>
            </a:r>
            <a:r>
              <a:rPr lang="sr-Cyrl-RS" sz="1600" dirty="0" smtClean="0">
                <a:latin typeface="Palatino Linotype" pitchFamily="18" charset="0"/>
              </a:rPr>
              <a:t>о, као последица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аутоимунског</a:t>
            </a:r>
            <a:r>
              <a:rPr lang="x-none" sz="1600" dirty="0" smtClean="0">
                <a:latin typeface="Palatino Linotype" pitchFamily="18" charset="0"/>
              </a:rPr>
              <a:t> хепатитиса, </a:t>
            </a:r>
            <a:r>
              <a:rPr lang="x-none" sz="1600" dirty="0" err="1" smtClean="0">
                <a:latin typeface="Palatino Linotype" pitchFamily="18" charset="0"/>
              </a:rPr>
              <a:t>Wilsonove</a:t>
            </a:r>
            <a:r>
              <a:rPr lang="x-none" sz="1600" dirty="0" smtClean="0">
                <a:latin typeface="Palatino Linotype" pitchFamily="18" charset="0"/>
              </a:rPr>
              <a:t> болести и PBC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Чест </a:t>
            </a:r>
            <a:r>
              <a:rPr lang="sr-Cyrl-RS" sz="1600" dirty="0" smtClean="0">
                <a:latin typeface="Palatino Linotype" pitchFamily="18" charset="0"/>
              </a:rPr>
              <a:t>код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болесника са </a:t>
            </a:r>
            <a:r>
              <a:rPr lang="x-none" sz="1600" dirty="0" err="1" smtClean="0">
                <a:latin typeface="Palatino Linotype" pitchFamily="18" charset="0"/>
              </a:rPr>
              <a:t>хемохроматозом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К</a:t>
            </a:r>
            <a:r>
              <a:rPr lang="x-none" sz="1600" smtClean="0">
                <a:latin typeface="Palatino Linotype" pitchFamily="18" charset="0"/>
              </a:rPr>
              <a:t>од </a:t>
            </a:r>
            <a:r>
              <a:rPr lang="x-none" sz="1600" dirty="0" smtClean="0">
                <a:latin typeface="Palatino Linotype" pitchFamily="18" charset="0"/>
              </a:rPr>
              <a:t>дефицита алфа-1-</a:t>
            </a:r>
            <a:r>
              <a:rPr lang="x-none" sz="1600" dirty="0" err="1" smtClean="0">
                <a:latin typeface="Palatino Linotype" pitchFamily="18" charset="0"/>
              </a:rPr>
              <a:t>антитрипсина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кутане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порфирије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акон </a:t>
            </a:r>
            <a:r>
              <a:rPr lang="x-none" sz="1600" dirty="0" smtClean="0">
                <a:latin typeface="Palatino Linotype" pitchFamily="18" charset="0"/>
              </a:rPr>
              <a:t>агресивне </a:t>
            </a:r>
            <a:r>
              <a:rPr lang="x-none" sz="1600" dirty="0" err="1" smtClean="0">
                <a:latin typeface="Palatino Linotype" pitchFamily="18" charset="0"/>
              </a:rPr>
              <a:t>имуносупресивне</a:t>
            </a:r>
            <a:r>
              <a:rPr lang="x-none" sz="1600" dirty="0" smtClean="0">
                <a:latin typeface="Palatino Linotype" pitchFamily="18" charset="0"/>
              </a:rPr>
              <a:t> терапије након трансплантације органа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Неке инфекције праћене су </a:t>
            </a:r>
            <a:r>
              <a:rPr lang="x-none" sz="1600" smtClean="0">
                <a:latin typeface="Palatino Linotype" pitchFamily="18" charset="0"/>
              </a:rPr>
              <a:t>појавом </a:t>
            </a:r>
            <a:r>
              <a:rPr lang="en-US" sz="1600" dirty="0" smtClean="0">
                <a:latin typeface="Palatino Linotype" pitchFamily="18" charset="0"/>
              </a:rPr>
              <a:t>HCC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(</a:t>
            </a:r>
            <a:r>
              <a:rPr lang="x-none" sz="1600" dirty="0" err="1" smtClean="0">
                <a:latin typeface="Palatino Linotype" pitchFamily="18" charset="0"/>
              </a:rPr>
              <a:t>clonorchiasis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schistosomiasis</a:t>
            </a:r>
            <a:r>
              <a:rPr lang="x-none" sz="1600" dirty="0" smtClean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У Африци и Јапану удружен је са мембранском опструкцијом </a:t>
            </a:r>
            <a:r>
              <a:rPr lang="x-none" sz="1600" dirty="0" err="1" smtClean="0">
                <a:latin typeface="Palatino Linotype" pitchFamily="18" charset="0"/>
              </a:rPr>
              <a:t>хепатичног</a:t>
            </a:r>
            <a:r>
              <a:rPr lang="x-none" sz="1600" dirty="0" smtClean="0">
                <a:latin typeface="Palatino Linotype" pitchFamily="18" charset="0"/>
              </a:rPr>
              <a:t> дела доње шупље вене (облик </a:t>
            </a:r>
            <a:r>
              <a:rPr lang="x-none" sz="1600" dirty="0" err="1" smtClean="0">
                <a:latin typeface="Palatino Linotype" pitchFamily="18" charset="0"/>
              </a:rPr>
              <a:t>Budd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Chiarijeva</a:t>
            </a:r>
            <a:r>
              <a:rPr lang="x-none" sz="1600" dirty="0" smtClean="0">
                <a:latin typeface="Palatino Linotype" pitchFamily="18" charset="0"/>
              </a:rPr>
              <a:t> синдрома) 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ХЕПАТОЦЕЛУЛАРНИ КАРЦИНОМ-</a:t>
            </a:r>
            <a:r>
              <a:rPr lang="en-US" sz="2000" b="1" dirty="0" smtClean="0">
                <a:latin typeface="Palatino Linotype" pitchFamily="18" charset="0"/>
              </a:rPr>
              <a:t>HCC</a:t>
            </a:r>
            <a:endParaRPr lang="ru-RU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673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565458"/>
            <a:ext cx="8915401" cy="595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400" b="1" dirty="0" smtClean="0">
                <a:latin typeface="Palatino Linotype" pitchFamily="18" charset="0"/>
              </a:rPr>
              <a:t>КЛАСИФИКАЦИЈА ПРЕМА </a:t>
            </a:r>
            <a:r>
              <a:rPr lang="x-none" sz="1400" b="1" smtClean="0">
                <a:latin typeface="Palatino Linotype" pitchFamily="18" charset="0"/>
              </a:rPr>
              <a:t>НАЧИНУ РАСТА</a:t>
            </a:r>
            <a:r>
              <a:rPr lang="sr-Cyrl-RS" sz="1400" b="1" dirty="0" smtClean="0">
                <a:latin typeface="Palatino Linotype" pitchFamily="18" charset="0"/>
              </a:rPr>
              <a:t> И АНАТОМСКИМ КАРАКТЕРИСТИКАМА</a:t>
            </a:r>
            <a:endParaRPr lang="x-none" sz="1400" b="1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b="1" err="1" smtClean="0">
                <a:latin typeface="Palatino Linotype" pitchFamily="18" charset="0"/>
              </a:rPr>
              <a:t>Инфилтративни</a:t>
            </a:r>
            <a:r>
              <a:rPr lang="x-none" sz="1600" b="1" smtClean="0">
                <a:latin typeface="Palatino Linotype" pitchFamily="18" charset="0"/>
              </a:rPr>
              <a:t> тип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Није удружен са цирозом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Туморско ткиво инфилтрира околно здраво ткиво, тако да не постоји јасна граница према околном ткиву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2. </a:t>
            </a:r>
            <a:r>
              <a:rPr lang="x-none" sz="1600" b="1" smtClean="0">
                <a:latin typeface="Palatino Linotype" pitchFamily="18" charset="0"/>
              </a:rPr>
              <a:t>Експанзивни тип</a:t>
            </a:r>
            <a:r>
              <a:rPr lang="sr-Cyrl-RS" sz="1600" b="1" dirty="0" smtClean="0">
                <a:latin typeface="Palatino Linotype" pitchFamily="18" charset="0"/>
              </a:rPr>
              <a:t> 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Често удружен са цирозом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Јасно ограничен од </a:t>
            </a:r>
            <a:r>
              <a:rPr lang="x-none" sz="1600" dirty="0" err="1" smtClean="0">
                <a:latin typeface="Palatino Linotype" pitchFamily="18" charset="0"/>
              </a:rPr>
              <a:t>паренхима</a:t>
            </a:r>
            <a:r>
              <a:rPr lang="x-none" sz="1600" dirty="0" smtClean="0">
                <a:latin typeface="Palatino Linotype" pitchFamily="18" charset="0"/>
              </a:rPr>
              <a:t> јетре са везивном чауром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3. Мешани експанзивни и </a:t>
            </a:r>
            <a:r>
              <a:rPr lang="x-none" sz="1600" b="1" dirty="0" err="1" smtClean="0">
                <a:latin typeface="Palatino Linotype" pitchFamily="18" charset="0"/>
              </a:rPr>
              <a:t>инфилтративни</a:t>
            </a:r>
            <a:r>
              <a:rPr lang="x-none" sz="1600" b="1" dirty="0" smtClean="0">
                <a:latin typeface="Palatino Linotype" pitchFamily="18" charset="0"/>
              </a:rPr>
              <a:t> тип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4</a:t>
            </a:r>
            <a:r>
              <a:rPr lang="x-none" sz="1600" dirty="0" smtClean="0">
                <a:latin typeface="Palatino Linotype" pitchFamily="18" charset="0"/>
              </a:rPr>
              <a:t>. </a:t>
            </a:r>
            <a:r>
              <a:rPr lang="x-none" sz="1600" b="1" dirty="0" smtClean="0">
                <a:latin typeface="Palatino Linotype" pitchFamily="18" charset="0"/>
              </a:rPr>
              <a:t>Дифузни тип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У цирози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Бројни мали тумори, промера око 1 cm-a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ХЕПАТОЦЕЛУЛАРНИ КАРЦИНОМ-</a:t>
            </a:r>
            <a:r>
              <a:rPr lang="en-US" sz="2000" b="1" dirty="0" smtClean="0">
                <a:latin typeface="Palatino Linotype" pitchFamily="18" charset="0"/>
              </a:rPr>
              <a:t>HCC</a:t>
            </a:r>
            <a:endParaRPr lang="ru-RU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955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39889"/>
            <a:ext cx="861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ХИСТОЛОШКА КЛАСИФИКАЦИЈА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sz="1600" b="1" dirty="0" err="1" smtClean="0">
                <a:latin typeface="Palatino Linotype" pitchFamily="18" charset="0"/>
              </a:rPr>
              <a:t>Трабекуларни</a:t>
            </a:r>
            <a:r>
              <a:rPr lang="x-none" sz="1600" b="1" dirty="0" smtClean="0">
                <a:latin typeface="Palatino Linotype" pitchFamily="18" charset="0"/>
              </a:rPr>
              <a:t> тип (</a:t>
            </a:r>
            <a:r>
              <a:rPr lang="x-none" sz="1600" b="1" dirty="0" err="1" smtClean="0">
                <a:latin typeface="Palatino Linotype" pitchFamily="18" charset="0"/>
              </a:rPr>
              <a:t>синусоидални</a:t>
            </a:r>
            <a:r>
              <a:rPr lang="x-none" sz="1600" b="1" dirty="0" smtClean="0">
                <a:latin typeface="Palatino Linotype" pitchFamily="18" charset="0"/>
              </a:rPr>
              <a:t> тип)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Туморске ћелије поређане у </a:t>
            </a:r>
            <a:r>
              <a:rPr lang="x-none" sz="1600" dirty="0" err="1" smtClean="0">
                <a:latin typeface="Palatino Linotype" pitchFamily="18" charset="0"/>
              </a:rPr>
              <a:t>гредицама</a:t>
            </a:r>
            <a:r>
              <a:rPr lang="x-none" sz="1600" dirty="0" smtClean="0">
                <a:latin typeface="Palatino Linotype" pitchFamily="18" charset="0"/>
              </a:rPr>
              <a:t> различите дебљине, одељене </a:t>
            </a:r>
            <a:r>
              <a:rPr lang="x-none" sz="1600" dirty="0" err="1" smtClean="0">
                <a:latin typeface="Palatino Linotype" pitchFamily="18" charset="0"/>
              </a:rPr>
              <a:t>ваксуларним</a:t>
            </a:r>
            <a:r>
              <a:rPr lang="x-none" sz="1600" dirty="0" smtClean="0">
                <a:latin typeface="Palatino Linotype" pitchFamily="18" charset="0"/>
              </a:rPr>
              <a:t> просторима-слични </a:t>
            </a:r>
            <a:r>
              <a:rPr lang="x-none" sz="1600" dirty="0" err="1" smtClean="0">
                <a:latin typeface="Palatino Linotype" pitchFamily="18" charset="0"/>
              </a:rPr>
              <a:t>синусоидама</a:t>
            </a:r>
            <a:r>
              <a:rPr lang="x-none" sz="1600" dirty="0" smtClean="0">
                <a:latin typeface="Palatino Linotype" pitchFamily="18" charset="0"/>
              </a:rPr>
              <a:t> јетре, окружени везивним ткивом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2. </a:t>
            </a:r>
            <a:r>
              <a:rPr lang="x-none" sz="1600" b="1" err="1" smtClean="0">
                <a:latin typeface="Palatino Linotype" pitchFamily="18" charset="0"/>
              </a:rPr>
              <a:t>Псеудогландуларни</a:t>
            </a:r>
            <a:r>
              <a:rPr lang="x-none" sz="1600" b="1" smtClean="0">
                <a:latin typeface="Palatino Linotype" pitchFamily="18" charset="0"/>
              </a:rPr>
              <a:t> тип</a:t>
            </a:r>
            <a:r>
              <a:rPr lang="sr-Cyrl-RS" sz="1600" b="1" dirty="0" smtClean="0">
                <a:latin typeface="Palatino Linotype" pitchFamily="18" charset="0"/>
              </a:rPr>
              <a:t> (ацинарни тип)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Стварање лумена око кога се ређају добро </a:t>
            </a:r>
            <a:r>
              <a:rPr lang="x-none" sz="1600" dirty="0" err="1" smtClean="0">
                <a:latin typeface="Palatino Linotype" pitchFamily="18" charset="0"/>
              </a:rPr>
              <a:t>диферентоване</a:t>
            </a:r>
            <a:r>
              <a:rPr lang="x-none" sz="1600" dirty="0" smtClean="0">
                <a:latin typeface="Palatino Linotype" pitchFamily="18" charset="0"/>
              </a:rPr>
              <a:t> туморске ћелије које стварају </a:t>
            </a:r>
            <a:r>
              <a:rPr lang="x-none" sz="1600" dirty="0" err="1" smtClean="0">
                <a:latin typeface="Palatino Linotype" pitchFamily="18" charset="0"/>
              </a:rPr>
              <a:t>псеудогландуларну</a:t>
            </a:r>
            <a:r>
              <a:rPr lang="x-none" sz="1600" dirty="0" smtClean="0">
                <a:latin typeface="Palatino Linotype" pitchFamily="18" charset="0"/>
              </a:rPr>
              <a:t> слику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3. Слабо </a:t>
            </a:r>
            <a:r>
              <a:rPr lang="x-none" sz="1600" b="1" err="1" smtClean="0">
                <a:latin typeface="Palatino Linotype" pitchFamily="18" charset="0"/>
              </a:rPr>
              <a:t>диферентовани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sr-Cyrl-RS" sz="1600" b="1" dirty="0" smtClean="0">
                <a:latin typeface="Palatino Linotype" pitchFamily="18" charset="0"/>
              </a:rPr>
              <a:t>НСС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Велике полиморфне ћелије или мале </a:t>
            </a:r>
            <a:r>
              <a:rPr lang="x-none" sz="1600" dirty="0" err="1" smtClean="0">
                <a:latin typeface="Palatino Linotype" pitchFamily="18" charset="0"/>
              </a:rPr>
              <a:t>недиферентоване</a:t>
            </a:r>
            <a:r>
              <a:rPr lang="x-none" sz="1600" dirty="0" smtClean="0">
                <a:latin typeface="Palatino Linotype" pitchFamily="18" charset="0"/>
              </a:rPr>
              <a:t> ћелије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4. </a:t>
            </a:r>
            <a:r>
              <a:rPr lang="x-none" sz="1600" b="1" dirty="0" err="1" smtClean="0">
                <a:latin typeface="Palatino Linotype" pitchFamily="18" charset="0"/>
              </a:rPr>
              <a:t>Фиброламерални</a:t>
            </a:r>
            <a:r>
              <a:rPr lang="x-none" sz="1600" b="1" dirty="0" smtClean="0">
                <a:latin typeface="Palatino Linotype" pitchFamily="18" charset="0"/>
              </a:rPr>
              <a:t> </a:t>
            </a:r>
            <a:r>
              <a:rPr lang="x-none" sz="1600" b="1" dirty="0" err="1" smtClean="0">
                <a:latin typeface="Palatino Linotype" pitchFamily="18" charset="0"/>
              </a:rPr>
              <a:t>карцином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Код деце и млађих особа без удружене цирозе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Солитарни</a:t>
            </a:r>
            <a:r>
              <a:rPr lang="x-none" sz="1600" dirty="0" smtClean="0">
                <a:latin typeface="Palatino Linotype" pitchFamily="18" charset="0"/>
              </a:rPr>
              <a:t> тумор који импонује као </a:t>
            </a:r>
            <a:r>
              <a:rPr lang="x-none" sz="1600" dirty="0" err="1" smtClean="0">
                <a:latin typeface="Palatino Linotype" pitchFamily="18" charset="0"/>
              </a:rPr>
              <a:t>инкапсулирани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мултинодуларни</a:t>
            </a:r>
            <a:r>
              <a:rPr lang="x-none" sz="1600" dirty="0" smtClean="0">
                <a:latin typeface="Palatino Linotype" pitchFamily="18" charset="0"/>
              </a:rPr>
              <a:t> чвор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ХЕПАТОЦЕЛУЛАРНИ КАРЦИНОМ-</a:t>
            </a:r>
            <a:r>
              <a:rPr lang="en-US" sz="2000" b="1" dirty="0" smtClean="0">
                <a:latin typeface="Palatino Linotype" pitchFamily="18" charset="0"/>
              </a:rPr>
              <a:t>HCC</a:t>
            </a:r>
            <a:endParaRPr lang="ru-RU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223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34973"/>
            <a:ext cx="89916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dirty="0" smtClean="0">
                <a:latin typeface="Palatino Linotype" pitchFamily="18" charset="0"/>
              </a:rPr>
              <a:t>КЛИНИЧКА СЛИКА</a:t>
            </a:r>
          </a:p>
          <a:p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23% </a:t>
            </a:r>
            <a:r>
              <a:rPr lang="x-none" sz="1600" smtClean="0">
                <a:latin typeface="Palatino Linotype" pitchFamily="18" charset="0"/>
              </a:rPr>
              <a:t>болесника са</a:t>
            </a:r>
            <a:r>
              <a:rPr lang="sr-Cyrl-RS" sz="1600" dirty="0" smtClean="0">
                <a:latin typeface="Palatino Linotype" pitchFamily="18" charset="0"/>
              </a:rPr>
              <a:t> НСС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има у анамнези податак о примању трансфузије крви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1/3 има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дневни унос алкохола већи од 85 грама током 10 година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50% болесника има анамнезу хроничног хепатитиса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Преко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60% болесника има цирозу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Клиничке манифестације тумора зависе од фазе у којој се </a:t>
            </a:r>
            <a:r>
              <a:rPr lang="x-none" sz="1600" smtClean="0">
                <a:latin typeface="Palatino Linotype" pitchFamily="18" charset="0"/>
              </a:rPr>
              <a:t>тумор </a:t>
            </a:r>
            <a:r>
              <a:rPr lang="x-none" sz="1600" smtClean="0">
                <a:latin typeface="Palatino Linotype" pitchFamily="18" charset="0"/>
              </a:rPr>
              <a:t>открива</a:t>
            </a:r>
            <a:endParaRPr lang="x-none" sz="1600" dirty="0" smtClean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ХЕПАТОЦЕЛУЛАРНИ КАРЦИНОМ – клиничка слика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240982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1800" b="1" dirty="0" smtClean="0">
                <a:latin typeface="Palatino Linotype" pitchFamily="18" charset="0"/>
              </a:rPr>
              <a:t>Асимптоматски</a:t>
            </a:r>
          </a:p>
          <a:p>
            <a:pPr algn="just">
              <a:lnSpc>
                <a:spcPct val="150000"/>
              </a:lnSpc>
            </a:pPr>
            <a:r>
              <a:rPr lang="sr-Cyrl-RS" sz="1800" b="1" dirty="0" smtClean="0">
                <a:latin typeface="Palatino Linotype" pitchFamily="18" charset="0"/>
              </a:rPr>
              <a:t>Општи симптоми: </a:t>
            </a:r>
          </a:p>
          <a:p>
            <a:pPr algn="just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општа слабост, малаксалост, брзо замарање</a:t>
            </a:r>
          </a:p>
          <a:p>
            <a:pPr algn="just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губитак апетита, </a:t>
            </a:r>
            <a:r>
              <a:rPr lang="x-none" sz="1600" smtClean="0">
                <a:latin typeface="Palatino Linotype" pitchFamily="18" charset="0"/>
              </a:rPr>
              <a:t>мучнина, повраћање, проливи</a:t>
            </a:r>
            <a:r>
              <a:rPr lang="sr-Cyrl-RS" sz="1600" dirty="0" smtClean="0">
                <a:latin typeface="Palatino Linotype" pitchFamily="18" charset="0"/>
              </a:rPr>
              <a:t>, болови под дрл, </a:t>
            </a:r>
          </a:p>
          <a:p>
            <a:pPr algn="just"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губитак мишићне масе</a:t>
            </a:r>
            <a:r>
              <a:rPr lang="sr-Cyrl-RS" sz="1600" dirty="0" smtClean="0">
                <a:latin typeface="Palatino Linotype" pitchFamily="18" charset="0"/>
              </a:rPr>
              <a:t>, болови у костима,</a:t>
            </a:r>
          </a:p>
          <a:p>
            <a:pPr algn="just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 повишена т</a:t>
            </a:r>
            <a:r>
              <a:rPr lang="x-none" sz="1600" smtClean="0">
                <a:latin typeface="Palatino Linotype" pitchFamily="18" charset="0"/>
              </a:rPr>
              <a:t>емпература-</a:t>
            </a:r>
            <a:r>
              <a:rPr lang="sr-Cyrl-RS" sz="1600" dirty="0" smtClean="0">
                <a:latin typeface="Palatino Linotype" pitchFamily="18" charset="0"/>
              </a:rPr>
              <a:t>због интеркурентних инфекција, али и без њих, када је</a:t>
            </a:r>
            <a:r>
              <a:rPr lang="x-none" sz="1600" smtClean="0">
                <a:latin typeface="Palatino Linotype" pitchFamily="18" charset="0"/>
              </a:rPr>
              <a:t> последица пирогена из некротичних хепатоцита, слабо реагује на антибиотике и нестаје побољшањем стања јетре</a:t>
            </a:r>
            <a:r>
              <a:rPr lang="sr-Cyrl-RS" sz="1600" dirty="0" smtClean="0">
                <a:latin typeface="Palatino Linotype" pitchFamily="18" charset="0"/>
              </a:rPr>
              <a:t>, х</a:t>
            </a:r>
          </a:p>
          <a:p>
            <a:pPr algn="just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х</a:t>
            </a:r>
            <a:r>
              <a:rPr lang="x-none" sz="1600" smtClean="0">
                <a:latin typeface="Palatino Linotype" pitchFamily="18" charset="0"/>
              </a:rPr>
              <a:t>ипотермија-у терминалном стадијуму цирозе </a:t>
            </a:r>
          </a:p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Клиничка слика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>
              <a:latin typeface="Palatino Linotyp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85800"/>
            <a:ext cx="5270995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r-Cyrl-RS" b="1" dirty="0" smtClean="0">
              <a:latin typeface="Palatino Linotype" pitchFamily="18" charset="0"/>
            </a:endParaRPr>
          </a:p>
          <a:p>
            <a:pPr fontAlgn="t"/>
            <a:r>
              <a:rPr lang="x-none" b="1" smtClean="0">
                <a:latin typeface="Palatino Linotype" pitchFamily="18" charset="0"/>
              </a:rPr>
              <a:t>Симптоми</a:t>
            </a:r>
            <a:r>
              <a:rPr lang="sr-Cyrl-RS" b="1" dirty="0" smtClean="0">
                <a:latin typeface="Palatino Linotype" pitchFamily="18" charset="0"/>
              </a:rPr>
              <a:t> и клиничке манифестације НСС</a:t>
            </a:r>
          </a:p>
          <a:p>
            <a:pPr fontAlgn="t"/>
            <a:endParaRPr lang="x-none" b="1" smtClean="0">
              <a:latin typeface="Palatino Linotype" pitchFamily="18" charset="0"/>
            </a:endParaRPr>
          </a:p>
          <a:p>
            <a:pPr fontAlgn="t"/>
            <a:r>
              <a:rPr lang="x-none" sz="1600" smtClean="0">
                <a:latin typeface="Palatino Linotype" pitchFamily="18" charset="0"/>
              </a:rPr>
              <a:t>Општа слабост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Болови у стомаку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Анорексија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Губитак у телесној тежини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Асцитес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Палпабилна маса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Мучнина, повраћање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Жутица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Фебрилност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Едеми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Хематемеза, </a:t>
            </a:r>
            <a:r>
              <a:rPr lang="x-none" sz="1600" smtClean="0">
                <a:latin typeface="Palatino Linotype" pitchFamily="18" charset="0"/>
              </a:rPr>
              <a:t>мелена</a:t>
            </a:r>
            <a:endParaRPr lang="x-none" sz="1600" b="1" smtClean="0">
              <a:latin typeface="Palatino Linotype" pitchFamily="18" charset="0"/>
            </a:endParaRPr>
          </a:p>
          <a:p>
            <a:pPr fontAlgn="t"/>
            <a:r>
              <a:rPr lang="x-none" sz="1600" smtClean="0">
                <a:latin typeface="Palatino Linotype" pitchFamily="18" charset="0"/>
              </a:rPr>
              <a:t>Хепатомегалија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Асцитес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Спленомегалија</a:t>
            </a:r>
          </a:p>
          <a:p>
            <a:pPr fontAlgn="t"/>
            <a:r>
              <a:rPr lang="x-none" sz="1600" smtClean="0">
                <a:latin typeface="Palatino Linotype" pitchFamily="18" charset="0"/>
              </a:rPr>
              <a:t>Жутица</a:t>
            </a:r>
          </a:p>
          <a:p>
            <a:pPr fontAlgn="t"/>
            <a:endParaRPr lang="x-none" smtClean="0"/>
          </a:p>
          <a:p>
            <a:endParaRPr lang="x-none" b="1" dirty="0">
              <a:latin typeface="Palatino Linotype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ХЕПАТОЦЕЛУЛАРНИ КАРЦИНОМ-</a:t>
            </a:r>
            <a:r>
              <a:rPr lang="sr-Cyrl-RS" sz="2000" b="1" dirty="0" smtClean="0">
                <a:latin typeface="Palatino Linotype" pitchFamily="18" charset="0"/>
              </a:rPr>
              <a:t> клиничка слика</a:t>
            </a:r>
            <a:endParaRPr lang="ru-RU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513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806348"/>
            <a:ext cx="8610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dirty="0" smtClean="0">
                <a:latin typeface="Palatino Linotype" pitchFamily="18" charset="0"/>
              </a:rPr>
              <a:t>ХЕМАТОЛОШКИ И БИОХЕМИЈСКИ ПАРАМЕТРИ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Тромбоцитопенија, понекад п</a:t>
            </a:r>
            <a:r>
              <a:rPr lang="x-none" sz="1600" smtClean="0">
                <a:latin typeface="Palatino Linotype" pitchFamily="18" charset="0"/>
              </a:rPr>
              <a:t>анцитопенија </a:t>
            </a:r>
            <a:r>
              <a:rPr lang="x-none" sz="1600" dirty="0" smtClean="0">
                <a:latin typeface="Palatino Linotype" pitchFamily="18" charset="0"/>
              </a:rPr>
              <a:t>(</a:t>
            </a:r>
            <a:r>
              <a:rPr lang="x-none" sz="1600" dirty="0" err="1" smtClean="0">
                <a:latin typeface="Palatino Linotype" pitchFamily="18" charset="0"/>
              </a:rPr>
              <a:t>хиперспленизам</a:t>
            </a:r>
            <a:r>
              <a:rPr lang="x-none" sz="1600" dirty="0" smtClean="0">
                <a:latin typeface="Palatino Linotype" pitchFamily="18" charset="0"/>
              </a:rPr>
              <a:t> услед </a:t>
            </a:r>
            <a:r>
              <a:rPr lang="x-none" sz="1600" dirty="0" err="1" smtClean="0">
                <a:latin typeface="Palatino Linotype" pitchFamily="18" charset="0"/>
              </a:rPr>
              <a:t>портне</a:t>
            </a:r>
            <a:r>
              <a:rPr lang="x-none" sz="1600" dirty="0" smtClean="0">
                <a:latin typeface="Palatino Linotype" pitchFamily="18" charset="0"/>
              </a:rPr>
              <a:t> хипертензије)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err="1" smtClean="0">
                <a:latin typeface="Palatino Linotype" pitchFamily="18" charset="0"/>
              </a:rPr>
              <a:t>Леукоцитоза</a:t>
            </a:r>
            <a:r>
              <a:rPr lang="x-none" sz="1600" dirty="0" smtClean="0">
                <a:latin typeface="Palatino Linotype" pitchFamily="18" charset="0"/>
              </a:rPr>
              <a:t> са </a:t>
            </a:r>
            <a:r>
              <a:rPr lang="x-none" sz="1600" dirty="0" err="1" smtClean="0">
                <a:latin typeface="Palatino Linotype" pitchFamily="18" charset="0"/>
              </a:rPr>
              <a:t>еозинофилијом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Паранеопластични феномени: х</a:t>
            </a:r>
            <a:r>
              <a:rPr lang="x-none" sz="1600" smtClean="0">
                <a:latin typeface="Palatino Linotype" pitchFamily="18" charset="0"/>
              </a:rPr>
              <a:t>ипогликемија </a:t>
            </a:r>
            <a:r>
              <a:rPr lang="x-none" sz="1600" dirty="0" smtClean="0">
                <a:latin typeface="Palatino Linotype" pitchFamily="18" charset="0"/>
              </a:rPr>
              <a:t>(услед продукције инсулину сличних супстанци од стране тумора, појачана потрошња глукозе у туморским ћелијама које имају и појачану </a:t>
            </a:r>
            <a:r>
              <a:rPr lang="x-none" sz="1600" dirty="0" err="1" smtClean="0">
                <a:latin typeface="Palatino Linotype" pitchFamily="18" charset="0"/>
              </a:rPr>
              <a:t>гликолизу</a:t>
            </a:r>
            <a:r>
              <a:rPr lang="x-none" sz="1600" dirty="0" smtClean="0">
                <a:latin typeface="Palatino Linotype" pitchFamily="18" charset="0"/>
              </a:rPr>
              <a:t>, као и смањене резерве </a:t>
            </a:r>
            <a:r>
              <a:rPr lang="x-none" sz="1600" dirty="0" err="1" smtClean="0">
                <a:latin typeface="Palatino Linotype" pitchFamily="18" charset="0"/>
              </a:rPr>
              <a:t>гликогена</a:t>
            </a:r>
            <a:r>
              <a:rPr lang="x-none" sz="1600" dirty="0" smtClean="0">
                <a:latin typeface="Palatino Linotype" pitchFamily="18" charset="0"/>
              </a:rPr>
              <a:t> у оштећеној </a:t>
            </a:r>
            <a:r>
              <a:rPr lang="x-none" sz="1600" smtClean="0">
                <a:latin typeface="Palatino Linotype" pitchFamily="18" charset="0"/>
              </a:rPr>
              <a:t>јетри)</a:t>
            </a:r>
            <a:r>
              <a:rPr lang="sr-Cyrl-RS" sz="1600" dirty="0" smtClean="0">
                <a:latin typeface="Palatino Linotype" pitchFamily="18" charset="0"/>
              </a:rPr>
              <a:t>, е</a:t>
            </a:r>
            <a:r>
              <a:rPr lang="x-none" sz="1600" smtClean="0">
                <a:latin typeface="Palatino Linotype" pitchFamily="18" charset="0"/>
              </a:rPr>
              <a:t>ритроцитоза (у склопу паранеопластичног синдрома, односно због повећаног стварања еритропоетина од стране тумора)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ромене </a:t>
            </a:r>
            <a:r>
              <a:rPr lang="sr-Cyrl-RS" sz="1600" dirty="0" smtClean="0">
                <a:latin typeface="Palatino Linotype" pitchFamily="18" charset="0"/>
              </a:rPr>
              <a:t>хепатограма </a:t>
            </a:r>
            <a:r>
              <a:rPr lang="x-none" sz="1600" smtClean="0">
                <a:latin typeface="Palatino Linotype" pitchFamily="18" charset="0"/>
              </a:rPr>
              <a:t>које </a:t>
            </a:r>
            <a:r>
              <a:rPr lang="x-none" sz="1600" dirty="0" smtClean="0">
                <a:latin typeface="Palatino Linotype" pitchFamily="18" charset="0"/>
              </a:rPr>
              <a:t>прате и цирозу јетре (повећање </a:t>
            </a:r>
            <a:r>
              <a:rPr lang="x-none" sz="1600" smtClean="0">
                <a:latin typeface="Palatino Linotype" pitchFamily="18" charset="0"/>
              </a:rPr>
              <a:t>алкалне фосфатазе</a:t>
            </a:r>
            <a:r>
              <a:rPr lang="sr-Cyrl-RS" sz="1600" dirty="0" smtClean="0">
                <a:latin typeface="Palatino Linotype" pitchFamily="18" charset="0"/>
              </a:rPr>
              <a:t>, трансаминаза, билирубина, протромбинског времена, снижене вредности албумина)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ХЕПАТОЦЕЛУЛАРНИ КАРЦИНОМ-</a:t>
            </a:r>
            <a:r>
              <a:rPr lang="en-US" sz="2000" b="1" dirty="0" smtClean="0">
                <a:latin typeface="Palatino Linotype" pitchFamily="18" charset="0"/>
              </a:rPr>
              <a:t>HCC</a:t>
            </a:r>
            <a:r>
              <a:rPr lang="sr-Cyrl-RS" sz="2000" b="1" dirty="0" smtClean="0">
                <a:latin typeface="Palatino Linotype" pitchFamily="18" charset="0"/>
              </a:rPr>
              <a:t> лабораторијске анализе</a:t>
            </a:r>
            <a:endParaRPr lang="ru-RU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925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100" y="558254"/>
            <a:ext cx="88265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ТУМОР </a:t>
            </a:r>
            <a:r>
              <a:rPr lang="x-none" sz="1600" b="1" smtClean="0">
                <a:latin typeface="Palatino Linotype" pitchFamily="18" charset="0"/>
              </a:rPr>
              <a:t>СПЕЦИФИЧНИ ПРОТЕИНИ</a:t>
            </a: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Туморске ћелије продукују одређене ембрионалне протеине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dirty="0" smtClean="0">
                <a:latin typeface="Palatino Linotype" pitchFamily="18" charset="0"/>
              </a:rPr>
              <a:t>Алфа-</a:t>
            </a:r>
            <a:r>
              <a:rPr lang="x-none" sz="1600" b="1" dirty="0" err="1" smtClean="0">
                <a:latin typeface="Palatino Linotype" pitchFamily="18" charset="0"/>
              </a:rPr>
              <a:t>фетопротеин</a:t>
            </a:r>
            <a:r>
              <a:rPr lang="x-none" sz="1600" b="1" dirty="0" smtClean="0">
                <a:latin typeface="Palatino Linotype" pitchFamily="18" charset="0"/>
              </a:rPr>
              <a:t> (AFP)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Најважнији дијагностички маркер, релативно високе специфичности и осетљивости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Недостатак је у томе што је ретко од користи код </a:t>
            </a:r>
            <a:r>
              <a:rPr lang="x-none" sz="1600" smtClean="0">
                <a:latin typeface="Palatino Linotype" pitchFamily="18" charset="0"/>
              </a:rPr>
              <a:t>малих </a:t>
            </a:r>
            <a:r>
              <a:rPr lang="sr-Cyrl-RS" sz="1600" dirty="0" smtClean="0">
                <a:latin typeface="Palatino Linotype" pitchFamily="18" charset="0"/>
              </a:rPr>
              <a:t>НСС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dirty="0" smtClean="0">
                <a:latin typeface="Palatino Linotype" pitchFamily="18" charset="0"/>
              </a:rPr>
              <a:t>испод 3 cm-a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1600" b="1" dirty="0" smtClean="0">
                <a:latin typeface="Palatino Linotype" pitchFamily="18" charset="0"/>
              </a:rPr>
              <a:t>Физиолошка улога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 dirty="0" smtClean="0">
                <a:latin typeface="Palatino Linotype" pitchFamily="18" charset="0"/>
              </a:rPr>
              <a:t>AFP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Регулација масних киселина у </a:t>
            </a:r>
            <a:r>
              <a:rPr lang="x-none" sz="1600" dirty="0" err="1" smtClean="0">
                <a:latin typeface="Palatino Linotype" pitchFamily="18" charset="0"/>
              </a:rPr>
              <a:t>феталним</a:t>
            </a:r>
            <a:r>
              <a:rPr lang="x-none" sz="1600" dirty="0" smtClean="0">
                <a:latin typeface="Palatino Linotype" pitchFamily="18" charset="0"/>
              </a:rPr>
              <a:t> ћелијама и код ћелија у </a:t>
            </a:r>
            <a:r>
              <a:rPr lang="x-none" sz="1600" dirty="0" err="1" smtClean="0">
                <a:latin typeface="Palatino Linotype" pitchFamily="18" charset="0"/>
              </a:rPr>
              <a:t>пролиферацији</a:t>
            </a:r>
            <a:r>
              <a:rPr lang="x-none" sz="1600" dirty="0" smtClean="0">
                <a:latin typeface="Palatino Linotype" pitchFamily="18" charset="0"/>
              </a:rPr>
              <a:t> код одраслих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Н</a:t>
            </a:r>
            <a:r>
              <a:rPr lang="x-none" sz="1600" smtClean="0">
                <a:latin typeface="Palatino Linotype" pitchFamily="18" charset="0"/>
              </a:rPr>
              <a:t>ормални </a:t>
            </a:r>
            <a:r>
              <a:rPr lang="x-none" sz="1600" dirty="0" smtClean="0">
                <a:latin typeface="Palatino Linotype" pitchFamily="18" charset="0"/>
              </a:rPr>
              <a:t>серумски </a:t>
            </a:r>
            <a:r>
              <a:rPr lang="x-none" sz="1600" dirty="0" err="1" smtClean="0">
                <a:latin typeface="Palatino Linotype" pitchFamily="18" charset="0"/>
              </a:rPr>
              <a:t>фетални</a:t>
            </a:r>
            <a:r>
              <a:rPr lang="x-none" sz="1600" dirty="0" smtClean="0">
                <a:latin typeface="Palatino Linotype" pitchFamily="18" charset="0"/>
              </a:rPr>
              <a:t> протеин чија концентрација 10-</a:t>
            </a:r>
            <a:r>
              <a:rPr lang="x-none" sz="1600" dirty="0" err="1" smtClean="0">
                <a:latin typeface="Palatino Linotype" pitchFamily="18" charset="0"/>
              </a:rPr>
              <a:t>ак</a:t>
            </a:r>
            <a:r>
              <a:rPr lang="x-none" sz="1600" dirty="0" smtClean="0">
                <a:latin typeface="Palatino Linotype" pitchFamily="18" charset="0"/>
              </a:rPr>
              <a:t> недеља након рођења пада на 20 </a:t>
            </a:r>
            <a:r>
              <a:rPr lang="x-none" sz="1600" dirty="0" err="1" smtClean="0">
                <a:latin typeface="Palatino Linotype" pitchFamily="18" charset="0"/>
              </a:rPr>
              <a:t>ng</a:t>
            </a:r>
            <a:r>
              <a:rPr lang="x-none" sz="1600" dirty="0" smtClean="0">
                <a:latin typeface="Palatino Linotype" pitchFamily="18" charset="0"/>
              </a:rPr>
              <a:t>/ml, што је нормална вредност за одрасле особе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Вредности више од 1000 </a:t>
            </a:r>
            <a:r>
              <a:rPr lang="x-none" sz="1600" dirty="0" err="1" smtClean="0">
                <a:latin typeface="Palatino Linotype" pitchFamily="18" charset="0"/>
              </a:rPr>
              <a:t>ng</a:t>
            </a:r>
            <a:r>
              <a:rPr lang="x-none" sz="1600" dirty="0" smtClean="0">
                <a:latin typeface="Palatino Linotype" pitchFamily="18" charset="0"/>
              </a:rPr>
              <a:t>/ml упућују </a:t>
            </a:r>
            <a:r>
              <a:rPr lang="x-none" sz="1600" smtClean="0">
                <a:latin typeface="Palatino Linotype" pitchFamily="18" charset="0"/>
              </a:rPr>
              <a:t>на </a:t>
            </a:r>
            <a:r>
              <a:rPr lang="sr-Cyrl-RS" sz="1600" dirty="0" smtClean="0">
                <a:latin typeface="Palatino Linotype" pitchFamily="18" charset="0"/>
              </a:rPr>
              <a:t>НСС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b="1" dirty="0" smtClean="0">
                <a:latin typeface="Palatino Linotype" pitchFamily="18" charset="0"/>
              </a:rPr>
              <a:t>ХЕПАТОЦЕЛУЛАРНИ КАРЦИНОМ-</a:t>
            </a:r>
            <a:r>
              <a:rPr lang="en-US" b="1" dirty="0" smtClean="0">
                <a:latin typeface="Palatino Linotype" pitchFamily="18" charset="0"/>
              </a:rPr>
              <a:t>HCC</a:t>
            </a:r>
            <a:r>
              <a:rPr lang="sr-Cyrl-RS" b="1" dirty="0" smtClean="0">
                <a:latin typeface="Palatino Linotype" pitchFamily="18" charset="0"/>
              </a:rPr>
              <a:t> тумор специфични протеини</a:t>
            </a:r>
            <a:endParaRPr lang="ru-RU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362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82811"/>
            <a:ext cx="86106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</a:t>
            </a:r>
            <a:r>
              <a:rPr lang="x-none" sz="1600" smtClean="0">
                <a:latin typeface="Palatino Linotype" pitchFamily="18" charset="0"/>
              </a:rPr>
              <a:t>реломна </a:t>
            </a:r>
            <a:r>
              <a:rPr lang="x-none" sz="1600" dirty="0" smtClean="0">
                <a:latin typeface="Palatino Linotype" pitchFamily="18" charset="0"/>
              </a:rPr>
              <a:t>вредност алфа </a:t>
            </a:r>
            <a:r>
              <a:rPr lang="x-none" sz="1600" dirty="0" err="1" smtClean="0">
                <a:latin typeface="Palatino Linotype" pitchFamily="18" charset="0"/>
              </a:rPr>
              <a:t>фетопротеина</a:t>
            </a:r>
            <a:r>
              <a:rPr lang="x-none" sz="1600" dirty="0" smtClean="0">
                <a:latin typeface="Palatino Linotype" pitchFamily="18" charset="0"/>
              </a:rPr>
              <a:t> специфична </a:t>
            </a:r>
            <a:r>
              <a:rPr lang="x-none" sz="1600" smtClean="0">
                <a:latin typeface="Palatino Linotype" pitchFamily="18" charset="0"/>
              </a:rPr>
              <a:t>за </a:t>
            </a:r>
            <a:r>
              <a:rPr lang="sr-Cyrl-RS" sz="1600" dirty="0" smtClean="0">
                <a:latin typeface="Palatino Linotype" pitchFamily="18" charset="0"/>
              </a:rPr>
              <a:t>НСС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sr-Cyrl-RS" sz="1600" dirty="0" smtClean="0">
                <a:latin typeface="Palatino Linotype" pitchFamily="18" charset="0"/>
              </a:rPr>
              <a:t>износи</a:t>
            </a:r>
            <a:r>
              <a:rPr lang="x-none" sz="1600" smtClean="0">
                <a:latin typeface="Palatino Linotype" pitchFamily="18" charset="0"/>
              </a:rPr>
              <a:t> 400 ng/ml</a:t>
            </a:r>
            <a:r>
              <a:rPr lang="sr-Cyrl-RS" sz="1600" dirty="0" smtClean="0">
                <a:latin typeface="Palatino Linotype" pitchFamily="18" charset="0"/>
              </a:rPr>
              <a:t> ( у новијим студијама 200 нг/</a:t>
            </a:r>
            <a:r>
              <a:rPr lang="x-none" sz="1600" smtClean="0">
                <a:latin typeface="Palatino Linotype" pitchFamily="18" charset="0"/>
              </a:rPr>
              <a:t>ml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Болесници са концентрацијама алфа </a:t>
            </a:r>
            <a:r>
              <a:rPr lang="x-none" sz="1600" dirty="0" err="1" smtClean="0">
                <a:latin typeface="Palatino Linotype" pitchFamily="18" charset="0"/>
              </a:rPr>
              <a:t>фетопротеина</a:t>
            </a:r>
            <a:r>
              <a:rPr lang="x-none" sz="1600" dirty="0" smtClean="0">
                <a:latin typeface="Palatino Linotype" pitchFamily="18" charset="0"/>
              </a:rPr>
              <a:t> изнад 20 </a:t>
            </a:r>
            <a:r>
              <a:rPr lang="x-none" sz="1600" dirty="0" err="1" smtClean="0">
                <a:latin typeface="Palatino Linotype" pitchFamily="18" charset="0"/>
              </a:rPr>
              <a:t>ng</a:t>
            </a:r>
            <a:r>
              <a:rPr lang="x-none" sz="1600" dirty="0" smtClean="0">
                <a:latin typeface="Palatino Linotype" pitchFamily="18" charset="0"/>
              </a:rPr>
              <a:t>/ml и пролазним повећањем већим од 100 </a:t>
            </a:r>
            <a:r>
              <a:rPr lang="x-none" sz="1600" dirty="0" err="1" smtClean="0">
                <a:latin typeface="Palatino Linotype" pitchFamily="18" charset="0"/>
              </a:rPr>
              <a:t>ng</a:t>
            </a:r>
            <a:r>
              <a:rPr lang="x-none" sz="1600" dirty="0" smtClean="0">
                <a:latin typeface="Palatino Linotype" pitchFamily="18" charset="0"/>
              </a:rPr>
              <a:t>/ml, нарочито код хроничне Б и Ц инфекције, припадају високо ризичним групама за </a:t>
            </a:r>
            <a:r>
              <a:rPr lang="x-none" sz="1600" smtClean="0">
                <a:latin typeface="Palatino Linotype" pitchFamily="18" charset="0"/>
              </a:rPr>
              <a:t>настанак </a:t>
            </a:r>
            <a:r>
              <a:rPr lang="sr-Cyrl-RS" sz="1600" dirty="0" smtClean="0">
                <a:latin typeface="Palatino Linotype" pitchFamily="18" charset="0"/>
              </a:rPr>
              <a:t>НСС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Вредности алфа </a:t>
            </a:r>
            <a:r>
              <a:rPr lang="x-none" sz="1600" dirty="0" err="1" smtClean="0">
                <a:latin typeface="Palatino Linotype" pitchFamily="18" charset="0"/>
              </a:rPr>
              <a:t>фетопротеина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корелирају</a:t>
            </a:r>
            <a:r>
              <a:rPr lang="x-none" sz="1600" dirty="0" smtClean="0">
                <a:latin typeface="Palatino Linotype" pitchFamily="18" charset="0"/>
              </a:rPr>
              <a:t> са величином тумора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Након </a:t>
            </a:r>
            <a:r>
              <a:rPr lang="x-none" sz="1600" dirty="0" err="1" smtClean="0">
                <a:latin typeface="Palatino Linotype" pitchFamily="18" charset="0"/>
              </a:rPr>
              <a:t>ресекције</a:t>
            </a:r>
            <a:r>
              <a:rPr lang="x-none" sz="1600" dirty="0" smtClean="0">
                <a:latin typeface="Palatino Linotype" pitchFamily="18" charset="0"/>
              </a:rPr>
              <a:t> и трансплантације јетре долази до брзог пада AFP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3505200"/>
            <a:ext cx="6519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b="1" dirty="0" smtClean="0">
                <a:latin typeface="Palatino Linotype" pitchFamily="18" charset="0"/>
              </a:rPr>
              <a:t>Друга с</a:t>
            </a:r>
            <a:r>
              <a:rPr lang="x-none" sz="1600" b="1" smtClean="0">
                <a:latin typeface="Palatino Linotype" pitchFamily="18" charset="0"/>
              </a:rPr>
              <a:t>тања </a:t>
            </a:r>
            <a:r>
              <a:rPr lang="x-none" sz="1600" b="1">
                <a:latin typeface="Palatino Linotype" pitchFamily="18" charset="0"/>
              </a:rPr>
              <a:t>и болести удружени са повећањем AFP у </a:t>
            </a:r>
            <a:r>
              <a:rPr lang="x-none" sz="1600" b="1" smtClean="0">
                <a:latin typeface="Palatino Linotype" pitchFamily="18" charset="0"/>
              </a:rPr>
              <a:t>серуму</a:t>
            </a:r>
            <a:r>
              <a:rPr lang="sr-Cyrl-RS" sz="1600" b="1" dirty="0" smtClean="0">
                <a:latin typeface="Palatino Linotype" pitchFamily="18" charset="0"/>
              </a:rPr>
              <a:t>:</a:t>
            </a:r>
            <a:endParaRPr lang="x-none" sz="1600" b="1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b="1" dirty="0" smtClean="0">
                <a:latin typeface="Palatino Linotype" pitchFamily="18" charset="0"/>
              </a:rPr>
              <a:t>ХЕПАТОЦЕЛУЛАРНИ КАРЦИНОМ-</a:t>
            </a:r>
            <a:r>
              <a:rPr lang="en-US" b="1" dirty="0" smtClean="0">
                <a:latin typeface="Palatino Linotype" pitchFamily="18" charset="0"/>
              </a:rPr>
              <a:t>HCC</a:t>
            </a:r>
            <a:r>
              <a:rPr lang="sr-Cyrl-RS" b="1" dirty="0" smtClean="0">
                <a:latin typeface="Palatino Linotype" pitchFamily="18" charset="0"/>
              </a:rPr>
              <a:t> тумор специфични протеини</a:t>
            </a:r>
            <a:endParaRPr lang="ru-RU" b="1" dirty="0" smtClean="0">
              <a:latin typeface="Palatino Linotype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40386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x-none" sz="1600" smtClean="0">
                <a:latin typeface="Palatino Linotype" pitchFamily="18" charset="0"/>
              </a:rPr>
              <a:t>Трудноћа</a:t>
            </a:r>
          </a:p>
          <a:p>
            <a:r>
              <a:rPr lang="x-none" sz="1600" smtClean="0">
                <a:latin typeface="Palatino Linotype" pitchFamily="18" charset="0"/>
              </a:rPr>
              <a:t>Акутни хепатитис</a:t>
            </a:r>
          </a:p>
          <a:p>
            <a:r>
              <a:rPr lang="x-none" sz="1600" smtClean="0">
                <a:latin typeface="Palatino Linotype" pitchFamily="18" charset="0"/>
              </a:rPr>
              <a:t>Егзацербација хроничног хепатитиса</a:t>
            </a:r>
          </a:p>
          <a:p>
            <a:r>
              <a:rPr lang="x-none" sz="1600" smtClean="0">
                <a:latin typeface="Palatino Linotype" pitchFamily="18" charset="0"/>
              </a:rPr>
              <a:t>Сероконверзија у анти-Hbe</a:t>
            </a:r>
          </a:p>
          <a:p>
            <a:r>
              <a:rPr lang="x-none" sz="1600" smtClean="0">
                <a:latin typeface="Palatino Linotype" pitchFamily="18" charset="0"/>
              </a:rPr>
              <a:t>Хемохроматоза без цирозе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52578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x-none" sz="1600" smtClean="0">
                <a:latin typeface="Palatino Linotype" pitchFamily="18" charset="0"/>
              </a:rPr>
              <a:t>Тумори герминативних ћелија</a:t>
            </a:r>
          </a:p>
          <a:p>
            <a:r>
              <a:rPr lang="x-none" sz="1600" smtClean="0">
                <a:latin typeface="Palatino Linotype" pitchFamily="18" charset="0"/>
              </a:rPr>
              <a:t>Метаста</a:t>
            </a:r>
            <a:r>
              <a:rPr lang="sr-Cyrl-RS" sz="1600" dirty="0" smtClean="0">
                <a:latin typeface="Palatino Linotype" pitchFamily="18" charset="0"/>
              </a:rPr>
              <a:t>зе</a:t>
            </a:r>
            <a:r>
              <a:rPr lang="x-none" sz="160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желудац, плућа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smtClean="0">
                <a:latin typeface="Palatino Linotype" pitchFamily="18" charset="0"/>
              </a:rPr>
              <a:t>панкреас</a:t>
            </a:r>
            <a:r>
              <a:rPr lang="sr-Cyrl-RS" sz="1600" dirty="0" smtClean="0">
                <a:latin typeface="Palatino Linotype" pitchFamily="18" charset="0"/>
              </a:rPr>
              <a:t>...</a:t>
            </a: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174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75833"/>
            <a:ext cx="85344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УЛТРАСОНОГРАФИЈА</a:t>
            </a:r>
            <a:r>
              <a:rPr lang="sr-Cyrl-RS" sz="1600" b="1" dirty="0" smtClean="0">
                <a:latin typeface="Palatino Linotype" pitchFamily="18" charset="0"/>
              </a:rPr>
              <a:t> (трансабдоминална и ендоскопска)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dirty="0" smtClean="0">
                <a:latin typeface="Palatino Linotype" pitchFamily="18" charset="0"/>
              </a:rPr>
              <a:t>КОМПЈУТЕРИЗОВАНА ТОМОГРАФИЈА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dirty="0" smtClean="0">
                <a:latin typeface="Palatino Linotype" pitchFamily="18" charset="0"/>
              </a:rPr>
              <a:t>МАГНЕТНА РЕЗОНАНЦА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dirty="0" smtClean="0">
                <a:latin typeface="Palatino Linotype" pitchFamily="18" charset="0"/>
              </a:rPr>
              <a:t>АНГИОГРАФИЈА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dirty="0" smtClean="0">
                <a:latin typeface="Palatino Linotype" pitchFamily="18" charset="0"/>
              </a:rPr>
              <a:t>СЦИНТИГРАФИЈА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b="1" smtClean="0">
                <a:latin typeface="Palatino Linotype" pitchFamily="18" charset="0"/>
              </a:rPr>
              <a:t>БИОПСИЈА ЈЕТРЕ</a:t>
            </a:r>
            <a:r>
              <a:rPr lang="sr-Cyrl-RS" sz="1600" b="1" dirty="0" smtClean="0">
                <a:latin typeface="Palatino Linotype" pitchFamily="18" charset="0"/>
              </a:rPr>
              <a:t> са патохистолошком верификацијом</a:t>
            </a:r>
          </a:p>
          <a:p>
            <a:pPr fontAlgn="t"/>
            <a:r>
              <a:rPr lang="sr-Cyrl-RS" sz="1600" b="1" dirty="0" smtClean="0">
                <a:latin typeface="Palatino Linotype" pitchFamily="18" charset="0"/>
              </a:rPr>
              <a:t>     </a:t>
            </a:r>
            <a:r>
              <a:rPr lang="sr-Cyrl-RS" sz="1600" dirty="0" smtClean="0">
                <a:latin typeface="Palatino Linotype" pitchFamily="18" charset="0"/>
              </a:rPr>
              <a:t>Налаз фокалне промене веће од 2 см, типичних карактеристика, на две различите сликовне методе(ЦТ, МР) или налаз такве промене на једној од сликовних метода уз вредности </a:t>
            </a:r>
            <a:r>
              <a:rPr lang="en-US" sz="1600" dirty="0" smtClean="0">
                <a:latin typeface="Palatino Linotype" pitchFamily="18" charset="0"/>
              </a:rPr>
              <a:t>AFP </a:t>
            </a:r>
            <a:r>
              <a:rPr lang="sr-Cyrl-RS" sz="1600" dirty="0" smtClean="0">
                <a:latin typeface="Palatino Linotype" pitchFamily="18" charset="0"/>
              </a:rPr>
              <a:t>преко 400 </a:t>
            </a:r>
            <a:r>
              <a:rPr lang="en-US" sz="1600" dirty="0" err="1" smtClean="0">
                <a:latin typeface="Palatino Linotype" pitchFamily="18" charset="0"/>
              </a:rPr>
              <a:t>ng</a:t>
            </a:r>
            <a:r>
              <a:rPr lang="en-US" sz="1600" dirty="0" smtClean="0">
                <a:latin typeface="Palatino Linotype" pitchFamily="18" charset="0"/>
              </a:rPr>
              <a:t>/ml</a:t>
            </a:r>
            <a:r>
              <a:rPr lang="sr-Cyrl-RS" sz="1600" dirty="0" smtClean="0">
                <a:latin typeface="Palatino Linotype" pitchFamily="18" charset="0"/>
              </a:rPr>
              <a:t>, довољан је за дијагнозу НСС, без потребе за биопсијом</a:t>
            </a:r>
            <a:r>
              <a:rPr lang="sr-Cyrl-RS" sz="1600" b="1" dirty="0" smtClean="0">
                <a:latin typeface="Palatino Linotype" pitchFamily="18" charset="0"/>
              </a:rPr>
              <a:t>.</a:t>
            </a:r>
          </a:p>
          <a:p>
            <a:pPr fontAlgn="t"/>
            <a:r>
              <a:rPr lang="x-none" sz="1600" b="1" smtClean="0">
                <a:latin typeface="Palatino Linotype" pitchFamily="18" charset="0"/>
              </a:rPr>
              <a:t> </a:t>
            </a:r>
            <a:endParaRPr lang="sr-Cyrl-RS" sz="1600" b="1" dirty="0" smtClean="0">
              <a:latin typeface="Palatino Linotype" pitchFamily="18" charset="0"/>
            </a:endParaRPr>
          </a:p>
          <a:p>
            <a:pPr fontAlgn="t"/>
            <a:r>
              <a:rPr lang="x-none" sz="1600" b="1" smtClean="0">
                <a:latin typeface="Palatino Linotype" pitchFamily="18" charset="0"/>
              </a:rPr>
              <a:t>Фактори удружени са лошом прогнозом</a:t>
            </a: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Величина тумора (</a:t>
            </a:r>
            <a:r>
              <a:rPr lang="en-US" sz="1600" dirty="0" smtClean="0">
                <a:latin typeface="Palatino Linotype" pitchFamily="18" charset="0"/>
              </a:rPr>
              <a:t>&gt;3</a:t>
            </a:r>
            <a:r>
              <a:rPr lang="x-none" sz="1600" smtClean="0">
                <a:latin typeface="Palatino Linotype" pitchFamily="18" charset="0"/>
              </a:rPr>
              <a:t>-4 cm-a)</a:t>
            </a: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Број лезија (3 и више)</a:t>
            </a: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Инфилтрација порталне вене</a:t>
            </a: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Удруженост са цирозом јетре</a:t>
            </a: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Старосна доб</a:t>
            </a: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Конзумирање алкохола</a:t>
            </a:r>
          </a:p>
          <a:p>
            <a:pPr fontAlgn="t">
              <a:buFont typeface="Arial" pitchFamily="34" charset="0"/>
              <a:buChar char="•"/>
            </a:pPr>
            <a:r>
              <a:rPr lang="x-none" sz="1600" smtClean="0">
                <a:latin typeface="Palatino Linotype" pitchFamily="18" charset="0"/>
              </a:rPr>
              <a:t>HbsAg</a:t>
            </a:r>
          </a:p>
          <a:p>
            <a:pPr marL="285750" indent="-285750">
              <a:lnSpc>
                <a:spcPct val="150000"/>
              </a:lnSpc>
            </a:pPr>
            <a:endParaRPr lang="sr-Cyrl-RS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x-none" sz="1600" b="1" dirty="0" smtClean="0">
              <a:latin typeface="Palatino Linotype" pitchFamily="18" charset="0"/>
            </a:endParaRPr>
          </a:p>
          <a:p>
            <a:endParaRPr lang="x-none" sz="1600" b="1" dirty="0">
              <a:latin typeface="Palatino Linotype" pitchFamily="18" charset="0"/>
            </a:endParaRPr>
          </a:p>
          <a:p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ХЕПАТОЦЕЛУЛАРНИ КАРЦИНОМ-</a:t>
            </a:r>
            <a:r>
              <a:rPr lang="en-US" sz="2000" b="1" dirty="0" smtClean="0">
                <a:latin typeface="Palatino Linotype" pitchFamily="18" charset="0"/>
              </a:rPr>
              <a:t>HCC</a:t>
            </a:r>
            <a:r>
              <a:rPr lang="sr-Cyrl-RS" sz="2000" b="1" dirty="0" smtClean="0">
                <a:latin typeface="Palatino Linotype" pitchFamily="18" charset="0"/>
              </a:rPr>
              <a:t>-визуализационе методе</a:t>
            </a:r>
            <a:endParaRPr lang="ru-RU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987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35870281"/>
              </p:ext>
            </p:extLst>
          </p:nvPr>
        </p:nvGraphicFramePr>
        <p:xfrm>
          <a:off x="152400" y="1112520"/>
          <a:ext cx="8915400" cy="3352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67000"/>
                <a:gridCol w="3276600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Потенцијално </a:t>
                      </a:r>
                      <a:r>
                        <a:rPr lang="x-none" sz="1600" dirty="0" err="1" smtClean="0">
                          <a:latin typeface="Palatino Linotype" pitchFamily="18" charset="0"/>
                        </a:rPr>
                        <a:t>куративни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6699">
                            <a:shade val="30000"/>
                            <a:satMod val="115000"/>
                          </a:srgbClr>
                        </a:gs>
                        <a:gs pos="50000">
                          <a:srgbClr val="FF6699">
                            <a:shade val="67500"/>
                            <a:satMod val="115000"/>
                          </a:srgbClr>
                        </a:gs>
                        <a:gs pos="100000">
                          <a:srgbClr val="FF6699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Палијативни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6699">
                            <a:shade val="30000"/>
                            <a:satMod val="115000"/>
                          </a:srgbClr>
                        </a:gs>
                        <a:gs pos="50000">
                          <a:srgbClr val="FF6699">
                            <a:shade val="67500"/>
                            <a:satMod val="115000"/>
                          </a:srgbClr>
                        </a:gs>
                        <a:gs pos="100000">
                          <a:srgbClr val="FF6699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Експериментални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6699">
                            <a:shade val="30000"/>
                            <a:satMod val="115000"/>
                          </a:srgbClr>
                        </a:gs>
                        <a:gs pos="50000">
                          <a:srgbClr val="FF6699">
                            <a:shade val="67500"/>
                            <a:satMod val="115000"/>
                          </a:srgbClr>
                        </a:gs>
                        <a:gs pos="100000">
                          <a:srgbClr val="FF6699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Хируршка </a:t>
                      </a:r>
                      <a:r>
                        <a:rPr lang="x-none" sz="1600" dirty="0" err="1" smtClean="0">
                          <a:latin typeface="Palatino Linotype" pitchFamily="18" charset="0"/>
                        </a:rPr>
                        <a:t>ресекција</a:t>
                      </a:r>
                      <a:endParaRPr lang="x-none" sz="1600" dirty="0" smtClean="0">
                        <a:latin typeface="Palatino Linotype" pitchFamily="18" charset="0"/>
                      </a:endParaRPr>
                    </a:p>
                    <a:p>
                      <a:r>
                        <a:rPr lang="x-none" sz="1600" smtClean="0">
                          <a:latin typeface="Palatino Linotype" pitchFamily="18" charset="0"/>
                        </a:rPr>
                        <a:t>Трансплантација јетре</a:t>
                      </a:r>
                      <a:endParaRPr lang="sr-Cyrl-RS" sz="1600" dirty="0" smtClean="0">
                        <a:latin typeface="Palatino Linotype" pitchFamily="18" charset="0"/>
                      </a:endParaRPr>
                    </a:p>
                    <a:p>
                      <a:r>
                        <a:rPr lang="sr-Cyrl-RS" sz="1600" dirty="0" smtClean="0">
                          <a:latin typeface="Palatino Linotype" pitchFamily="18" charset="0"/>
                        </a:rPr>
                        <a:t>(1 фокална промена,односсно НСС&lt;5 см; 3 фокалне промене од којих је највећа промера до 3 см)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Системска </a:t>
                      </a:r>
                      <a:r>
                        <a:rPr lang="x-none" sz="1600" dirty="0" err="1" smtClean="0">
                          <a:latin typeface="Palatino Linotype" pitchFamily="18" charset="0"/>
                        </a:rPr>
                        <a:t>хемиотерапија</a:t>
                      </a:r>
                      <a:endParaRPr lang="x-none" sz="1600" dirty="0" smtClean="0">
                        <a:latin typeface="Palatino Linotype" pitchFamily="18" charset="0"/>
                      </a:endParaRPr>
                    </a:p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Регионална </a:t>
                      </a:r>
                      <a:r>
                        <a:rPr lang="x-none" sz="1600" dirty="0" err="1" smtClean="0">
                          <a:latin typeface="Palatino Linotype" pitchFamily="18" charset="0"/>
                        </a:rPr>
                        <a:t>хемиотерапија</a:t>
                      </a:r>
                      <a:endParaRPr lang="x-none" sz="1600" dirty="0" smtClean="0">
                        <a:latin typeface="Palatino Linotype" pitchFamily="18" charset="0"/>
                      </a:endParaRPr>
                    </a:p>
                    <a:p>
                      <a:r>
                        <a:rPr lang="x-none" sz="1600" dirty="0" err="1" smtClean="0">
                          <a:latin typeface="Palatino Linotype" pitchFamily="18" charset="0"/>
                        </a:rPr>
                        <a:t>Трансартеријска</a:t>
                      </a:r>
                      <a:r>
                        <a:rPr lang="x-none" sz="1600" dirty="0" smtClean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dirty="0" err="1" smtClean="0">
                          <a:latin typeface="Palatino Linotype" pitchFamily="18" charset="0"/>
                        </a:rPr>
                        <a:t>емболизација</a:t>
                      </a:r>
                      <a:r>
                        <a:rPr lang="x-none" sz="1600" dirty="0" smtClean="0">
                          <a:latin typeface="Palatino Linotype" pitchFamily="18" charset="0"/>
                        </a:rPr>
                        <a:t> (TAE)</a:t>
                      </a:r>
                      <a:r>
                        <a:rPr lang="x-none" sz="1600" baseline="0" dirty="0" smtClean="0">
                          <a:latin typeface="Palatino Linotype" pitchFamily="18" charset="0"/>
                        </a:rPr>
                        <a:t> и </a:t>
                      </a:r>
                      <a:r>
                        <a:rPr lang="x-none" sz="1600" baseline="0" dirty="0" err="1" smtClean="0">
                          <a:latin typeface="Palatino Linotype" pitchFamily="18" charset="0"/>
                        </a:rPr>
                        <a:t>трансартеријска</a:t>
                      </a:r>
                      <a:r>
                        <a:rPr lang="x-none" sz="1600" baseline="0" dirty="0" smtClean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baseline="0" dirty="0" err="1" smtClean="0">
                          <a:latin typeface="Palatino Linotype" pitchFamily="18" charset="0"/>
                        </a:rPr>
                        <a:t>хемоемболизација</a:t>
                      </a:r>
                      <a:r>
                        <a:rPr lang="x-none" sz="1600" baseline="0" dirty="0" smtClean="0">
                          <a:latin typeface="Palatino Linotype" pitchFamily="18" charset="0"/>
                        </a:rPr>
                        <a:t> (TACE)</a:t>
                      </a:r>
                    </a:p>
                    <a:p>
                      <a:r>
                        <a:rPr lang="x-none" sz="1600" baseline="0" dirty="0" err="1" smtClean="0">
                          <a:latin typeface="Palatino Linotype" pitchFamily="18" charset="0"/>
                        </a:rPr>
                        <a:t>Перкутана</a:t>
                      </a:r>
                      <a:r>
                        <a:rPr lang="x-none" sz="1600" baseline="0" dirty="0" smtClean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baseline="0" dirty="0" err="1" smtClean="0">
                          <a:latin typeface="Palatino Linotype" pitchFamily="18" charset="0"/>
                        </a:rPr>
                        <a:t>етанолска</a:t>
                      </a:r>
                      <a:r>
                        <a:rPr lang="x-none" sz="1600" baseline="0" dirty="0" smtClean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baseline="0" dirty="0" err="1" smtClean="0">
                          <a:latin typeface="Palatino Linotype" pitchFamily="18" charset="0"/>
                        </a:rPr>
                        <a:t>ињекцијска</a:t>
                      </a:r>
                      <a:r>
                        <a:rPr lang="x-none" sz="1600" baseline="0" dirty="0" smtClean="0">
                          <a:latin typeface="Palatino Linotype" pitchFamily="18" charset="0"/>
                        </a:rPr>
                        <a:t> терапија (</a:t>
                      </a:r>
                      <a:r>
                        <a:rPr lang="x-none" sz="1600" baseline="0" smtClean="0">
                          <a:latin typeface="Palatino Linotype" pitchFamily="18" charset="0"/>
                        </a:rPr>
                        <a:t>PEIT)</a:t>
                      </a:r>
                      <a:endParaRPr lang="sr-Cyrl-RS" sz="1600" baseline="0" dirty="0" smtClean="0">
                        <a:latin typeface="Palatino Linotype" pitchFamily="18" charset="0"/>
                      </a:endParaRPr>
                    </a:p>
                    <a:p>
                      <a:r>
                        <a:rPr lang="sr-Cyrl-RS" sz="1600" baseline="0" dirty="0" smtClean="0">
                          <a:latin typeface="Palatino Linotype" pitchFamily="18" charset="0"/>
                        </a:rPr>
                        <a:t>Криотерапија</a:t>
                      </a:r>
                    </a:p>
                    <a:p>
                      <a:r>
                        <a:rPr lang="sr-Cyrl-RS" sz="1600" baseline="0" dirty="0" smtClean="0">
                          <a:latin typeface="Palatino Linotype" pitchFamily="18" charset="0"/>
                        </a:rPr>
                        <a:t>ХТ</a:t>
                      </a:r>
                    </a:p>
                    <a:p>
                      <a:r>
                        <a:rPr lang="sr-Cyrl-RS" sz="1600" baseline="0" dirty="0" smtClean="0">
                          <a:latin typeface="Palatino Linotype" pitchFamily="18" charset="0"/>
                        </a:rPr>
                        <a:t>РТ усмереним протонима</a:t>
                      </a:r>
                      <a:endParaRPr lang="x-none" sz="1600" baseline="0" dirty="0" smtClean="0">
                        <a:latin typeface="Palatino Linotype" pitchFamily="18" charset="0"/>
                      </a:endParaRPr>
                    </a:p>
                    <a:p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err="1" smtClean="0">
                          <a:latin typeface="Palatino Linotype" pitchFamily="18" charset="0"/>
                        </a:rPr>
                        <a:t>Имунотерапија</a:t>
                      </a:r>
                      <a:endParaRPr lang="x-none" sz="1600" dirty="0" smtClean="0">
                        <a:latin typeface="Palatino Linotype" pitchFamily="18" charset="0"/>
                      </a:endParaRPr>
                    </a:p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Локална термална терапија</a:t>
                      </a:r>
                    </a:p>
                    <a:p>
                      <a:r>
                        <a:rPr lang="x-none" sz="1600" dirty="0" smtClean="0">
                          <a:latin typeface="Palatino Linotype" pitchFamily="18" charset="0"/>
                        </a:rPr>
                        <a:t>Генска терапија</a:t>
                      </a:r>
                      <a:endParaRPr lang="x-none" sz="16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20515" y="621268"/>
            <a:ext cx="2970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 smtClean="0">
                <a:latin typeface="Palatino Linotype" pitchFamily="18" charset="0"/>
              </a:rPr>
              <a:t>Терапијски модалитети</a:t>
            </a:r>
            <a:endParaRPr lang="x-none" b="1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57" y="4495800"/>
            <a:ext cx="91042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Мали </a:t>
            </a:r>
            <a:r>
              <a:rPr lang="x-none" sz="1600" smtClean="0">
                <a:latin typeface="Palatino Linotype" pitchFamily="18" charset="0"/>
              </a:rPr>
              <a:t>број </a:t>
            </a:r>
            <a:r>
              <a:rPr lang="sr-Cyrl-RS" sz="1600" dirty="0" smtClean="0">
                <a:latin typeface="Palatino Linotype" pitchFamily="18" charset="0"/>
              </a:rPr>
              <a:t>НСС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у тренутку откривања </a:t>
            </a:r>
            <a:r>
              <a:rPr lang="x-none" sz="1600" dirty="0" err="1" smtClean="0">
                <a:latin typeface="Palatino Linotype" pitchFamily="18" charset="0"/>
              </a:rPr>
              <a:t>ресектабилан</a:t>
            </a:r>
            <a:r>
              <a:rPr lang="x-none" sz="1600" dirty="0" smtClean="0">
                <a:latin typeface="Palatino Linotype" pitchFamily="18" charset="0"/>
              </a:rPr>
              <a:t> (3-30%)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Цироза јетре није апсолутна </a:t>
            </a:r>
            <a:r>
              <a:rPr lang="x-none" sz="1600" dirty="0" err="1" smtClean="0">
                <a:latin typeface="Palatino Linotype" pitchFamily="18" charset="0"/>
              </a:rPr>
              <a:t>контраиндикација</a:t>
            </a:r>
            <a:r>
              <a:rPr lang="x-none" sz="1600" dirty="0" smtClean="0">
                <a:latin typeface="Palatino Linotype" pitchFamily="18" charset="0"/>
              </a:rPr>
              <a:t> за хируршку </a:t>
            </a:r>
            <a:r>
              <a:rPr lang="x-none" sz="1600" dirty="0" err="1" smtClean="0">
                <a:latin typeface="Palatino Linotype" pitchFamily="18" charset="0"/>
              </a:rPr>
              <a:t>ресекцију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Могуће је </a:t>
            </a:r>
            <a:r>
              <a:rPr lang="x-none" sz="1600" dirty="0" err="1" smtClean="0">
                <a:latin typeface="Palatino Linotype" pitchFamily="18" charset="0"/>
              </a:rPr>
              <a:t>ресецирати</a:t>
            </a:r>
            <a:r>
              <a:rPr lang="x-none" sz="1600" dirty="0" smtClean="0">
                <a:latin typeface="Palatino Linotype" pitchFamily="18" charset="0"/>
              </a:rPr>
              <a:t> до 90% ткива јетре, јер се након парцијалне </a:t>
            </a:r>
            <a:r>
              <a:rPr lang="x-none" sz="1600" dirty="0" err="1" smtClean="0">
                <a:latin typeface="Palatino Linotype" pitchFamily="18" charset="0"/>
              </a:rPr>
              <a:t>ресекције</a:t>
            </a:r>
            <a:r>
              <a:rPr lang="x-none" sz="1600" dirty="0" smtClean="0">
                <a:latin typeface="Palatino Linotype" pitchFamily="18" charset="0"/>
              </a:rPr>
              <a:t> повећава </a:t>
            </a:r>
            <a:r>
              <a:rPr lang="x-none" sz="1600" smtClean="0">
                <a:latin typeface="Palatino Linotype" pitchFamily="18" charset="0"/>
              </a:rPr>
              <a:t>синтеза </a:t>
            </a:r>
            <a:r>
              <a:rPr lang="en-US" sz="1600" dirty="0" smtClean="0">
                <a:latin typeface="Palatino Linotype" pitchFamily="18" charset="0"/>
              </a:rPr>
              <a:t>DNA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и преостале ћелије јетре </a:t>
            </a:r>
            <a:r>
              <a:rPr lang="x-none" sz="1600" dirty="0" err="1" smtClean="0">
                <a:latin typeface="Palatino Linotype" pitchFamily="18" charset="0"/>
              </a:rPr>
              <a:t>хипетрофишу</a:t>
            </a:r>
            <a:r>
              <a:rPr lang="x-none" sz="1600" dirty="0" smtClean="0">
                <a:latin typeface="Palatino Linotype" pitchFamily="18" charset="0"/>
              </a:rPr>
              <a:t> и подложне су убрзаној </a:t>
            </a:r>
            <a:r>
              <a:rPr lang="x-none" sz="1600" dirty="0" err="1" smtClean="0">
                <a:latin typeface="Palatino Linotype" pitchFamily="18" charset="0"/>
              </a:rPr>
              <a:t>митози</a:t>
            </a: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ХЕПАТОЦЕЛУЛАРНИ КАРЦИНОМ-</a:t>
            </a:r>
            <a:r>
              <a:rPr lang="en-US" sz="2000" b="1" dirty="0" smtClean="0">
                <a:latin typeface="Palatino Linotype" pitchFamily="18" charset="0"/>
              </a:rPr>
              <a:t>HCC</a:t>
            </a:r>
            <a:endParaRPr lang="ru-RU" sz="2000" b="1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387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75357"/>
            <a:ext cx="8839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smtClean="0">
                <a:latin typeface="Palatino Linotype" pitchFamily="18" charset="0"/>
              </a:rPr>
              <a:t>Малигни </a:t>
            </a:r>
            <a:r>
              <a:rPr lang="x-none" sz="1400" dirty="0" smtClean="0">
                <a:latin typeface="Palatino Linotype" pitchFamily="18" charset="0"/>
              </a:rPr>
              <a:t>тумор јетре који се састоји од ћелија које су сличне </a:t>
            </a:r>
            <a:r>
              <a:rPr lang="x-none" sz="1400" dirty="0" err="1" smtClean="0">
                <a:latin typeface="Palatino Linotype" pitchFamily="18" charset="0"/>
              </a:rPr>
              <a:t>епителу</a:t>
            </a:r>
            <a:r>
              <a:rPr lang="x-none" sz="1400" dirty="0" smtClean="0">
                <a:latin typeface="Palatino Linotype" pitchFamily="18" charset="0"/>
              </a:rPr>
              <a:t> жучних путева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Најчешћи је примарни тумор јетре </a:t>
            </a:r>
            <a:r>
              <a:rPr lang="x-none" sz="1400" smtClean="0">
                <a:latin typeface="Palatino Linotype" pitchFamily="18" charset="0"/>
              </a:rPr>
              <a:t>након </a:t>
            </a:r>
            <a:r>
              <a:rPr lang="en-US" sz="1400" dirty="0" smtClean="0">
                <a:latin typeface="Palatino Linotype" pitchFamily="18" charset="0"/>
              </a:rPr>
              <a:t>HCC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 dirty="0" smtClean="0">
                <a:latin typeface="Palatino Linotype" pitchFamily="18" charset="0"/>
              </a:rPr>
              <a:t>Класификација се заснива према месту тумора: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 smtClean="0">
                <a:latin typeface="Palatino Linotype" pitchFamily="18" charset="0"/>
              </a:rPr>
              <a:t>Периферни-унутар </a:t>
            </a:r>
            <a:r>
              <a:rPr lang="x-none" sz="1400" dirty="0" err="1" smtClean="0">
                <a:latin typeface="Palatino Linotype" pitchFamily="18" charset="0"/>
              </a:rPr>
              <a:t>паренхима</a:t>
            </a:r>
            <a:r>
              <a:rPr lang="x-none" sz="1400" dirty="0" smtClean="0">
                <a:latin typeface="Palatino Linotype" pitchFamily="18" charset="0"/>
              </a:rPr>
              <a:t> јетре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 smtClean="0">
                <a:latin typeface="Palatino Linotype" pitchFamily="18" charset="0"/>
              </a:rPr>
              <a:t>Централни-између великих жучних путева уз бифуркацију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 err="1" smtClean="0">
                <a:latin typeface="Palatino Linotype" pitchFamily="18" charset="0"/>
              </a:rPr>
              <a:t>Дистални</a:t>
            </a:r>
            <a:r>
              <a:rPr lang="x-none" sz="1400" dirty="0" smtClean="0">
                <a:latin typeface="Palatino Linotype" pitchFamily="18" charset="0"/>
              </a:rPr>
              <a:t>-у </a:t>
            </a:r>
            <a:r>
              <a:rPr lang="x-none" sz="1400" dirty="0" err="1" smtClean="0">
                <a:latin typeface="Palatino Linotype" pitchFamily="18" charset="0"/>
              </a:rPr>
              <a:t>заршном</a:t>
            </a:r>
            <a:r>
              <a:rPr lang="x-none" sz="1400" dirty="0" smtClean="0">
                <a:latin typeface="Palatino Linotype" pitchFamily="18" charset="0"/>
              </a:rPr>
              <a:t> делу заједничког </a:t>
            </a:r>
            <a:r>
              <a:rPr lang="x-none" sz="1400" dirty="0" err="1" smtClean="0">
                <a:latin typeface="Palatino Linotype" pitchFamily="18" charset="0"/>
              </a:rPr>
              <a:t>хепатичног</a:t>
            </a:r>
            <a:r>
              <a:rPr lang="x-none" sz="1400" dirty="0" smtClean="0">
                <a:latin typeface="Palatino Linotype" pitchFamily="18" charset="0"/>
              </a:rPr>
              <a:t> </a:t>
            </a:r>
            <a:r>
              <a:rPr lang="x-none" sz="1400" smtClean="0">
                <a:latin typeface="Palatino Linotype" pitchFamily="18" charset="0"/>
              </a:rPr>
              <a:t>канала </a:t>
            </a:r>
            <a:endParaRPr lang="x-none" sz="1400" dirty="0" smtClean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400" b="1">
                <a:latin typeface="Palatino Linotype" pitchFamily="18" charset="0"/>
              </a:rPr>
              <a:t>Синоними за </a:t>
            </a:r>
            <a:r>
              <a:rPr lang="en-US" sz="1400" b="1" dirty="0" smtClean="0">
                <a:latin typeface="Palatino Linotype" pitchFamily="18" charset="0"/>
              </a:rPr>
              <a:t>CCC</a:t>
            </a:r>
            <a:endParaRPr lang="x-none" sz="1400" b="1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Периферни холангиокарцином (интрахепатични)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Интрахепатични карцином жучних путева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Карцином екстрахепатичних жучних путева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Холангиом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Холангиокарцином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Нејасна граница између интра и екстрахепатичних жучних путева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Граница је на месту где сегментни жучни путеви прелазе у леви и десни хепатични дуктус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Klatskinov тумор, тумор хилуса јетре који захвата жучне путеве са обе стране, решен је по препоруци јапанских аутора тако да се третира одвојено од </a:t>
            </a:r>
            <a:r>
              <a:rPr lang="en-US" sz="1400" dirty="0" smtClean="0">
                <a:latin typeface="Palatino Linotype" pitchFamily="18" charset="0"/>
              </a:rPr>
              <a:t>CCC</a:t>
            </a:r>
            <a:r>
              <a:rPr lang="x-none" sz="1400" smtClean="0">
                <a:latin typeface="Palatino Linotype" pitchFamily="18" charset="0"/>
              </a:rPr>
              <a:t>, </a:t>
            </a:r>
            <a:r>
              <a:rPr lang="x-none" sz="1400">
                <a:latin typeface="Palatino Linotype" pitchFamily="18" charset="0"/>
              </a:rPr>
              <a:t>односно као екстрахепатични карцином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ХОЛАНГИОЦЕЛУЛАРНИ КАРЦИНОМ (</a:t>
            </a:r>
            <a:r>
              <a:rPr lang="en-US" sz="2000" b="1" dirty="0" smtClean="0">
                <a:latin typeface="Palatino Linotype" pitchFamily="18" charset="0"/>
              </a:rPr>
              <a:t>CCC)</a:t>
            </a:r>
          </a:p>
        </p:txBody>
      </p:sp>
    </p:spTree>
    <p:extLst>
      <p:ext uri="{BB962C8B-B14F-4D97-AF65-F5344CB8AC3E}">
        <p14:creationId xmlns="" xmlns:p14="http://schemas.microsoft.com/office/powerpoint/2010/main" val="74585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269" y="423175"/>
            <a:ext cx="8795331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r-Cyrl-RS" sz="1400" b="1" dirty="0" smtClean="0">
                <a:latin typeface="Palatino Linotype" pitchFamily="18" charset="0"/>
              </a:rPr>
              <a:t>Фактори ризика за настанак ССС</a:t>
            </a:r>
            <a:endParaRPr lang="x-none" sz="1400" b="1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 smtClean="0">
                <a:latin typeface="Palatino Linotype" pitchFamily="18" charset="0"/>
              </a:rPr>
              <a:t>Примарни </a:t>
            </a:r>
            <a:r>
              <a:rPr lang="x-none" sz="1400" err="1" smtClean="0">
                <a:latin typeface="Palatino Linotype" pitchFamily="18" charset="0"/>
              </a:rPr>
              <a:t>склерозирајући</a:t>
            </a:r>
            <a:r>
              <a:rPr lang="x-none" sz="1400" smtClean="0">
                <a:latin typeface="Palatino Linotype" pitchFamily="18" charset="0"/>
              </a:rPr>
              <a:t> холангитис</a:t>
            </a:r>
            <a:endParaRPr lang="x-none" sz="14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 err="1" smtClean="0">
                <a:latin typeface="Palatino Linotype" pitchFamily="18" charset="0"/>
              </a:rPr>
              <a:t>Запаљенске</a:t>
            </a:r>
            <a:r>
              <a:rPr lang="x-none" sz="1400" dirty="0" smtClean="0">
                <a:latin typeface="Palatino Linotype" pitchFamily="18" charset="0"/>
              </a:rPr>
              <a:t> цревне </a:t>
            </a:r>
            <a:r>
              <a:rPr lang="x-none" sz="1400" smtClean="0">
                <a:latin typeface="Palatino Linotype" pitchFamily="18" charset="0"/>
              </a:rPr>
              <a:t>болести-</a:t>
            </a:r>
            <a:r>
              <a:rPr lang="x-none" sz="1400" err="1" smtClean="0">
                <a:latin typeface="Palatino Linotype" pitchFamily="18" charset="0"/>
              </a:rPr>
              <a:t>улцерозни</a:t>
            </a:r>
            <a:r>
              <a:rPr lang="x-none" sz="1400" smtClean="0">
                <a:latin typeface="Palatino Linotype" pitchFamily="18" charset="0"/>
              </a:rPr>
              <a:t> колитис</a:t>
            </a:r>
            <a:endParaRPr lang="x-none" sz="14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 err="1" smtClean="0">
                <a:latin typeface="Palatino Linotype" pitchFamily="18" charset="0"/>
              </a:rPr>
              <a:t>Интрахепатична</a:t>
            </a:r>
            <a:r>
              <a:rPr lang="x-none" sz="1400" dirty="0" smtClean="0">
                <a:latin typeface="Palatino Linotype" pitchFamily="18" charset="0"/>
              </a:rPr>
              <a:t> </a:t>
            </a:r>
            <a:r>
              <a:rPr lang="x-none" sz="1400" dirty="0" err="1" smtClean="0">
                <a:latin typeface="Palatino Linotype" pitchFamily="18" charset="0"/>
              </a:rPr>
              <a:t>холелитијаза</a:t>
            </a:r>
            <a:endParaRPr lang="x-none" sz="14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 err="1" smtClean="0">
                <a:latin typeface="Palatino Linotype" pitchFamily="18" charset="0"/>
              </a:rPr>
              <a:t>Цистичне</a:t>
            </a:r>
            <a:r>
              <a:rPr lang="x-none" sz="1400" dirty="0" smtClean="0">
                <a:latin typeface="Palatino Linotype" pitchFamily="18" charset="0"/>
              </a:rPr>
              <a:t> болести јетре (</a:t>
            </a:r>
            <a:r>
              <a:rPr lang="x-none" sz="1400" dirty="0" err="1" smtClean="0">
                <a:latin typeface="Palatino Linotype" pitchFamily="18" charset="0"/>
              </a:rPr>
              <a:t>Carolijeva</a:t>
            </a:r>
            <a:r>
              <a:rPr lang="x-none" sz="1400" dirty="0" smtClean="0">
                <a:latin typeface="Palatino Linotype" pitchFamily="18" charset="0"/>
              </a:rPr>
              <a:t> болест, цисте </a:t>
            </a:r>
            <a:r>
              <a:rPr lang="x-none" sz="1400" dirty="0" err="1" smtClean="0">
                <a:latin typeface="Palatino Linotype" pitchFamily="18" charset="0"/>
              </a:rPr>
              <a:t>холедохуса</a:t>
            </a:r>
            <a:r>
              <a:rPr lang="x-none" sz="1400" dirty="0" smtClean="0">
                <a:latin typeface="Palatino Linotype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 err="1" smtClean="0">
                <a:latin typeface="Palatino Linotype" pitchFamily="18" charset="0"/>
              </a:rPr>
              <a:t>Инфестације</a:t>
            </a:r>
            <a:r>
              <a:rPr lang="x-none" sz="1400" dirty="0" smtClean="0">
                <a:latin typeface="Palatino Linotype" pitchFamily="18" charset="0"/>
              </a:rPr>
              <a:t> са </a:t>
            </a:r>
            <a:r>
              <a:rPr lang="x-none" sz="1400" dirty="0" err="1" smtClean="0">
                <a:latin typeface="Palatino Linotype" pitchFamily="18" charset="0"/>
              </a:rPr>
              <a:t>Clonorchis</a:t>
            </a:r>
            <a:r>
              <a:rPr lang="x-none" sz="1400" dirty="0" smtClean="0">
                <a:latin typeface="Palatino Linotype" pitchFamily="18" charset="0"/>
              </a:rPr>
              <a:t> </a:t>
            </a:r>
            <a:r>
              <a:rPr lang="x-none" sz="1400" dirty="0" err="1" smtClean="0">
                <a:latin typeface="Palatino Linotype" pitchFamily="18" charset="0"/>
              </a:rPr>
              <a:t>sinensis</a:t>
            </a:r>
            <a:endParaRPr lang="x-none" sz="14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sz="1400" dirty="0" smtClean="0">
                <a:latin typeface="Palatino Linotype" pitchFamily="18" charset="0"/>
              </a:rPr>
              <a:t>Експозиција </a:t>
            </a:r>
            <a:r>
              <a:rPr lang="x-none" sz="1400" dirty="0" err="1" smtClean="0">
                <a:latin typeface="Palatino Linotype" pitchFamily="18" charset="0"/>
              </a:rPr>
              <a:t>торотрастом</a:t>
            </a:r>
            <a:r>
              <a:rPr lang="x-none" sz="1400" dirty="0" smtClean="0">
                <a:latin typeface="Palatino Linotype" pitchFamily="18" charset="0"/>
              </a:rPr>
              <a:t>-</a:t>
            </a:r>
            <a:r>
              <a:rPr lang="x-none" sz="1400" dirty="0" err="1" smtClean="0">
                <a:latin typeface="Palatino Linotype" pitchFamily="18" charset="0"/>
              </a:rPr>
              <a:t>контрасно</a:t>
            </a:r>
            <a:r>
              <a:rPr lang="x-none" sz="1400" dirty="0" smtClean="0">
                <a:latin typeface="Palatino Linotype" pitchFamily="18" charset="0"/>
              </a:rPr>
              <a:t> </a:t>
            </a:r>
            <a:r>
              <a:rPr lang="x-none" sz="1400" err="1" smtClean="0">
                <a:latin typeface="Palatino Linotype" pitchFamily="18" charset="0"/>
              </a:rPr>
              <a:t>радиолошко</a:t>
            </a:r>
            <a:r>
              <a:rPr lang="x-none" sz="1400" smtClean="0">
                <a:latin typeface="Palatino Linotype" pitchFamily="18" charset="0"/>
              </a:rPr>
              <a:t> средство</a:t>
            </a:r>
            <a:r>
              <a:rPr lang="sr-Cyrl-RS" sz="1400" dirty="0" smtClean="0">
                <a:latin typeface="Palatino Linotype" pitchFamily="18" charset="0"/>
              </a:rPr>
              <a:t>(више се не користи)</a:t>
            </a:r>
            <a:endParaRPr lang="x-none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Најчешће аденокарциноми или папиларни аденокарциноми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Често је дезмопластичан и ствара густу везивну строму која ограђује тумор од околног паренхима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Унутар жлезданих структура присутна је слуз, а жучни пигмент за разлику од ХЦЦ никада није присутан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Васкуларна инвазија тумора је ретка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Рано местастазирају у кости и перотонеалну </a:t>
            </a:r>
            <a:r>
              <a:rPr lang="x-none" sz="1400" smtClean="0">
                <a:latin typeface="Palatino Linotype" pitchFamily="18" charset="0"/>
              </a:rPr>
              <a:t>шупљину</a:t>
            </a:r>
            <a:r>
              <a:rPr lang="sr-Cyrl-RS" sz="1400" dirty="0" smtClean="0">
                <a:latin typeface="Palatino Linotype" pitchFamily="18" charset="0"/>
              </a:rPr>
              <a:t>, л</a:t>
            </a:r>
            <a:r>
              <a:rPr lang="x-none" sz="1400" smtClean="0">
                <a:latin typeface="Palatino Linotype" pitchFamily="18" charset="0"/>
              </a:rPr>
              <a:t>имфогено метастазирање је чешће него хематогено и појављује се код више од половине болесника</a:t>
            </a:r>
            <a:endParaRPr lang="x-none" sz="14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400">
                <a:latin typeface="Palatino Linotype" pitchFamily="18" charset="0"/>
              </a:rPr>
              <a:t>Клиничка слика је слична као код </a:t>
            </a:r>
            <a:r>
              <a:rPr lang="sr-Cyrl-RS" sz="1400" dirty="0" smtClean="0">
                <a:latin typeface="Palatino Linotype" pitchFamily="18" charset="0"/>
              </a:rPr>
              <a:t>НСС</a:t>
            </a:r>
            <a:r>
              <a:rPr lang="x-none" sz="1400" smtClean="0">
                <a:latin typeface="Palatino Linotype" pitchFamily="18" charset="0"/>
              </a:rPr>
              <a:t>, </a:t>
            </a:r>
            <a:r>
              <a:rPr lang="x-none" sz="1400">
                <a:latin typeface="Palatino Linotype" pitchFamily="18" charset="0"/>
              </a:rPr>
              <a:t>основна је разлика у раној појави иктеруса праћеног </a:t>
            </a:r>
            <a:r>
              <a:rPr lang="x-none" sz="1400" smtClean="0">
                <a:latin typeface="Palatino Linotype" pitchFamily="18" charset="0"/>
              </a:rPr>
              <a:t>холангитисом</a:t>
            </a:r>
            <a:endParaRPr lang="sr-Cyrl-RS" sz="14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 Лабораторијски се верификује поремећен хепатограм, повишене вредности СА 19-9, </a:t>
            </a:r>
            <a:r>
              <a:rPr lang="x-none" sz="1400" smtClean="0">
                <a:latin typeface="Palatino Linotype" pitchFamily="18" charset="0"/>
              </a:rPr>
              <a:t>А</a:t>
            </a:r>
            <a:r>
              <a:rPr lang="en-US" sz="1400" dirty="0" smtClean="0">
                <a:latin typeface="Palatino Linotype" pitchFamily="18" charset="0"/>
              </a:rPr>
              <a:t>FP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>
                <a:latin typeface="Palatino Linotype" pitchFamily="18" charset="0"/>
              </a:rPr>
              <a:t>је најчешће нормалан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400" dirty="0" smtClean="0">
                <a:latin typeface="Palatino Linotype" pitchFamily="18" charset="0"/>
              </a:rPr>
              <a:t>Визуализационе методе: </a:t>
            </a:r>
            <a:r>
              <a:rPr lang="x-none" sz="1400" smtClean="0">
                <a:latin typeface="Palatino Linotype" pitchFamily="18" charset="0"/>
              </a:rPr>
              <a:t> </a:t>
            </a:r>
            <a:r>
              <a:rPr lang="x-none" sz="1400">
                <a:latin typeface="Palatino Linotype" pitchFamily="18" charset="0"/>
              </a:rPr>
              <a:t>УЗ, ЦТ, МР, циљана биопсија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ХОЛАНГИОЦЕЛУЛАРНИ КАРЦИНОМ (</a:t>
            </a:r>
            <a:r>
              <a:rPr lang="en-US" sz="2000" b="1" dirty="0" smtClean="0">
                <a:latin typeface="Palatino Linotype" pitchFamily="18" charset="0"/>
              </a:rPr>
              <a:t>CCC)</a:t>
            </a:r>
          </a:p>
        </p:txBody>
      </p:sp>
    </p:spTree>
    <p:extLst>
      <p:ext uri="{BB962C8B-B14F-4D97-AF65-F5344CB8AC3E}">
        <p14:creationId xmlns="" xmlns:p14="http://schemas.microsoft.com/office/powerpoint/2010/main" val="417913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0"/>
            <a:ext cx="8763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Прогноза лоша, п</a:t>
            </a:r>
            <a:r>
              <a:rPr lang="x-none" sz="1600" smtClean="0">
                <a:latin typeface="Palatino Linotype" pitchFamily="18" charset="0"/>
              </a:rPr>
              <a:t>росечно </a:t>
            </a:r>
            <a:r>
              <a:rPr lang="x-none" sz="1600" dirty="0" smtClean="0">
                <a:latin typeface="Palatino Linotype" pitchFamily="18" charset="0"/>
              </a:rPr>
              <a:t>преживљавање болесника је мање од 9 месеци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Хируршка </a:t>
            </a:r>
            <a:r>
              <a:rPr lang="x-none" sz="1600" dirty="0" err="1" smtClean="0">
                <a:latin typeface="Palatino Linotype" pitchFamily="18" charset="0"/>
              </a:rPr>
              <a:t>ресекција</a:t>
            </a:r>
            <a:r>
              <a:rPr lang="x-none" sz="1600" dirty="0" smtClean="0">
                <a:latin typeface="Palatino Linotype" pitchFamily="18" charset="0"/>
              </a:rPr>
              <a:t> је терапија избора код </a:t>
            </a:r>
            <a:r>
              <a:rPr lang="x-none" sz="1600" smtClean="0">
                <a:latin typeface="Palatino Linotype" pitchFamily="18" charset="0"/>
              </a:rPr>
              <a:t>периферних </a:t>
            </a:r>
            <a:r>
              <a:rPr lang="en-US" sz="1600" dirty="0" smtClean="0">
                <a:latin typeface="Palatino Linotype" pitchFamily="18" charset="0"/>
              </a:rPr>
              <a:t>CCC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У случају немогућности хируршке </a:t>
            </a:r>
            <a:r>
              <a:rPr lang="x-none" sz="1600" dirty="0" err="1" smtClean="0">
                <a:latin typeface="Palatino Linotype" pitchFamily="18" charset="0"/>
              </a:rPr>
              <a:t>ресекције</a:t>
            </a:r>
            <a:r>
              <a:rPr lang="x-none" sz="1600" dirty="0" smtClean="0">
                <a:latin typeface="Palatino Linotype" pitchFamily="18" charset="0"/>
              </a:rPr>
              <a:t>-палијативне процедуре за одржавање </a:t>
            </a:r>
            <a:r>
              <a:rPr lang="x-none" sz="1600" dirty="0" err="1" smtClean="0">
                <a:latin typeface="Palatino Linotype" pitchFamily="18" charset="0"/>
              </a:rPr>
              <a:t>проходности</a:t>
            </a:r>
            <a:r>
              <a:rPr lang="x-none" sz="1600" dirty="0" smtClean="0">
                <a:latin typeface="Palatino Linotype" pitchFamily="18" charset="0"/>
              </a:rPr>
              <a:t> жучних путева (постављање </a:t>
            </a:r>
            <a:r>
              <a:rPr lang="x-none" sz="1600" dirty="0" err="1" smtClean="0">
                <a:latin typeface="Palatino Linotype" pitchFamily="18" charset="0"/>
              </a:rPr>
              <a:t>стентова</a:t>
            </a:r>
            <a:r>
              <a:rPr lang="x-none" sz="1600" dirty="0" smtClean="0">
                <a:latin typeface="Palatino Linotype" pitchFamily="18" charset="0"/>
              </a:rPr>
              <a:t>-</a:t>
            </a:r>
            <a:r>
              <a:rPr lang="x-none" sz="1600" dirty="0" err="1" smtClean="0">
                <a:latin typeface="Palatino Linotype" pitchFamily="18" charset="0"/>
              </a:rPr>
              <a:t>интраоперативно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dirty="0" err="1" smtClean="0">
                <a:latin typeface="Palatino Linotype" pitchFamily="18" charset="0"/>
              </a:rPr>
              <a:t>ендоскопски</a:t>
            </a:r>
            <a:r>
              <a:rPr lang="x-none" sz="1600" dirty="0" smtClean="0">
                <a:latin typeface="Palatino Linotype" pitchFamily="18" charset="0"/>
              </a:rPr>
              <a:t>, </a:t>
            </a:r>
            <a:r>
              <a:rPr lang="x-none" sz="1600" err="1" smtClean="0">
                <a:latin typeface="Palatino Linotype" pitchFamily="18" charset="0"/>
              </a:rPr>
              <a:t>перкутано</a:t>
            </a:r>
            <a:r>
              <a:rPr lang="x-none" sz="1600" smtClean="0">
                <a:latin typeface="Palatino Linotype" pitchFamily="18" charset="0"/>
              </a:rPr>
              <a:t>)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>
                <a:latin typeface="Palatino Linotype" pitchFamily="18" charset="0"/>
              </a:rPr>
              <a:t>КОМБИНОВАНИ </a:t>
            </a:r>
            <a:r>
              <a:rPr lang="en-US" sz="1600" b="1" dirty="0" smtClean="0">
                <a:latin typeface="Palatino Linotype" pitchFamily="18" charset="0"/>
              </a:rPr>
              <a:t>HCC</a:t>
            </a:r>
            <a:r>
              <a:rPr lang="x-none" sz="1600" b="1" smtClean="0">
                <a:latin typeface="Palatino Linotype" pitchFamily="18" charset="0"/>
              </a:rPr>
              <a:t> </a:t>
            </a:r>
            <a:r>
              <a:rPr lang="x-none" sz="1600" b="1">
                <a:latin typeface="Palatino Linotype" pitchFamily="18" charset="0"/>
              </a:rPr>
              <a:t>И </a:t>
            </a:r>
            <a:r>
              <a:rPr lang="en-US" sz="1600" b="1" dirty="0" smtClean="0">
                <a:latin typeface="Palatino Linotype" pitchFamily="18" charset="0"/>
              </a:rPr>
              <a:t>CCC</a:t>
            </a:r>
            <a:endParaRPr lang="x-none" sz="1600" b="1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smtClean="0">
                <a:latin typeface="Palatino Linotype" pitchFamily="18" charset="0"/>
              </a:rPr>
              <a:t>Три категорије</a:t>
            </a:r>
            <a:r>
              <a:rPr lang="sr-Cyrl-RS" sz="1600" dirty="0" smtClean="0">
                <a:latin typeface="Palatino Linotype" pitchFamily="18" charset="0"/>
              </a:rPr>
              <a:t>:</a:t>
            </a:r>
            <a:endParaRPr lang="x-none" sz="160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sr-Cyrl-RS" sz="1600" b="1" dirty="0" smtClean="0">
                <a:latin typeface="Palatino Linotype" pitchFamily="18" charset="0"/>
              </a:rPr>
              <a:t>Д</a:t>
            </a:r>
            <a:r>
              <a:rPr lang="x-none" sz="1600" b="1" smtClean="0">
                <a:latin typeface="Palatino Linotype" pitchFamily="18" charset="0"/>
              </a:rPr>
              <a:t>воструки карцино</a:t>
            </a:r>
            <a:r>
              <a:rPr lang="sr-Cyrl-RS" sz="1600" b="1" dirty="0" smtClean="0">
                <a:latin typeface="Palatino Linotype" pitchFamily="18" charset="0"/>
              </a:rPr>
              <a:t>м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подручја </a:t>
            </a:r>
            <a:r>
              <a:rPr lang="en-US" sz="1600" dirty="0" smtClean="0">
                <a:latin typeface="Palatino Linotype" pitchFamily="18" charset="0"/>
              </a:rPr>
              <a:t>HCC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и </a:t>
            </a:r>
            <a:r>
              <a:rPr lang="en-US" sz="1600" dirty="0" smtClean="0">
                <a:latin typeface="Palatino Linotype" pitchFamily="18" charset="0"/>
              </a:rPr>
              <a:t>CCC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приказују као </a:t>
            </a:r>
            <a:r>
              <a:rPr lang="x-none" sz="1600" smtClean="0">
                <a:latin typeface="Palatino Linotype" pitchFamily="18" charset="0"/>
              </a:rPr>
              <a:t>одвојена</a:t>
            </a:r>
            <a:r>
              <a:rPr lang="sr-Cyrl-RS" sz="1600" dirty="0" smtClean="0">
                <a:latin typeface="Palatino Linotype" pitchFamily="18" charset="0"/>
              </a:rPr>
              <a:t> жаришта</a:t>
            </a:r>
            <a:endParaRPr lang="x-none" sz="160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sr-Cyrl-RS" sz="1600" b="1" dirty="0" smtClean="0">
                <a:latin typeface="Palatino Linotype" pitchFamily="18" charset="0"/>
              </a:rPr>
              <a:t>К</a:t>
            </a:r>
            <a:r>
              <a:rPr lang="x-none" sz="1600" b="1" smtClean="0">
                <a:latin typeface="Palatino Linotype" pitchFamily="18" charset="0"/>
              </a:rPr>
              <a:t>омбиновани тип</a:t>
            </a:r>
            <a:r>
              <a:rPr lang="sr-Cyrl-RS" sz="1600" dirty="0" smtClean="0">
                <a:latin typeface="Palatino Linotype" pitchFamily="18" charset="0"/>
              </a:rPr>
              <a:t>: присутне компоненте оба тумора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>
                <a:latin typeface="Palatino Linotype" pitchFamily="18" charset="0"/>
              </a:rPr>
              <a:t>али са јасном границом између појединих </a:t>
            </a:r>
            <a:r>
              <a:rPr lang="x-none" sz="1600" smtClean="0">
                <a:latin typeface="Palatino Linotype" pitchFamily="18" charset="0"/>
              </a:rPr>
              <a:t>делова</a:t>
            </a:r>
            <a:endParaRPr lang="x-none" sz="160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sr-Cyrl-RS" sz="1600" b="1" dirty="0" smtClean="0">
                <a:latin typeface="Palatino Linotype" pitchFamily="18" charset="0"/>
              </a:rPr>
              <a:t>М</a:t>
            </a:r>
            <a:r>
              <a:rPr lang="x-none" sz="1600" b="1" smtClean="0">
                <a:latin typeface="Palatino Linotype" pitchFamily="18" charset="0"/>
              </a:rPr>
              <a:t>ешани тип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оба </a:t>
            </a:r>
            <a:r>
              <a:rPr lang="x-none" sz="1600">
                <a:latin typeface="Palatino Linotype" pitchFamily="18" charset="0"/>
              </a:rPr>
              <a:t>тумора у блиском </a:t>
            </a:r>
            <a:r>
              <a:rPr lang="x-none" sz="1600" smtClean="0">
                <a:latin typeface="Palatino Linotype" pitchFamily="18" charset="0"/>
              </a:rPr>
              <a:t>контакту</a:t>
            </a:r>
            <a:endParaRPr lang="sr-Cyrl-RS" sz="1600" dirty="0" smtClean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sr-Cyrl-RS" sz="1600" dirty="0" smtClean="0">
                <a:latin typeface="Palatino Linotype" pitchFamily="18" charset="0"/>
              </a:rPr>
              <a:t>       </a:t>
            </a:r>
            <a:endParaRPr lang="x-none" sz="160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ХОЛАНГИОЦЕЛУЛАРНИ КАРЦИНОМ (</a:t>
            </a:r>
            <a:r>
              <a:rPr lang="en-US" sz="2000" b="1" dirty="0" smtClean="0">
                <a:latin typeface="Palatino Linotype" pitchFamily="18" charset="0"/>
              </a:rPr>
              <a:t>CCC)</a:t>
            </a:r>
          </a:p>
        </p:txBody>
      </p:sp>
    </p:spTree>
    <p:extLst>
      <p:ext uri="{BB962C8B-B14F-4D97-AF65-F5344CB8AC3E}">
        <p14:creationId xmlns="" xmlns:p14="http://schemas.microsoft.com/office/powerpoint/2010/main" val="141434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594479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x-none" sz="24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Цистаденокарцином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Редак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Чешћи код жена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Велики тумор који хистолошки показује слику цисте </a:t>
            </a:r>
            <a:r>
              <a:rPr lang="x-none" sz="1600" dirty="0">
                <a:latin typeface="Palatino Linotype" pitchFamily="18" charset="0"/>
              </a:rPr>
              <a:t>ч</a:t>
            </a:r>
            <a:r>
              <a:rPr lang="x-none" sz="1600" dirty="0" smtClean="0">
                <a:latin typeface="Palatino Linotype" pitchFamily="18" charset="0"/>
              </a:rPr>
              <a:t>ији је зид обложен малигним </a:t>
            </a:r>
            <a:r>
              <a:rPr lang="x-none" sz="1600" dirty="0" err="1" smtClean="0">
                <a:latin typeface="Palatino Linotype" pitchFamily="18" charset="0"/>
              </a:rPr>
              <a:t>епителним</a:t>
            </a:r>
            <a:r>
              <a:rPr lang="x-none" sz="1600" dirty="0" smtClean="0">
                <a:latin typeface="Palatino Linotype" pitchFamily="18" charset="0"/>
              </a:rPr>
              <a:t> ћелијама са </a:t>
            </a:r>
            <a:r>
              <a:rPr lang="x-none" sz="1600" dirty="0" err="1" smtClean="0">
                <a:latin typeface="Palatino Linotype" pitchFamily="18" charset="0"/>
              </a:rPr>
              <a:t>папиларном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пролиферацијом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Настаје из </a:t>
            </a:r>
            <a:r>
              <a:rPr lang="x-none" sz="1600" dirty="0" err="1" smtClean="0">
                <a:latin typeface="Palatino Linotype" pitchFamily="18" charset="0"/>
              </a:rPr>
              <a:t>бенигних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цистаденома</a:t>
            </a:r>
            <a:r>
              <a:rPr lang="x-none" sz="1600" dirty="0" smtClean="0">
                <a:latin typeface="Palatino Linotype" pitchFamily="18" charset="0"/>
              </a:rPr>
              <a:t> и </a:t>
            </a:r>
            <a:r>
              <a:rPr lang="x-none" sz="1600" dirty="0" err="1" smtClean="0">
                <a:latin typeface="Palatino Linotype" pitchFamily="18" charset="0"/>
              </a:rPr>
              <a:t>конгениталних</a:t>
            </a:r>
            <a:r>
              <a:rPr lang="x-none" sz="1600" dirty="0" smtClean="0">
                <a:latin typeface="Palatino Linotype" pitchFamily="18" charset="0"/>
              </a:rPr>
              <a:t> цисти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Обично су локализовани у десном </a:t>
            </a:r>
            <a:r>
              <a:rPr lang="x-none" sz="1600" smtClean="0">
                <a:latin typeface="Palatino Linotype" pitchFamily="18" charset="0"/>
              </a:rPr>
              <a:t>режњу ј</a:t>
            </a:r>
            <a:r>
              <a:rPr lang="x-none" smtClean="0">
                <a:latin typeface="Palatino Linotype" pitchFamily="18" charset="0"/>
              </a:rPr>
              <a:t>етре</a:t>
            </a: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endParaRPr lang="sr-Cyrl-RS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sr-Cyrl-RS" b="1" dirty="0" smtClean="0">
                <a:latin typeface="Palatino Linotype" pitchFamily="18" charset="0"/>
              </a:rPr>
              <a:t>Хепатобластом, ангиосарком...</a:t>
            </a:r>
            <a:endParaRPr lang="x-none" b="1" dirty="0">
              <a:latin typeface="Palatino Linotype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latin typeface="Palatino Linotype" pitchFamily="18" charset="0"/>
              </a:rPr>
              <a:t>Остали примарнималигни тумори јетре</a:t>
            </a:r>
          </a:p>
        </p:txBody>
      </p:sp>
    </p:spTree>
    <p:extLst>
      <p:ext uri="{BB962C8B-B14F-4D97-AF65-F5344CB8AC3E}">
        <p14:creationId xmlns="" xmlns:p14="http://schemas.microsoft.com/office/powerpoint/2010/main" val="101735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11624"/>
            <a:ext cx="88392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b="1" smtClean="0">
                <a:latin typeface="Palatino Linotype" pitchFamily="18" charset="0"/>
              </a:rPr>
              <a:t>Г</a:t>
            </a:r>
            <a:r>
              <a:rPr lang="sr-Cyrl-RS" sz="1600" b="1" dirty="0" smtClean="0">
                <a:latin typeface="Palatino Linotype" pitchFamily="18" charset="0"/>
              </a:rPr>
              <a:t>АСТРОИНТЕСТИНАЛНИ СИСТЕМ</a:t>
            </a:r>
            <a:endParaRPr lang="x-none" sz="1600" b="1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Болови </a:t>
            </a:r>
            <a:r>
              <a:rPr lang="x-none" sz="1600" dirty="0" smtClean="0">
                <a:latin typeface="Palatino Linotype" pitchFamily="18" charset="0"/>
              </a:rPr>
              <a:t>испод </a:t>
            </a:r>
            <a:r>
              <a:rPr lang="x-none" sz="1600" smtClean="0">
                <a:latin typeface="Palatino Linotype" pitchFamily="18" charset="0"/>
              </a:rPr>
              <a:t>ДРЛ </a:t>
            </a:r>
            <a:r>
              <a:rPr lang="sr-Cyrl-RS" sz="1600" dirty="0" smtClean="0">
                <a:latin typeface="Palatino Linotype" pitchFamily="18" charset="0"/>
              </a:rPr>
              <a:t>због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увећања јетре и растезања </a:t>
            </a:r>
            <a:r>
              <a:rPr lang="x-none" sz="1600" err="1" smtClean="0">
                <a:latin typeface="Palatino Linotype" pitchFamily="18" charset="0"/>
              </a:rPr>
              <a:t>Glissonove</a:t>
            </a:r>
            <a:r>
              <a:rPr lang="x-none" sz="1600" smtClean="0">
                <a:latin typeface="Palatino Linotype" pitchFamily="18" charset="0"/>
              </a:rPr>
              <a:t> капсуле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Болови у трбуху због гастритиса, у</a:t>
            </a:r>
            <a:r>
              <a:rPr lang="x-none" sz="1600" smtClean="0">
                <a:latin typeface="Palatino Linotype" pitchFamily="18" charset="0"/>
              </a:rPr>
              <a:t>лкусн</a:t>
            </a:r>
            <a:r>
              <a:rPr lang="sr-Cyrl-RS" sz="1600" dirty="0" smtClean="0">
                <a:latin typeface="Palatino Linotype" pitchFamily="18" charset="0"/>
              </a:rPr>
              <a:t>е</a:t>
            </a:r>
            <a:r>
              <a:rPr lang="x-none" sz="1600" smtClean="0">
                <a:latin typeface="Palatino Linotype" pitchFamily="18" charset="0"/>
              </a:rPr>
              <a:t> болест</a:t>
            </a:r>
            <a:r>
              <a:rPr lang="sr-Cyrl-RS" sz="1600" dirty="0" smtClean="0">
                <a:latin typeface="Palatino Linotype" pitchFamily="18" charset="0"/>
              </a:rPr>
              <a:t>и</a:t>
            </a:r>
            <a:r>
              <a:rPr lang="x-none" sz="1600" smtClean="0">
                <a:latin typeface="Palatino Linotype" pitchFamily="18" charset="0"/>
              </a:rPr>
              <a:t>, хроничн</a:t>
            </a:r>
            <a:r>
              <a:rPr lang="sr-Cyrl-RS" sz="1600" dirty="0" smtClean="0">
                <a:latin typeface="Palatino Linotype" pitchFamily="18" charset="0"/>
              </a:rPr>
              <a:t>ог</a:t>
            </a:r>
            <a:r>
              <a:rPr lang="x-none" sz="1600" smtClean="0">
                <a:latin typeface="Palatino Linotype" pitchFamily="18" charset="0"/>
              </a:rPr>
              <a:t> панкреатитис</a:t>
            </a:r>
            <a:r>
              <a:rPr lang="sr-Cyrl-RS" sz="1600" dirty="0" smtClean="0">
                <a:latin typeface="Palatino Linotype" pitchFamily="18" charset="0"/>
              </a:rPr>
              <a:t>а 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err="1" smtClean="0">
                <a:latin typeface="Palatino Linotype" pitchFamily="18" charset="0"/>
              </a:rPr>
              <a:t>Foetor</a:t>
            </a:r>
            <a:r>
              <a:rPr lang="x-none" sz="1600" smtClean="0">
                <a:latin typeface="Palatino Linotype" pitchFamily="18" charset="0"/>
              </a:rPr>
              <a:t> hepaticus</a:t>
            </a:r>
            <a:r>
              <a:rPr lang="sr-Cyrl-RS" sz="1600" dirty="0" smtClean="0">
                <a:latin typeface="Palatino Linotype" pitchFamily="18" charset="0"/>
              </a:rPr>
              <a:t> (</a:t>
            </a:r>
            <a:r>
              <a:rPr lang="x-none" sz="1600" smtClean="0">
                <a:latin typeface="Palatino Linotype" pitchFamily="18" charset="0"/>
              </a:rPr>
              <a:t>описиван </a:t>
            </a:r>
            <a:r>
              <a:rPr lang="x-none" sz="1600" dirty="0" smtClean="0">
                <a:latin typeface="Palatino Linotype" pitchFamily="18" charset="0"/>
              </a:rPr>
              <a:t>као задах </a:t>
            </a:r>
            <a:r>
              <a:rPr lang="x-none" sz="1600" smtClean="0">
                <a:latin typeface="Palatino Linotype" pitchFamily="18" charset="0"/>
              </a:rPr>
              <a:t>мишијег урина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dirty="0" smtClean="0">
                <a:latin typeface="Palatino Linotype" pitchFamily="18" charset="0"/>
              </a:rPr>
              <a:t>код </a:t>
            </a:r>
            <a:r>
              <a:rPr lang="x-none" sz="1600" dirty="0" err="1" smtClean="0">
                <a:latin typeface="Palatino Linotype" pitchFamily="18" charset="0"/>
              </a:rPr>
              <a:t>узнапредовале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dirty="0" err="1" smtClean="0">
                <a:latin typeface="Palatino Linotype" pitchFamily="18" charset="0"/>
              </a:rPr>
              <a:t>енцефалопатије</a:t>
            </a:r>
            <a:r>
              <a:rPr lang="x-none" sz="1600" dirty="0" smtClean="0">
                <a:latin typeface="Palatino Linotype" pitchFamily="18" charset="0"/>
              </a:rPr>
              <a:t> и узрокован </a:t>
            </a:r>
            <a:r>
              <a:rPr lang="x-none" sz="1600" smtClean="0">
                <a:latin typeface="Palatino Linotype" pitchFamily="18" charset="0"/>
              </a:rPr>
              <a:t>је мекарптан</a:t>
            </a:r>
            <a:r>
              <a:rPr lang="sr-Cyrl-RS" sz="1600" dirty="0" smtClean="0">
                <a:latin typeface="Palatino Linotype" pitchFamily="18" charset="0"/>
              </a:rPr>
              <a:t>-</a:t>
            </a:r>
            <a:r>
              <a:rPr lang="x-none" sz="1600" smtClean="0">
                <a:latin typeface="Palatino Linotype" pitchFamily="18" charset="0"/>
              </a:rPr>
              <a:t>диметил</a:t>
            </a:r>
            <a:r>
              <a:rPr lang="sr-Cyrl-RS" sz="1600" dirty="0" smtClean="0">
                <a:latin typeface="Palatino Linotype" pitchFamily="18" charset="0"/>
              </a:rPr>
              <a:t>-</a:t>
            </a:r>
            <a:r>
              <a:rPr lang="x-none" sz="1600" smtClean="0">
                <a:latin typeface="Palatino Linotype" pitchFamily="18" charset="0"/>
              </a:rPr>
              <a:t>сулфидом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У</a:t>
            </a:r>
            <a:r>
              <a:rPr lang="x-none" sz="1600" smtClean="0">
                <a:latin typeface="Palatino Linotype" pitchFamily="18" charset="0"/>
              </a:rPr>
              <a:t>већање </a:t>
            </a:r>
            <a:r>
              <a:rPr lang="x-none" sz="1600" dirty="0" err="1" smtClean="0">
                <a:latin typeface="Palatino Linotype" pitchFamily="18" charset="0"/>
              </a:rPr>
              <a:t>паротидних</a:t>
            </a:r>
            <a:r>
              <a:rPr lang="x-none" sz="1600" dirty="0" smtClean="0">
                <a:latin typeface="Palatino Linotype" pitchFamily="18" charset="0"/>
              </a:rPr>
              <a:t> жлезди-код половине болесника</a:t>
            </a:r>
            <a:r>
              <a:rPr lang="x-none" sz="1600" smtClean="0">
                <a:latin typeface="Palatino Linotype" pitchFamily="18" charset="0"/>
              </a:rPr>
              <a:t>, </a:t>
            </a:r>
            <a:r>
              <a:rPr lang="x-none" sz="1600" smtClean="0">
                <a:latin typeface="Palatino Linotype" pitchFamily="18" charset="0"/>
              </a:rPr>
              <a:t>безболно</a:t>
            </a:r>
            <a:r>
              <a:rPr lang="sr-Cyrl-RS" sz="1600" dirty="0" smtClean="0">
                <a:latin typeface="Palatino Linotype" pitchFamily="18" charset="0"/>
              </a:rPr>
              <a:t>,</a:t>
            </a:r>
            <a:r>
              <a:rPr lang="sr-Cyrl-RS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реверзиблно</a:t>
            </a:r>
            <a:r>
              <a:rPr lang="sr-Cyrl-RS" sz="1600" dirty="0" smtClean="0">
                <a:latin typeface="Palatino Linotype" pitchFamily="18" charset="0"/>
              </a:rPr>
              <a:t>;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жлезда је мекана, није болно осетљива и није фиксирана </a:t>
            </a:r>
            <a:r>
              <a:rPr lang="x-none" sz="1600" smtClean="0">
                <a:latin typeface="Palatino Linotype" pitchFamily="18" charset="0"/>
              </a:rPr>
              <a:t>за </a:t>
            </a:r>
            <a:r>
              <a:rPr lang="x-none" sz="1600" smtClean="0">
                <a:latin typeface="Palatino Linotype" pitchFamily="18" charset="0"/>
              </a:rPr>
              <a:t>кожу</a:t>
            </a:r>
            <a:r>
              <a:rPr lang="sr-Cyrl-RS" sz="1600" dirty="0" smtClean="0">
                <a:latin typeface="Palatino Linotype" pitchFamily="18" charset="0"/>
              </a:rPr>
              <a:t>;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 dirty="0" smtClean="0">
                <a:latin typeface="Palatino Linotype" pitchFamily="18" charset="0"/>
              </a:rPr>
              <a:t>настаје услед </a:t>
            </a:r>
            <a:r>
              <a:rPr lang="x-none" sz="1600" dirty="0" err="1" smtClean="0">
                <a:latin typeface="Palatino Linotype" pitchFamily="18" charset="0"/>
              </a:rPr>
              <a:t>едема</a:t>
            </a:r>
            <a:r>
              <a:rPr lang="x-none" sz="1600" dirty="0" smtClean="0">
                <a:latin typeface="Palatino Linotype" pitchFamily="18" charset="0"/>
              </a:rPr>
              <a:t> и масне инфилтрације жлезде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Варикозитети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последица </a:t>
            </a:r>
            <a:r>
              <a:rPr lang="x-none" sz="1600" err="1" smtClean="0">
                <a:latin typeface="Palatino Linotype" pitchFamily="18" charset="0"/>
              </a:rPr>
              <a:t>портне</a:t>
            </a:r>
            <a:r>
              <a:rPr lang="x-none" sz="1600" smtClean="0">
                <a:latin typeface="Palatino Linotype" pitchFamily="18" charset="0"/>
              </a:rPr>
              <a:t> хипертензије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Жутица (показатељ степена хепатоцелуларне некрозе, знак лоше прогнозе)</a:t>
            </a:r>
            <a:endParaRPr lang="x-none" sz="1600" dirty="0">
              <a:latin typeface="Palatino Linotype" pitchFamily="18" charset="0"/>
            </a:endParaRPr>
          </a:p>
          <a:p>
            <a:r>
              <a:rPr lang="x-none" sz="1600" b="1" smtClean="0">
                <a:latin typeface="Palatino Linotype" pitchFamily="18" charset="0"/>
              </a:rPr>
              <a:t>ХЕМА</a:t>
            </a:r>
            <a:r>
              <a:rPr lang="sr-Cyrl-RS" sz="1600" b="1" dirty="0" smtClean="0">
                <a:latin typeface="Palatino Linotype" pitchFamily="18" charset="0"/>
              </a:rPr>
              <a:t>ТОПОЕЗНИ</a:t>
            </a:r>
            <a:r>
              <a:rPr lang="x-none" sz="1600" b="1" smtClean="0">
                <a:latin typeface="Palatino Linotype" pitchFamily="18" charset="0"/>
              </a:rPr>
              <a:t> СИСТЕМ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Поремећај </a:t>
            </a:r>
            <a:r>
              <a:rPr lang="x-none" sz="1600" smtClean="0">
                <a:latin typeface="Palatino Linotype" pitchFamily="18" charset="0"/>
              </a:rPr>
              <a:t>коагулације</a:t>
            </a:r>
            <a:r>
              <a:rPr lang="sr-Cyrl-RS" sz="1600" dirty="0" smtClean="0">
                <a:latin typeface="Palatino Linotype" pitchFamily="18" charset="0"/>
              </a:rPr>
              <a:t> (најпре се снижава фактор </a:t>
            </a:r>
            <a:r>
              <a:rPr lang="en-US" sz="1600" dirty="0" smtClean="0">
                <a:latin typeface="Palatino Linotype" pitchFamily="18" charset="0"/>
              </a:rPr>
              <a:t>VII</a:t>
            </a:r>
            <a:r>
              <a:rPr lang="sr-Cyrl-RS" sz="1600" dirty="0" smtClean="0">
                <a:latin typeface="Palatino Linotype" pitchFamily="18" charset="0"/>
              </a:rPr>
              <a:t>, фактор</a:t>
            </a:r>
            <a:r>
              <a:rPr lang="en-US" sz="1600" dirty="0" smtClean="0">
                <a:latin typeface="Palatino Linotype" pitchFamily="18" charset="0"/>
              </a:rPr>
              <a:t> VIII</a:t>
            </a:r>
            <a:r>
              <a:rPr lang="sr-Cyrl-RS" sz="1600" dirty="0" smtClean="0">
                <a:latin typeface="Palatino Linotype" pitchFamily="18" charset="0"/>
              </a:rPr>
              <a:t> се не синтетише у јетри)</a:t>
            </a:r>
            <a:endParaRPr lang="x-none" sz="160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>
                <a:latin typeface="Palatino Linotype" pitchFamily="18" charset="0"/>
              </a:rPr>
              <a:t>Анемија-микроцитна и хипохромна (услед губитка </a:t>
            </a:r>
            <a:r>
              <a:rPr lang="x-none" sz="1600" smtClean="0">
                <a:latin typeface="Palatino Linotype" pitchFamily="18" charset="0"/>
              </a:rPr>
              <a:t>крви</a:t>
            </a:r>
            <a:r>
              <a:rPr lang="sr-Cyrl-RS" sz="1600" dirty="0" smtClean="0">
                <a:latin typeface="Palatino Linotype" pitchFamily="18" charset="0"/>
              </a:rPr>
              <a:t> због крварења из варикса, улкуса, хемороида</a:t>
            </a:r>
            <a:r>
              <a:rPr lang="x-none" sz="1600" smtClean="0">
                <a:latin typeface="Palatino Linotype" pitchFamily="18" charset="0"/>
              </a:rPr>
              <a:t>), </a:t>
            </a:r>
            <a:r>
              <a:rPr lang="x-none" sz="1600">
                <a:latin typeface="Palatino Linotype" pitchFamily="18" charset="0"/>
              </a:rPr>
              <a:t>макроцитна </a:t>
            </a:r>
            <a:r>
              <a:rPr lang="sr-Cyrl-RS" sz="1600" dirty="0" smtClean="0">
                <a:latin typeface="Palatino Linotype" pitchFamily="18" charset="0"/>
              </a:rPr>
              <a:t>(</a:t>
            </a:r>
            <a:r>
              <a:rPr lang="x-none" sz="1600" smtClean="0">
                <a:latin typeface="Palatino Linotype" pitchFamily="18" charset="0"/>
              </a:rPr>
              <a:t>услед </a:t>
            </a:r>
            <a:r>
              <a:rPr lang="x-none" sz="1600">
                <a:latin typeface="Palatino Linotype" pitchFamily="18" charset="0"/>
              </a:rPr>
              <a:t>дефицита фолне </a:t>
            </a:r>
            <a:r>
              <a:rPr lang="x-none" sz="1600" smtClean="0">
                <a:latin typeface="Palatino Linotype" pitchFamily="18" charset="0"/>
              </a:rPr>
              <a:t>киселине</a:t>
            </a:r>
            <a:r>
              <a:rPr lang="sr-Cyrl-RS" sz="1600" dirty="0" smtClean="0">
                <a:latin typeface="Palatino Linotype" pitchFamily="18" charset="0"/>
              </a:rPr>
              <a:t>)</a:t>
            </a:r>
            <a:r>
              <a:rPr lang="x-none" sz="1600" smtClean="0">
                <a:latin typeface="Palatino Linotype" pitchFamily="18" charset="0"/>
              </a:rPr>
              <a:t>, хемолитичка</a:t>
            </a:r>
            <a:r>
              <a:rPr lang="sr-Cyrl-RS" sz="1600" dirty="0" smtClean="0">
                <a:latin typeface="Palatino Linotype" pitchFamily="18" charset="0"/>
              </a:rPr>
              <a:t>-нормоцитна,</a:t>
            </a:r>
            <a:r>
              <a:rPr lang="x-none" sz="1600" smtClean="0">
                <a:latin typeface="Palatino Linotype" pitchFamily="18" charset="0"/>
              </a:rPr>
              <a:t> </a:t>
            </a:r>
            <a:r>
              <a:rPr lang="x-none" sz="1600">
                <a:latin typeface="Palatino Linotype" pitchFamily="18" charset="0"/>
              </a:rPr>
              <a:t>услед хиперспленизма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Хемосидероза</a:t>
            </a:r>
            <a:r>
              <a:rPr lang="x-none" sz="1600">
                <a:latin typeface="Palatino Linotype" pitchFamily="18" charset="0"/>
              </a:rPr>
              <a:t>, честа у алкохолној цирози</a:t>
            </a:r>
          </a:p>
          <a:p>
            <a:pPr>
              <a:lnSpc>
                <a:spcPct val="150000"/>
              </a:lnSpc>
            </a:pPr>
            <a:endParaRPr lang="x-none" sz="1600" dirty="0">
              <a:latin typeface="Palatino Linotype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x-none" sz="2000" b="1" smtClean="0">
                <a:latin typeface="Palatino Linotype" pitchFamily="18" charset="0"/>
              </a:rPr>
              <a:t>ЦИРОЗА</a:t>
            </a:r>
            <a:r>
              <a:rPr lang="en-US" sz="2000" b="1" dirty="0" smtClean="0">
                <a:latin typeface="Palatino Linotype" pitchFamily="18" charset="0"/>
              </a:rPr>
              <a:t> </a:t>
            </a:r>
            <a:r>
              <a:rPr lang="x-none" sz="2000" b="1" smtClean="0">
                <a:latin typeface="Palatino Linotype" pitchFamily="18" charset="0"/>
              </a:rPr>
              <a:t>ЈЕТРЕ</a:t>
            </a:r>
            <a:r>
              <a:rPr lang="sr-Latn-RS" sz="2000" b="1" dirty="0" smtClean="0">
                <a:latin typeface="Palatino Linotype" pitchFamily="18" charset="0"/>
              </a:rPr>
              <a:t>-</a:t>
            </a:r>
            <a:r>
              <a:rPr lang="sr-Cyrl-RS" sz="2000" b="1" dirty="0" smtClean="0">
                <a:latin typeface="Palatino Linotype" pitchFamily="18" charset="0"/>
              </a:rPr>
              <a:t> Клиничка слика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272530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1" y="381000"/>
            <a:ext cx="8915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Јетра је најчешже место хематогеног метастазираља тумора и то:</a:t>
            </a:r>
          </a:p>
          <a:p>
            <a:pPr marL="285750" indent="-285750">
              <a:lnSpc>
                <a:spcPct val="200000"/>
              </a:lnSpc>
            </a:pPr>
            <a:r>
              <a:rPr lang="sr-Cyrl-RS" sz="1600" dirty="0" smtClean="0">
                <a:latin typeface="Palatino Linotype" pitchFamily="18" charset="0"/>
              </a:rPr>
              <a:t> бронха, колона, дојке, желуца, панкреаса, жучне кесе, једњака, утеруса, бубрега, уретера...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Клиничка слика</a:t>
            </a:r>
            <a:r>
              <a:rPr lang="sr-Cyrl-RS" sz="1600" dirty="0" smtClean="0">
                <a:latin typeface="Palatino Linotype" pitchFamily="18" charset="0"/>
              </a:rPr>
              <a:t>: симптоми основног обољења удружени са</a:t>
            </a:r>
            <a:r>
              <a:rPr lang="x-none" sz="1600" smtClean="0">
                <a:latin typeface="Palatino Linotype" pitchFamily="18" charset="0"/>
              </a:rPr>
              <a:t> симптом</a:t>
            </a:r>
            <a:r>
              <a:rPr lang="sr-Cyrl-RS" sz="1600" dirty="0" smtClean="0">
                <a:latin typeface="Palatino Linotype" pitchFamily="18" charset="0"/>
              </a:rPr>
              <a:t>им</a:t>
            </a:r>
            <a:r>
              <a:rPr lang="x-none" sz="1600" smtClean="0">
                <a:latin typeface="Palatino Linotype" pitchFamily="18" charset="0"/>
              </a:rPr>
              <a:t>а </a:t>
            </a:r>
            <a:r>
              <a:rPr lang="x-none" sz="1600" err="1" smtClean="0">
                <a:latin typeface="Palatino Linotype" pitchFamily="18" charset="0"/>
              </a:rPr>
              <a:t>инсуфицијенције</a:t>
            </a:r>
            <a:r>
              <a:rPr lang="x-none" sz="1600" smtClean="0">
                <a:latin typeface="Palatino Linotype" pitchFamily="18" charset="0"/>
              </a:rPr>
              <a:t> јетре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dirty="0" smtClean="0">
                <a:latin typeface="Palatino Linotype" pitchFamily="18" charset="0"/>
              </a:rPr>
              <a:t>Лабораторијски налази нису </a:t>
            </a:r>
            <a:r>
              <a:rPr lang="x-none" sz="1600" smtClean="0">
                <a:latin typeface="Palatino Linotype" pitchFamily="18" charset="0"/>
              </a:rPr>
              <a:t>високо специфични</a:t>
            </a:r>
            <a:r>
              <a:rPr lang="sr-Cyrl-RS" sz="1600" dirty="0" smtClean="0">
                <a:latin typeface="Palatino Linotype" pitchFamily="18" charset="0"/>
              </a:rPr>
              <a:t>, најчешће поремећен хепатограм (</a:t>
            </a:r>
            <a:r>
              <a:rPr lang="x-none" sz="1600" smtClean="0">
                <a:latin typeface="Palatino Linotype" pitchFamily="18" charset="0"/>
              </a:rPr>
              <a:t>повишењ</a:t>
            </a:r>
            <a:r>
              <a:rPr lang="sr-Cyrl-RS" sz="1600" dirty="0" smtClean="0">
                <a:latin typeface="Palatino Linotype" pitchFamily="18" charset="0"/>
              </a:rPr>
              <a:t>а вредност</a:t>
            </a:r>
            <a:r>
              <a:rPr lang="x-none" sz="1600" smtClean="0">
                <a:latin typeface="Palatino Linotype" pitchFamily="18" charset="0"/>
              </a:rPr>
              <a:t> алкалне фосфатазе</a:t>
            </a:r>
            <a:r>
              <a:rPr lang="sr-Cyrl-RS" sz="1600" dirty="0" smtClean="0">
                <a:latin typeface="Palatino Linotype" pitchFamily="18" charset="0"/>
              </a:rPr>
              <a:t>, </a:t>
            </a:r>
            <a:r>
              <a:rPr lang="x-none" sz="1600" smtClean="0">
                <a:latin typeface="Palatino Linotype" pitchFamily="18" charset="0"/>
              </a:rPr>
              <a:t>лактат </a:t>
            </a:r>
            <a:r>
              <a:rPr lang="x-none" sz="1600" dirty="0" err="1" smtClean="0">
                <a:latin typeface="Palatino Linotype" pitchFamily="18" charset="0"/>
              </a:rPr>
              <a:t>дехидрогеназе</a:t>
            </a:r>
            <a:r>
              <a:rPr lang="x-none" sz="1600" dirty="0" smtClean="0">
                <a:latin typeface="Palatino Linotype" pitchFamily="18" charset="0"/>
              </a:rPr>
              <a:t> и пораст </a:t>
            </a:r>
            <a:r>
              <a:rPr lang="x-none" sz="1600" dirty="0" err="1" smtClean="0">
                <a:latin typeface="Palatino Linotype" pitchFamily="18" charset="0"/>
              </a:rPr>
              <a:t>специфичнх</a:t>
            </a:r>
            <a:r>
              <a:rPr lang="x-none" sz="1600" dirty="0" smtClean="0">
                <a:latin typeface="Palatino Linotype" pitchFamily="18" charset="0"/>
              </a:rPr>
              <a:t> </a:t>
            </a:r>
            <a:r>
              <a:rPr lang="x-none" sz="1600" smtClean="0">
                <a:latin typeface="Palatino Linotype" pitchFamily="18" charset="0"/>
              </a:rPr>
              <a:t>туморских маркера</a:t>
            </a:r>
            <a:r>
              <a:rPr lang="sr-Cyrl-RS" sz="1600" dirty="0" smtClean="0">
                <a:latin typeface="Palatino Linotype" pitchFamily="18" charset="0"/>
              </a:rPr>
              <a:t>: </a:t>
            </a:r>
            <a:r>
              <a:rPr lang="x-none" sz="1600" smtClean="0">
                <a:latin typeface="Palatino Linotype" pitchFamily="18" charset="0"/>
              </a:rPr>
              <a:t>CEA</a:t>
            </a:r>
            <a:r>
              <a:rPr lang="x-none" sz="1600" dirty="0" smtClean="0">
                <a:latin typeface="Palatino Linotype" pitchFamily="18" charset="0"/>
              </a:rPr>
              <a:t>, CA 19-9, </a:t>
            </a:r>
            <a:r>
              <a:rPr lang="x-none" sz="1600" smtClean="0">
                <a:latin typeface="Palatino Linotype" pitchFamily="18" charset="0"/>
              </a:rPr>
              <a:t>CA-125)</a:t>
            </a:r>
            <a:endParaRPr lang="sr-Cyrl-RS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sr-Cyrl-RS" sz="1600" dirty="0" smtClean="0">
                <a:latin typeface="Palatino Linotype" pitchFamily="18" charset="0"/>
              </a:rPr>
              <a:t>Визуализационе методе: ЕХО, ЦТ, МР: фокалне промене у јетри</a:t>
            </a:r>
            <a:endParaRPr lang="x-none" sz="1600" dirty="0" smtClean="0">
              <a:latin typeface="Palatino Linotype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§"/>
            </a:pPr>
            <a:r>
              <a:rPr lang="x-none" sz="1600" smtClean="0">
                <a:latin typeface="Palatino Linotype" pitchFamily="18" charset="0"/>
              </a:rPr>
              <a:t>Најбољу прогнозу </a:t>
            </a:r>
            <a:r>
              <a:rPr lang="x-none" sz="1600" dirty="0" smtClean="0">
                <a:latin typeface="Palatino Linotype" pitchFamily="18" charset="0"/>
              </a:rPr>
              <a:t>имају болесници </a:t>
            </a:r>
            <a:r>
              <a:rPr lang="x-none" sz="1600" smtClean="0">
                <a:latin typeface="Palatino Linotype" pitchFamily="18" charset="0"/>
              </a:rPr>
              <a:t>са </a:t>
            </a:r>
            <a:r>
              <a:rPr lang="sr-Cyrl-RS" sz="1600" dirty="0" smtClean="0">
                <a:latin typeface="Palatino Linotype" pitchFamily="18" charset="0"/>
              </a:rPr>
              <a:t>примарним </a:t>
            </a:r>
            <a:r>
              <a:rPr lang="x-none" sz="1600" smtClean="0">
                <a:latin typeface="Palatino Linotype" pitchFamily="18" charset="0"/>
              </a:rPr>
              <a:t>карциномом </a:t>
            </a:r>
            <a:r>
              <a:rPr lang="x-none" sz="1600" dirty="0" smtClean="0">
                <a:latin typeface="Palatino Linotype" pitchFamily="18" charset="0"/>
              </a:rPr>
              <a:t>колона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2000" b="1" smtClean="0">
                <a:latin typeface="Palatino Linotype" pitchFamily="18" charset="0"/>
              </a:rPr>
              <a:t>МЕТАСТАТСКИ (секундарни) </a:t>
            </a:r>
            <a:r>
              <a:rPr lang="ru-RU" sz="2000" b="1" dirty="0" smtClean="0">
                <a:latin typeface="Palatino Linotype" pitchFamily="18" charset="0"/>
              </a:rPr>
              <a:t>ТУМОРИ</a:t>
            </a:r>
          </a:p>
        </p:txBody>
      </p:sp>
      <p:pic>
        <p:nvPicPr>
          <p:cNvPr id="4" name="Content Placeholder 4" descr="liver-metastasis-1a_smal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0" y="4876800"/>
            <a:ext cx="2510603" cy="18017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14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4476</TotalTime>
  <Words>7587</Words>
  <Application>Microsoft Office PowerPoint</Application>
  <PresentationFormat>On-screen Show (4:3)</PresentationFormat>
  <Paragraphs>932</Paragraphs>
  <Slides>90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1" baseType="lpstr">
      <vt:lpstr>Office Theme</vt:lpstr>
      <vt:lpstr>ИАСМ Интерна медицина 2 Наставна јединица 18   Цироза јетре Портна хипертензија Бубрежне компликације болести јетре Асцитес Спонтани бактеријски перитонитис Хепатичка енцефалопатија Тумори јетре  </vt:lpstr>
      <vt:lpstr>ЦИРОЗА ЈЕТРЕ Cirrhosis hepatis</vt:lpstr>
      <vt:lpstr>Slide 3</vt:lpstr>
      <vt:lpstr>Slide 4</vt:lpstr>
      <vt:lpstr>Slide 5</vt:lpstr>
      <vt:lpstr>Slide 6</vt:lpstr>
      <vt:lpstr>Slide 7</vt:lpstr>
      <vt:lpstr>Slide 8</vt:lpstr>
      <vt:lpstr>Slide 9</vt:lpstr>
      <vt:lpstr>Портна хипертензија 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ПОРТНА ХИПЕРТЕНЗИЈА Hypertensio portalis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БУБРЕЖНЕ КОМПЛИКАЦИЈЕ БОЛЕСТИ ЈЕТРЕ Хепаторенални синдром</vt:lpstr>
      <vt:lpstr>Slide 30</vt:lpstr>
      <vt:lpstr>Slide 31</vt:lpstr>
      <vt:lpstr>Slide 32</vt:lpstr>
      <vt:lpstr>Slide 33</vt:lpstr>
      <vt:lpstr>АСЦИТЕС</vt:lpstr>
      <vt:lpstr>Slide 35</vt:lpstr>
      <vt:lpstr>Slide 36</vt:lpstr>
      <vt:lpstr>АСЦИТЕС</vt:lpstr>
      <vt:lpstr>АСЦИТЕС</vt:lpstr>
      <vt:lpstr>Slide 39</vt:lpstr>
      <vt:lpstr>Slide 40</vt:lpstr>
      <vt:lpstr>АСЦИТЕС</vt:lpstr>
      <vt:lpstr>Slide 42</vt:lpstr>
      <vt:lpstr>Slide 43</vt:lpstr>
      <vt:lpstr>Slide 44</vt:lpstr>
      <vt:lpstr>СПОНТАНИ БАКТЕРИЈСКИ ПЕРИТОНИТИС</vt:lpstr>
      <vt:lpstr>Slide 46</vt:lpstr>
      <vt:lpstr>Slide 47</vt:lpstr>
      <vt:lpstr>СПОНТАНИ БАКТЕРИЈСКИ ПЕРИТОНИТИС</vt:lpstr>
      <vt:lpstr>Slide 49</vt:lpstr>
      <vt:lpstr>ХЕПАТИЧНА ЕНЦЕФАЛОПАТИЈА  Портокавна енцефалопатија (Encephalopathia portocavalis)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ТУМОРИ ЈЕТРЕ  БЕНИГНИ ТУМОРИ ЈЕТРЕ МАЛИГНИ ТУМОРИ ЈЕТРЕ</vt:lpstr>
      <vt:lpstr>Slide 63</vt:lpstr>
      <vt:lpstr>Slide 64</vt:lpstr>
      <vt:lpstr>Slide 65</vt:lpstr>
      <vt:lpstr>Slide 66</vt:lpstr>
      <vt:lpstr>ХЕМАНГИОМИ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академске студије медицине Наставна јединица 18</dc:title>
  <dc:creator>MISEL</dc:creator>
  <cp:lastModifiedBy> XX</cp:lastModifiedBy>
  <cp:revision>309</cp:revision>
  <dcterms:created xsi:type="dcterms:W3CDTF">2015-08-06T16:23:49Z</dcterms:created>
  <dcterms:modified xsi:type="dcterms:W3CDTF">2019-09-12T16:00:29Z</dcterms:modified>
</cp:coreProperties>
</file>