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8" r:id="rId11"/>
    <p:sldId id="269" r:id="rId12"/>
    <p:sldId id="273" r:id="rId13"/>
    <p:sldId id="275" r:id="rId14"/>
    <p:sldId id="276" r:id="rId15"/>
    <p:sldId id="285" r:id="rId16"/>
    <p:sldId id="278" r:id="rId17"/>
    <p:sldId id="280" r:id="rId18"/>
    <p:sldId id="282" r:id="rId19"/>
    <p:sldId id="305" r:id="rId20"/>
    <p:sldId id="291" r:id="rId21"/>
    <p:sldId id="294" r:id="rId22"/>
    <p:sldId id="296" r:id="rId23"/>
    <p:sldId id="298" r:id="rId24"/>
    <p:sldId id="302" r:id="rId25"/>
    <p:sldId id="308" r:id="rId26"/>
    <p:sldId id="481" r:id="rId27"/>
    <p:sldId id="322" r:id="rId28"/>
    <p:sldId id="325" r:id="rId29"/>
    <p:sldId id="331" r:id="rId30"/>
    <p:sldId id="334" r:id="rId31"/>
    <p:sldId id="336" r:id="rId32"/>
    <p:sldId id="340" r:id="rId33"/>
    <p:sldId id="344" r:id="rId34"/>
    <p:sldId id="346" r:id="rId35"/>
    <p:sldId id="347" r:id="rId36"/>
    <p:sldId id="348" r:id="rId37"/>
    <p:sldId id="349" r:id="rId38"/>
    <p:sldId id="350" r:id="rId39"/>
    <p:sldId id="351" r:id="rId40"/>
    <p:sldId id="353" r:id="rId41"/>
    <p:sldId id="358" r:id="rId42"/>
    <p:sldId id="359" r:id="rId43"/>
    <p:sldId id="362" r:id="rId44"/>
    <p:sldId id="364" r:id="rId45"/>
    <p:sldId id="372" r:id="rId46"/>
    <p:sldId id="375" r:id="rId47"/>
    <p:sldId id="387" r:id="rId48"/>
    <p:sldId id="390" r:id="rId49"/>
    <p:sldId id="391" r:id="rId50"/>
    <p:sldId id="394" r:id="rId51"/>
    <p:sldId id="395" r:id="rId52"/>
    <p:sldId id="398" r:id="rId53"/>
    <p:sldId id="402" r:id="rId54"/>
    <p:sldId id="403" r:id="rId55"/>
    <p:sldId id="404" r:id="rId56"/>
    <p:sldId id="406" r:id="rId57"/>
    <p:sldId id="407" r:id="rId58"/>
    <p:sldId id="409" r:id="rId59"/>
    <p:sldId id="410" r:id="rId60"/>
    <p:sldId id="412" r:id="rId61"/>
    <p:sldId id="415" r:id="rId62"/>
    <p:sldId id="417" r:id="rId63"/>
    <p:sldId id="419" r:id="rId64"/>
    <p:sldId id="423" r:id="rId65"/>
    <p:sldId id="424" r:id="rId66"/>
    <p:sldId id="426" r:id="rId67"/>
    <p:sldId id="431" r:id="rId68"/>
    <p:sldId id="436" r:id="rId69"/>
    <p:sldId id="437" r:id="rId70"/>
    <p:sldId id="441" r:id="rId71"/>
    <p:sldId id="443" r:id="rId72"/>
    <p:sldId id="444" r:id="rId73"/>
    <p:sldId id="445" r:id="rId74"/>
    <p:sldId id="447" r:id="rId75"/>
    <p:sldId id="448" r:id="rId76"/>
    <p:sldId id="449" r:id="rId77"/>
    <p:sldId id="450" r:id="rId78"/>
    <p:sldId id="451" r:id="rId79"/>
    <p:sldId id="452" r:id="rId80"/>
    <p:sldId id="456" r:id="rId81"/>
    <p:sldId id="457" r:id="rId82"/>
    <p:sldId id="460" r:id="rId83"/>
    <p:sldId id="462" r:id="rId84"/>
    <p:sldId id="465" r:id="rId85"/>
    <p:sldId id="468" r:id="rId86"/>
    <p:sldId id="470" r:id="rId87"/>
    <p:sldId id="473" r:id="rId88"/>
    <p:sldId id="474" r:id="rId89"/>
    <p:sldId id="475" r:id="rId90"/>
    <p:sldId id="476" r:id="rId91"/>
    <p:sldId id="477" r:id="rId92"/>
    <p:sldId id="478" r:id="rId93"/>
    <p:sldId id="480" r:id="rId94"/>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90"/>
  </p:normalViewPr>
  <p:slideViewPr>
    <p:cSldViewPr>
      <p:cViewPr varScale="1">
        <p:scale>
          <a:sx n="135" d="100"/>
          <a:sy n="135" d="100"/>
        </p:scale>
        <p:origin x="296" y="1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9/12/19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2568324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9/12/19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2161130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9/12/19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103283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9/12/19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15577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B0682E-6362-46DE-ADB8-21A71D3832DE}" type="datetimeFigureOut">
              <a:rPr lang="x-none" smtClean="0"/>
              <a:pPr/>
              <a:t>9/12/19</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3051011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85B0682E-6362-46DE-ADB8-21A71D3832DE}" type="datetimeFigureOut">
              <a:rPr lang="x-none" smtClean="0"/>
              <a:pPr/>
              <a:t>9/12/19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1049031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85B0682E-6362-46DE-ADB8-21A71D3832DE}" type="datetimeFigureOut">
              <a:rPr lang="x-none" smtClean="0"/>
              <a:pPr/>
              <a:t>9/12/19</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318885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85B0682E-6362-46DE-ADB8-21A71D3832DE}" type="datetimeFigureOut">
              <a:rPr lang="x-none" smtClean="0"/>
              <a:pPr/>
              <a:t>9/12/19</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17292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B0682E-6362-46DE-ADB8-21A71D3832DE}" type="datetimeFigureOut">
              <a:rPr lang="x-none" smtClean="0"/>
              <a:pPr/>
              <a:t>9/12/19</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2572376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B0682E-6362-46DE-ADB8-21A71D3832DE}" type="datetimeFigureOut">
              <a:rPr lang="x-none" smtClean="0"/>
              <a:pPr/>
              <a:t>9/12/19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2403674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B0682E-6362-46DE-ADB8-21A71D3832DE}" type="datetimeFigureOut">
              <a:rPr lang="x-none" smtClean="0"/>
              <a:pPr/>
              <a:t>9/12/19</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p14="http://schemas.microsoft.com/office/powerpoint/2010/main" val="264670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0682E-6362-46DE-ADB8-21A71D3832DE}" type="datetimeFigureOut">
              <a:rPr lang="x-none" smtClean="0"/>
              <a:pPr/>
              <a:t>9/12/19</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6C028-6964-4CFE-8F82-81BE3D9524A5}" type="slidenum">
              <a:rPr lang="x-none" smtClean="0"/>
              <a:pPr/>
              <a:t>‹#›</a:t>
            </a:fld>
            <a:endParaRPr lang="x-none"/>
          </a:p>
        </p:txBody>
      </p:sp>
    </p:spTree>
    <p:extLst>
      <p:ext uri="{BB962C8B-B14F-4D97-AF65-F5344CB8AC3E}">
        <p14:creationId xmlns:p14="http://schemas.microsoft.com/office/powerpoint/2010/main" val="2707931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00" y="2971800"/>
            <a:ext cx="9067800" cy="2308225"/>
          </a:xfrm>
        </p:spPr>
        <p:txBody>
          <a:bodyPr>
            <a:normAutofit fontScale="90000"/>
          </a:bodyPr>
          <a:lstStyle/>
          <a:p>
            <a:pPr lvl="0">
              <a:defRPr/>
            </a:pPr>
            <a:r>
              <a:rPr lang="en-US" sz="3200" b="1" dirty="0" err="1">
                <a:solidFill>
                  <a:srgbClr val="FF0000"/>
                </a:solidFill>
                <a:latin typeface="Palatino Linotype" pitchFamily="18" charset="0"/>
                <a:cs typeface="Arial" pitchFamily="34" charset="0"/>
              </a:rPr>
              <a:t>Интегрисане</a:t>
            </a:r>
            <a:r>
              <a:rPr lang="en-US" sz="3200" b="1" dirty="0">
                <a:solidFill>
                  <a:srgbClr val="FF0000"/>
                </a:solidFill>
                <a:latin typeface="Palatino Linotype" pitchFamily="18" charset="0"/>
                <a:cs typeface="Arial" pitchFamily="34" charset="0"/>
              </a:rPr>
              <a:t> </a:t>
            </a:r>
            <a:r>
              <a:rPr lang="en-US" sz="3200" b="1" dirty="0" err="1">
                <a:solidFill>
                  <a:srgbClr val="FF0000"/>
                </a:solidFill>
                <a:latin typeface="Palatino Linotype" pitchFamily="18" charset="0"/>
                <a:cs typeface="Arial" pitchFamily="34" charset="0"/>
              </a:rPr>
              <a:t>академске</a:t>
            </a:r>
            <a:r>
              <a:rPr lang="en-US" sz="3200" b="1" dirty="0">
                <a:solidFill>
                  <a:srgbClr val="FF0000"/>
                </a:solidFill>
                <a:latin typeface="Palatino Linotype" pitchFamily="18" charset="0"/>
                <a:cs typeface="Arial" pitchFamily="34" charset="0"/>
              </a:rPr>
              <a:t> </a:t>
            </a:r>
            <a:r>
              <a:rPr lang="en-US" sz="3200" b="1" dirty="0" err="1">
                <a:solidFill>
                  <a:srgbClr val="FF0000"/>
                </a:solidFill>
                <a:latin typeface="Palatino Linotype" pitchFamily="18" charset="0"/>
                <a:cs typeface="Arial" pitchFamily="34" charset="0"/>
              </a:rPr>
              <a:t>студије</a:t>
            </a:r>
            <a:r>
              <a:rPr lang="en-US" sz="3200" b="1" dirty="0">
                <a:solidFill>
                  <a:srgbClr val="FF0000"/>
                </a:solidFill>
                <a:latin typeface="Palatino Linotype" pitchFamily="18" charset="0"/>
                <a:cs typeface="Arial" pitchFamily="34" charset="0"/>
              </a:rPr>
              <a:t> </a:t>
            </a:r>
            <a:r>
              <a:rPr lang="en-US" sz="3200" b="1" dirty="0" err="1">
                <a:solidFill>
                  <a:srgbClr val="FF0000"/>
                </a:solidFill>
                <a:latin typeface="Palatino Linotype" pitchFamily="18" charset="0"/>
                <a:cs typeface="Arial" pitchFamily="34" charset="0"/>
              </a:rPr>
              <a:t>медицине</a:t>
            </a:r>
            <a:br>
              <a:rPr lang="sr-Latn-CS" sz="3200" b="1" dirty="0">
                <a:solidFill>
                  <a:srgbClr val="FF0000"/>
                </a:solidFill>
                <a:latin typeface="Palatino Linotype" pitchFamily="18" charset="0"/>
                <a:cs typeface="Arial" pitchFamily="34" charset="0"/>
              </a:rPr>
            </a:br>
            <a:r>
              <a:rPr lang="sr-Cyrl-CS" sz="3200" b="1" dirty="0">
                <a:solidFill>
                  <a:srgbClr val="FF0000"/>
                </a:solidFill>
                <a:latin typeface="Palatino Linotype" pitchFamily="18" charset="0"/>
                <a:cs typeface="Arial" pitchFamily="34" charset="0"/>
              </a:rPr>
              <a:t>Наставна јединица 17</a:t>
            </a:r>
            <a:br>
              <a:rPr lang="sr-Cyrl-CS" sz="3200" b="1" dirty="0">
                <a:solidFill>
                  <a:srgbClr val="FF0000"/>
                </a:solidFill>
                <a:latin typeface="Palatino Linotype" pitchFamily="18" charset="0"/>
                <a:cs typeface="Arial" pitchFamily="34" charset="0"/>
              </a:rPr>
            </a:br>
            <a:br>
              <a:rPr lang="sr-Cyrl-CS" sz="3200" b="1" dirty="0">
                <a:latin typeface="Palatino Linotype" pitchFamily="18" charset="0"/>
                <a:cs typeface="Arial" pitchFamily="34" charset="0"/>
              </a:rPr>
            </a:br>
            <a:r>
              <a:rPr lang="sr-Cyrl-CS" sz="1800" b="1" dirty="0">
                <a:latin typeface="Palatino Linotype" pitchFamily="18" charset="0"/>
                <a:cs typeface="Arial" pitchFamily="34" charset="0"/>
              </a:rPr>
              <a:t>Поремећај метаболизма </a:t>
            </a:r>
            <a:r>
              <a:rPr lang="sr-Cyrl-CS" sz="1800" b="1" dirty="0" err="1">
                <a:latin typeface="Palatino Linotype" pitchFamily="18" charset="0"/>
                <a:cs typeface="Arial" pitchFamily="34" charset="0"/>
              </a:rPr>
              <a:t>билирубина</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Наследне </a:t>
            </a:r>
            <a:r>
              <a:rPr lang="sr-Cyrl-CS" sz="1800" b="1" dirty="0" err="1">
                <a:latin typeface="Palatino Linotype" pitchFamily="18" charset="0"/>
                <a:cs typeface="Arial" pitchFamily="34" charset="0"/>
              </a:rPr>
              <a:t>метаболичке</a:t>
            </a:r>
            <a:r>
              <a:rPr lang="sr-Cyrl-CS" sz="1800" b="1" dirty="0">
                <a:latin typeface="Palatino Linotype" pitchFamily="18" charset="0"/>
                <a:cs typeface="Arial" pitchFamily="34" charset="0"/>
              </a:rPr>
              <a:t> болести јетре</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Оштећење јетре узроковано лековима</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Акутна </a:t>
            </a:r>
            <a:r>
              <a:rPr lang="sr-Cyrl-CS" sz="1800" b="1" dirty="0" err="1">
                <a:latin typeface="Palatino Linotype" pitchFamily="18" charset="0"/>
                <a:cs typeface="Arial" pitchFamily="34" charset="0"/>
              </a:rPr>
              <a:t>инсуфицијенција</a:t>
            </a:r>
            <a:r>
              <a:rPr lang="sr-Cyrl-CS" sz="1800" b="1" dirty="0">
                <a:latin typeface="Palatino Linotype" pitchFamily="18" charset="0"/>
                <a:cs typeface="Arial" pitchFamily="34" charset="0"/>
              </a:rPr>
              <a:t> јетре</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Алкохолна болест јетре</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Масна јетра</a:t>
            </a:r>
            <a:br>
              <a:rPr lang="sr-Cyrl-CS" sz="1800" b="1" dirty="0">
                <a:latin typeface="Palatino Linotype" pitchFamily="18" charset="0"/>
                <a:cs typeface="Arial" pitchFamily="34" charset="0"/>
              </a:rPr>
            </a:br>
            <a:r>
              <a:rPr lang="sr-Cyrl-CS" sz="1800" b="1" dirty="0" err="1">
                <a:latin typeface="Palatino Linotype" pitchFamily="18" charset="0"/>
                <a:cs typeface="Arial" pitchFamily="34" charset="0"/>
              </a:rPr>
              <a:t>Неалкохолни</a:t>
            </a:r>
            <a:r>
              <a:rPr lang="sr-Cyrl-CS" sz="1800" b="1" dirty="0">
                <a:latin typeface="Palatino Linotype" pitchFamily="18" charset="0"/>
                <a:cs typeface="Arial" pitchFamily="34" charset="0"/>
              </a:rPr>
              <a:t> </a:t>
            </a:r>
            <a:r>
              <a:rPr lang="sr-Cyrl-CS" sz="1800" b="1" dirty="0" err="1">
                <a:latin typeface="Palatino Linotype" pitchFamily="18" charset="0"/>
                <a:cs typeface="Arial" pitchFamily="34" charset="0"/>
              </a:rPr>
              <a:t>стеатохепатитис</a:t>
            </a:r>
            <a:br>
              <a:rPr lang="sr-Cyrl-CS" sz="1800" b="1" dirty="0">
                <a:latin typeface="Palatino Linotype" pitchFamily="18" charset="0"/>
                <a:cs typeface="Arial" pitchFamily="34" charset="0"/>
              </a:rPr>
            </a:br>
            <a:r>
              <a:rPr lang="sr-Cyrl-CS" sz="1800" b="1" dirty="0" err="1">
                <a:latin typeface="Palatino Linotype" pitchFamily="18" charset="0"/>
                <a:cs typeface="Arial" pitchFamily="34" charset="0"/>
              </a:rPr>
              <a:t>Аутоимунски</a:t>
            </a:r>
            <a:r>
              <a:rPr lang="sr-Cyrl-CS" sz="1800" b="1" dirty="0">
                <a:latin typeface="Palatino Linotype" pitchFamily="18" charset="0"/>
                <a:cs typeface="Arial" pitchFamily="34" charset="0"/>
              </a:rPr>
              <a:t> хепатитис</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Примарна </a:t>
            </a:r>
            <a:r>
              <a:rPr lang="sr-Cyrl-CS" sz="1800" b="1" dirty="0" err="1">
                <a:latin typeface="Palatino Linotype" pitchFamily="18" charset="0"/>
                <a:cs typeface="Arial" pitchFamily="34" charset="0"/>
              </a:rPr>
              <a:t>билијарна</a:t>
            </a:r>
            <a:r>
              <a:rPr lang="sr-Cyrl-CS" sz="1800" b="1" dirty="0">
                <a:latin typeface="Palatino Linotype" pitchFamily="18" charset="0"/>
                <a:cs typeface="Arial" pitchFamily="34" charset="0"/>
              </a:rPr>
              <a:t> цироза</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Примарни </a:t>
            </a:r>
            <a:r>
              <a:rPr lang="sr-Cyrl-CS" sz="1800" b="1" dirty="0" err="1">
                <a:latin typeface="Palatino Linotype" pitchFamily="18" charset="0"/>
                <a:cs typeface="Arial" pitchFamily="34" charset="0"/>
              </a:rPr>
              <a:t>склерозирајући</a:t>
            </a:r>
            <a:r>
              <a:rPr lang="sr-Cyrl-CS" sz="1800" b="1" dirty="0">
                <a:latin typeface="Palatino Linotype" pitchFamily="18" charset="0"/>
                <a:cs typeface="Arial" pitchFamily="34" charset="0"/>
              </a:rPr>
              <a:t> </a:t>
            </a:r>
            <a:r>
              <a:rPr lang="sr-Cyrl-CS" sz="1800" b="1" dirty="0" err="1">
                <a:latin typeface="Palatino Linotype" pitchFamily="18" charset="0"/>
                <a:cs typeface="Arial" pitchFamily="34" charset="0"/>
              </a:rPr>
              <a:t>холангитис</a:t>
            </a:r>
            <a:br>
              <a:rPr lang="sr-Cyrl-CS" sz="1800" b="1" dirty="0">
                <a:latin typeface="Palatino Linotype" pitchFamily="18" charset="0"/>
                <a:cs typeface="Arial" pitchFamily="34" charset="0"/>
              </a:rPr>
            </a:br>
            <a:r>
              <a:rPr lang="sr-Cyrl-CS" sz="1800" b="1" dirty="0">
                <a:latin typeface="Palatino Linotype" pitchFamily="18" charset="0"/>
                <a:cs typeface="Arial" pitchFamily="34" charset="0"/>
              </a:rPr>
              <a:t>Васкуларне болести јетре</a:t>
            </a:r>
            <a:br>
              <a:rPr lang="sr-Cyrl-CS" sz="1800" b="1" dirty="0">
                <a:latin typeface="Palatino Linotype" pitchFamily="18" charset="0"/>
                <a:cs typeface="Arial" pitchFamily="34" charset="0"/>
              </a:rPr>
            </a:br>
            <a:br>
              <a:rPr lang="x-none" sz="3200" dirty="0">
                <a:latin typeface="Palatino Linotype" pitchFamily="18" charset="0"/>
              </a:rPr>
            </a:br>
            <a:endParaRPr lang="x-none" sz="3200" b="1" dirty="0">
              <a:latin typeface="Palatino Linotype" pitchFamily="18" charset="0"/>
            </a:endParaRPr>
          </a:p>
        </p:txBody>
      </p:sp>
      <p:sp>
        <p:nvSpPr>
          <p:cNvPr id="3" name="Subtitle 2"/>
          <p:cNvSpPr>
            <a:spLocks noGrp="1"/>
          </p:cNvSpPr>
          <p:nvPr>
            <p:ph type="subTitle" idx="1"/>
          </p:nvPr>
        </p:nvSpPr>
        <p:spPr>
          <a:xfrm>
            <a:off x="1295400" y="5791200"/>
            <a:ext cx="6400800" cy="914400"/>
          </a:xfrm>
        </p:spPr>
        <p:txBody>
          <a:bodyPr/>
          <a:lstStyle/>
          <a:p>
            <a:r>
              <a:rPr lang="sr-Cyrl-RS" b="1">
                <a:solidFill>
                  <a:schemeClr val="tx1"/>
                </a:solidFill>
                <a:latin typeface="Palatino Linotype" pitchFamily="18" charset="0"/>
              </a:rPr>
              <a:t>Проф</a:t>
            </a:r>
            <a:r>
              <a:rPr lang="x-none" b="1">
                <a:solidFill>
                  <a:schemeClr val="tx1"/>
                </a:solidFill>
                <a:latin typeface="Palatino Linotype" pitchFamily="18" charset="0"/>
              </a:rPr>
              <a:t>. </a:t>
            </a:r>
            <a:r>
              <a:rPr lang="x-none" b="1" dirty="0">
                <a:solidFill>
                  <a:schemeClr val="tx1"/>
                </a:solidFill>
                <a:latin typeface="Palatino Linotype" pitchFamily="18" charset="0"/>
              </a:rPr>
              <a:t>др Наташа Здравковић</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1401404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x-none" sz="3600" b="1" dirty="0" err="1">
                <a:solidFill>
                  <a:schemeClr val="tx1"/>
                </a:solidFill>
                <a:latin typeface="Palatino Linotype" pitchFamily="18" charset="0"/>
              </a:rPr>
              <a:t>Хепатолентикулска</a:t>
            </a:r>
            <a:r>
              <a:rPr lang="x-none" sz="3600" b="1" dirty="0">
                <a:solidFill>
                  <a:schemeClr val="tx1"/>
                </a:solidFill>
                <a:latin typeface="Palatino Linotype" pitchFamily="18" charset="0"/>
              </a:rPr>
              <a:t> дегенерација, </a:t>
            </a:r>
            <a:r>
              <a:rPr lang="x-none" sz="3600" b="1" dirty="0" err="1">
                <a:solidFill>
                  <a:schemeClr val="tx1"/>
                </a:solidFill>
                <a:latin typeface="Palatino Linotype" pitchFamily="18" charset="0"/>
              </a:rPr>
              <a:t>Wilsonova</a:t>
            </a:r>
            <a:r>
              <a:rPr lang="x-none" sz="3600" b="1" dirty="0">
                <a:solidFill>
                  <a:schemeClr val="tx1"/>
                </a:solidFill>
                <a:latin typeface="Palatino Linotype" pitchFamily="18" charset="0"/>
              </a:rPr>
              <a:t> болест (</a:t>
            </a:r>
            <a:r>
              <a:rPr lang="x-none" sz="3600" b="1" dirty="0" err="1">
                <a:solidFill>
                  <a:schemeClr val="tx1"/>
                </a:solidFill>
                <a:latin typeface="Palatino Linotype" pitchFamily="18" charset="0"/>
              </a:rPr>
              <a:t>Degeneratio</a:t>
            </a:r>
            <a:r>
              <a:rPr lang="x-none" sz="3600" b="1" dirty="0">
                <a:solidFill>
                  <a:schemeClr val="tx1"/>
                </a:solidFill>
                <a:latin typeface="Palatino Linotype" pitchFamily="18" charset="0"/>
              </a:rPr>
              <a:t> </a:t>
            </a:r>
            <a:r>
              <a:rPr lang="x-none" sz="3600" b="1" dirty="0" err="1">
                <a:solidFill>
                  <a:schemeClr val="tx1"/>
                </a:solidFill>
                <a:latin typeface="Palatino Linotype" pitchFamily="18" charset="0"/>
              </a:rPr>
              <a:t>hepatolenticularis</a:t>
            </a:r>
            <a:r>
              <a:rPr lang="x-none" sz="3600" b="1" dirty="0">
                <a:solidFill>
                  <a:schemeClr val="tx1"/>
                </a:solidFill>
                <a:latin typeface="Palatino Linotype" pitchFamily="18" charset="0"/>
              </a:rPr>
              <a:t>)</a:t>
            </a: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237981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x-none" sz="2800" b="1" dirty="0">
                <a:latin typeface="Palatino Linotype" pitchFamily="18" charset="0"/>
              </a:rPr>
              <a:t>Дефиниција</a:t>
            </a:r>
            <a:endParaRPr lang="en-US" sz="2800" b="1" dirty="0">
              <a:latin typeface="Palatino Linotype" pitchFamily="18" charset="0"/>
            </a:endParaRPr>
          </a:p>
        </p:txBody>
      </p:sp>
      <p:sp>
        <p:nvSpPr>
          <p:cNvPr id="3" name="Content Placeholder 2"/>
          <p:cNvSpPr>
            <a:spLocks noGrp="1"/>
          </p:cNvSpPr>
          <p:nvPr>
            <p:ph idx="1"/>
          </p:nvPr>
        </p:nvSpPr>
        <p:spPr>
          <a:xfrm>
            <a:off x="25400" y="1371600"/>
            <a:ext cx="9118600" cy="4525963"/>
          </a:xfrm>
        </p:spPr>
        <p:txBody>
          <a:bodyPr>
            <a:normAutofit/>
          </a:bodyPr>
          <a:lstStyle/>
          <a:p>
            <a:pPr>
              <a:lnSpc>
                <a:spcPct val="150000"/>
              </a:lnSpc>
            </a:pPr>
            <a:r>
              <a:rPr lang="x-none" sz="1800" dirty="0">
                <a:latin typeface="Palatino Linotype" pitchFamily="18" charset="0"/>
              </a:rPr>
              <a:t>Представља </a:t>
            </a:r>
            <a:r>
              <a:rPr lang="x-none" sz="1800" b="1" dirty="0">
                <a:latin typeface="Palatino Linotype" pitchFamily="18" charset="0"/>
              </a:rPr>
              <a:t>аутозомно рецесивни наследни поремећај</a:t>
            </a:r>
            <a:r>
              <a:rPr lang="x-none" sz="1800" dirty="0">
                <a:latin typeface="Palatino Linotype" pitchFamily="18" charset="0"/>
              </a:rPr>
              <a:t> метаболизма бакра</a:t>
            </a:r>
          </a:p>
          <a:p>
            <a:pPr>
              <a:lnSpc>
                <a:spcPct val="150000"/>
              </a:lnSpc>
            </a:pPr>
            <a:r>
              <a:rPr lang="x-none" sz="1800" dirty="0">
                <a:latin typeface="Palatino Linotype" pitchFamily="18" charset="0"/>
              </a:rPr>
              <a:t>Карактерише се смањеним излучивањем бакра уз нормалну цревну апсорпцију, што има за последицу накупљање бакра у токсичним концетрацијама у јетри, мозгу, бубрезима, рожњачи и другим органима</a:t>
            </a:r>
          </a:p>
          <a:p>
            <a:pPr>
              <a:lnSpc>
                <a:spcPct val="150000"/>
              </a:lnSpc>
            </a:pPr>
            <a:r>
              <a:rPr lang="x-none" sz="1800" dirty="0">
                <a:latin typeface="Palatino Linotype" pitchFamily="18" charset="0"/>
              </a:rPr>
              <a:t>Акумулација бакра је последица дефекта у </a:t>
            </a:r>
            <a:r>
              <a:rPr lang="x-none" sz="1800" dirty="0" err="1">
                <a:latin typeface="Palatino Linotype" pitchFamily="18" charset="0"/>
              </a:rPr>
              <a:t>билијарној</a:t>
            </a:r>
            <a:r>
              <a:rPr lang="x-none" sz="1800" dirty="0">
                <a:latin typeface="Palatino Linotype" pitchFamily="18" charset="0"/>
              </a:rPr>
              <a:t> </a:t>
            </a:r>
            <a:r>
              <a:rPr lang="x-none" sz="1800" dirty="0" err="1">
                <a:latin typeface="Palatino Linotype" pitchFamily="18" charset="0"/>
              </a:rPr>
              <a:t>екскрецији</a:t>
            </a:r>
            <a:r>
              <a:rPr lang="x-none" sz="1800" dirty="0">
                <a:latin typeface="Palatino Linotype" pitchFamily="18" charset="0"/>
              </a:rPr>
              <a:t> овог метала, због смањења у плазми </a:t>
            </a:r>
            <a:r>
              <a:rPr lang="x-none" sz="1800" dirty="0" err="1">
                <a:latin typeface="Palatino Linotype" pitchFamily="18" charset="0"/>
              </a:rPr>
              <a:t>церуроплазмина</a:t>
            </a:r>
            <a:endParaRPr lang="x-none" sz="1800" dirty="0">
              <a:latin typeface="Palatino Linotype" pitchFamily="18" charset="0"/>
            </a:endParaRPr>
          </a:p>
          <a:p>
            <a:pPr>
              <a:lnSpc>
                <a:spcPct val="150000"/>
              </a:lnSpc>
            </a:pPr>
            <a:r>
              <a:rPr lang="x-none" sz="1800" dirty="0">
                <a:latin typeface="Palatino Linotype" pitchFamily="18" charset="0"/>
              </a:rPr>
              <a:t>Ген за Вилсонову болест налази се на </a:t>
            </a:r>
            <a:r>
              <a:rPr lang="x-none" sz="1800">
                <a:latin typeface="Palatino Linotype" pitchFamily="18" charset="0"/>
              </a:rPr>
              <a:t>хромозому 13</a:t>
            </a:r>
            <a:endParaRPr lang="sr-Cyrl-RS" sz="1800" dirty="0">
              <a:latin typeface="Palatino Linotype" pitchFamily="18" charset="0"/>
            </a:endParaRPr>
          </a:p>
          <a:p>
            <a:pPr>
              <a:lnSpc>
                <a:spcPct val="150000"/>
              </a:lnSpc>
            </a:pPr>
            <a:r>
              <a:rPr lang="x-none" sz="1800">
                <a:latin typeface="Palatino Linotype" pitchFamily="18" charset="0"/>
              </a:rPr>
              <a:t>До </a:t>
            </a:r>
            <a:r>
              <a:rPr lang="x-none" sz="1800" dirty="0">
                <a:latin typeface="Palatino Linotype" pitchFamily="18" charset="0"/>
              </a:rPr>
              <a:t>данас је откривено око 100 мутација гена за </a:t>
            </a:r>
            <a:r>
              <a:rPr lang="x-none" sz="1800" dirty="0" err="1">
                <a:latin typeface="Palatino Linotype" pitchFamily="18" charset="0"/>
              </a:rPr>
              <a:t>Вилсонову</a:t>
            </a:r>
            <a:r>
              <a:rPr lang="x-none" sz="1800" dirty="0">
                <a:latin typeface="Palatino Linotype" pitchFamily="18" charset="0"/>
              </a:rPr>
              <a:t> болест</a:t>
            </a:r>
          </a:p>
          <a:p>
            <a:endParaRPr lang="en-US" sz="2400" dirty="0">
              <a:latin typeface="Palatino Linotype" pitchFamily="18" charset="0"/>
            </a:endParaRPr>
          </a:p>
        </p:txBody>
      </p:sp>
    </p:spTree>
    <p:extLst>
      <p:ext uri="{BB962C8B-B14F-4D97-AF65-F5344CB8AC3E}">
        <p14:creationId xmlns:p14="http://schemas.microsoft.com/office/powerpoint/2010/main" val="1888494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x-none" sz="2800" b="1" dirty="0">
                <a:latin typeface="Palatino Linotype" pitchFamily="18" charset="0"/>
              </a:rPr>
              <a:t>Клиничка слика</a:t>
            </a:r>
            <a:endParaRPr lang="en-US" sz="2800" b="1" dirty="0">
              <a:latin typeface="Palatino Linotype" pitchFamily="18" charset="0"/>
            </a:endParaRPr>
          </a:p>
        </p:txBody>
      </p:sp>
      <p:sp>
        <p:nvSpPr>
          <p:cNvPr id="3" name="Content Placeholder 2"/>
          <p:cNvSpPr>
            <a:spLocks noGrp="1"/>
          </p:cNvSpPr>
          <p:nvPr>
            <p:ph idx="1"/>
          </p:nvPr>
        </p:nvSpPr>
        <p:spPr>
          <a:xfrm>
            <a:off x="0" y="685800"/>
            <a:ext cx="8915400" cy="5943600"/>
          </a:xfrm>
        </p:spPr>
        <p:txBody>
          <a:bodyPr>
            <a:normAutofit/>
          </a:bodyPr>
          <a:lstStyle/>
          <a:p>
            <a:pPr>
              <a:lnSpc>
                <a:spcPct val="150000"/>
              </a:lnSpc>
            </a:pPr>
            <a:r>
              <a:rPr lang="x-none" sz="1700" dirty="0">
                <a:latin typeface="Palatino Linotype" pitchFamily="18" charset="0"/>
              </a:rPr>
              <a:t>Клиничка слика разнолика, најчешће се јављају симптоми болести јетре и </a:t>
            </a:r>
            <a:r>
              <a:rPr lang="x-none" sz="1700" dirty="0" err="1">
                <a:latin typeface="Palatino Linotype" pitchFamily="18" charset="0"/>
              </a:rPr>
              <a:t>неуропсихијатријски</a:t>
            </a:r>
            <a:r>
              <a:rPr lang="x-none" sz="1700" dirty="0">
                <a:latin typeface="Palatino Linotype" pitchFamily="18" charset="0"/>
              </a:rPr>
              <a:t> поремећаји</a:t>
            </a:r>
          </a:p>
          <a:p>
            <a:pPr>
              <a:lnSpc>
                <a:spcPct val="150000"/>
              </a:lnSpc>
            </a:pPr>
            <a:r>
              <a:rPr lang="x-none" sz="1700" dirty="0">
                <a:latin typeface="Palatino Linotype" pitchFamily="18" charset="0"/>
              </a:rPr>
              <a:t>Код деце се најчешће јавља након пете године живота у </a:t>
            </a:r>
            <a:r>
              <a:rPr lang="x-none" sz="1700" dirty="0" err="1">
                <a:latin typeface="Palatino Linotype" pitchFamily="18" charset="0"/>
              </a:rPr>
              <a:t>хепатичком</a:t>
            </a:r>
            <a:r>
              <a:rPr lang="x-none" sz="1700" dirty="0">
                <a:latin typeface="Palatino Linotype" pitchFamily="18" charset="0"/>
              </a:rPr>
              <a:t> облику са минималном неуролошком </a:t>
            </a:r>
            <a:r>
              <a:rPr lang="x-none" sz="1700" dirty="0" err="1">
                <a:latin typeface="Palatino Linotype" pitchFamily="18" charset="0"/>
              </a:rPr>
              <a:t>симптоматологијом</a:t>
            </a:r>
            <a:endParaRPr lang="x-none" sz="1700" dirty="0">
              <a:latin typeface="Palatino Linotype" pitchFamily="18" charset="0"/>
            </a:endParaRPr>
          </a:p>
          <a:p>
            <a:pPr>
              <a:lnSpc>
                <a:spcPct val="150000"/>
              </a:lnSpc>
            </a:pPr>
            <a:r>
              <a:rPr lang="x-none" sz="1700" dirty="0">
                <a:latin typeface="Palatino Linotype" pitchFamily="18" charset="0"/>
              </a:rPr>
              <a:t>После 20-те године живота јављају се неуролошки облици болести</a:t>
            </a:r>
          </a:p>
          <a:p>
            <a:pPr>
              <a:lnSpc>
                <a:spcPct val="150000"/>
              </a:lnSpc>
            </a:pPr>
            <a:r>
              <a:rPr lang="x-none" sz="1700" dirty="0">
                <a:latin typeface="Palatino Linotype" pitchFamily="18" charset="0"/>
              </a:rPr>
              <a:t>Први знаци болести су </a:t>
            </a:r>
            <a:r>
              <a:rPr lang="x-none" sz="1700" dirty="0" err="1">
                <a:latin typeface="Palatino Linotype" pitchFamily="18" charset="0"/>
              </a:rPr>
              <a:t>неспецифични</a:t>
            </a:r>
            <a:r>
              <a:rPr lang="x-none" sz="1700" dirty="0">
                <a:latin typeface="Palatino Linotype" pitchFamily="18" charset="0"/>
              </a:rPr>
              <a:t> и зато се </a:t>
            </a:r>
            <a:r>
              <a:rPr lang="x-none" sz="1700">
                <a:latin typeface="Palatino Linotype" pitchFamily="18" charset="0"/>
              </a:rPr>
              <a:t>касно препознаје</a:t>
            </a:r>
            <a:endParaRPr lang="sr-Cyrl-RS" sz="1700" dirty="0">
              <a:latin typeface="Palatino Linotype" pitchFamily="18" charset="0"/>
            </a:endParaRPr>
          </a:p>
          <a:p>
            <a:pPr marL="0" indent="0">
              <a:lnSpc>
                <a:spcPct val="150000"/>
              </a:lnSpc>
              <a:buNone/>
            </a:pPr>
            <a:endParaRPr lang="x-none" sz="1700" dirty="0">
              <a:latin typeface="Palatino Linotype" pitchFamily="18" charset="0"/>
            </a:endParaRPr>
          </a:p>
          <a:p>
            <a:r>
              <a:rPr lang="sr-Cyrl-RS" sz="1700" b="1" dirty="0">
                <a:latin typeface="Palatino Linotype" pitchFamily="18" charset="0"/>
              </a:rPr>
              <a:t>БОЛЕСТ ЈЕТРЕ</a:t>
            </a:r>
            <a:endParaRPr lang="x-none" sz="1700" b="1" dirty="0">
              <a:latin typeface="Palatino Linotype" pitchFamily="18" charset="0"/>
            </a:endParaRPr>
          </a:p>
          <a:p>
            <a:pPr>
              <a:lnSpc>
                <a:spcPct val="150000"/>
              </a:lnSpc>
            </a:pPr>
            <a:r>
              <a:rPr lang="x-none" sz="1700"/>
              <a:t> </a:t>
            </a:r>
            <a:r>
              <a:rPr lang="x-none" sz="1700">
                <a:latin typeface="Palatino Linotype" pitchFamily="18" charset="0"/>
              </a:rPr>
              <a:t>Хронична болест јетре, ако није дијагностикована ни лечена може да се појави годинама раније пре неуролошких симптома</a:t>
            </a:r>
          </a:p>
          <a:p>
            <a:pPr>
              <a:lnSpc>
                <a:spcPct val="150000"/>
              </a:lnSpc>
            </a:pPr>
            <a:r>
              <a:rPr lang="x-none" sz="1700">
                <a:latin typeface="Palatino Linotype" pitchFamily="18" charset="0"/>
              </a:rPr>
              <a:t>Може се презентовати</a:t>
            </a:r>
            <a:r>
              <a:rPr lang="en-US" sz="1700" dirty="0">
                <a:latin typeface="Palatino Linotype" pitchFamily="18" charset="0"/>
              </a:rPr>
              <a:t>:</a:t>
            </a:r>
          </a:p>
          <a:p>
            <a:pPr marL="457200" indent="-457200">
              <a:lnSpc>
                <a:spcPct val="150000"/>
              </a:lnSpc>
              <a:buFont typeface="+mj-lt"/>
              <a:buAutoNum type="arabicPeriod"/>
            </a:pPr>
            <a:r>
              <a:rPr lang="x-none" sz="1700">
                <a:latin typeface="Palatino Linotype" pitchFamily="18" charset="0"/>
              </a:rPr>
              <a:t>асимптоматски повишеним вредностима аминотрансфераза</a:t>
            </a:r>
          </a:p>
          <a:p>
            <a:pPr marL="457200" indent="-457200">
              <a:lnSpc>
                <a:spcPct val="150000"/>
              </a:lnSpc>
              <a:buFont typeface="+mj-lt"/>
              <a:buAutoNum type="arabicPeriod"/>
            </a:pPr>
            <a:r>
              <a:rPr lang="x-none" sz="1700">
                <a:latin typeface="Palatino Linotype" pitchFamily="18" charset="0"/>
              </a:rPr>
              <a:t>акутним хепатитисом</a:t>
            </a:r>
          </a:p>
          <a:p>
            <a:pPr marL="457200" indent="-457200">
              <a:lnSpc>
                <a:spcPct val="150000"/>
              </a:lnSpc>
              <a:buFont typeface="+mj-lt"/>
              <a:buAutoNum type="arabicPeriod"/>
            </a:pPr>
            <a:r>
              <a:rPr lang="x-none" sz="1700">
                <a:latin typeface="Palatino Linotype" pitchFamily="18" charset="0"/>
              </a:rPr>
              <a:t>фулминантном инсуфицијенцијом јетре</a:t>
            </a:r>
            <a:endParaRPr lang="en-US" sz="1700" dirty="0">
              <a:latin typeface="Palatino Linotype" pitchFamily="18" charset="0"/>
            </a:endParaRPr>
          </a:p>
          <a:p>
            <a:pPr>
              <a:buNone/>
            </a:pPr>
            <a:endParaRPr lang="en-US" sz="2400" dirty="0"/>
          </a:p>
        </p:txBody>
      </p:sp>
    </p:spTree>
    <p:extLst>
      <p:ext uri="{BB962C8B-B14F-4D97-AF65-F5344CB8AC3E}">
        <p14:creationId xmlns:p14="http://schemas.microsoft.com/office/powerpoint/2010/main" val="1430578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91600" cy="1143000"/>
          </a:xfrm>
        </p:spPr>
        <p:txBody>
          <a:bodyPr>
            <a:normAutofit/>
          </a:bodyPr>
          <a:lstStyle/>
          <a:p>
            <a:r>
              <a:rPr lang="x-none" sz="2400" b="1" dirty="0">
                <a:latin typeface="Palatino Linotype" pitchFamily="18" charset="0"/>
              </a:rPr>
              <a:t>Акутни вилсонски хепатитис и </a:t>
            </a:r>
            <a:r>
              <a:rPr lang="x-none" sz="2400" b="1" dirty="0" err="1">
                <a:latin typeface="Palatino Linotype" pitchFamily="18" charset="0"/>
              </a:rPr>
              <a:t>фулминантна</a:t>
            </a:r>
            <a:r>
              <a:rPr lang="x-none" sz="2400" b="1" dirty="0">
                <a:latin typeface="Palatino Linotype" pitchFamily="18" charset="0"/>
              </a:rPr>
              <a:t> </a:t>
            </a:r>
            <a:r>
              <a:rPr lang="x-none" sz="2400" b="1" dirty="0" err="1">
                <a:latin typeface="Palatino Linotype" pitchFamily="18" charset="0"/>
              </a:rPr>
              <a:t>Wilson</a:t>
            </a:r>
            <a:r>
              <a:rPr lang="x-none" sz="2400" b="1" dirty="0">
                <a:latin typeface="Palatino Linotype" pitchFamily="18" charset="0"/>
              </a:rPr>
              <a:t>-ова болест</a:t>
            </a:r>
            <a:endParaRPr lang="en-US" sz="2400" b="1" dirty="0">
              <a:latin typeface="Palatino Linotype" pitchFamily="18" charset="0"/>
            </a:endParaRPr>
          </a:p>
        </p:txBody>
      </p:sp>
      <p:sp>
        <p:nvSpPr>
          <p:cNvPr id="3" name="Content Placeholder 2"/>
          <p:cNvSpPr>
            <a:spLocks noGrp="1"/>
          </p:cNvSpPr>
          <p:nvPr>
            <p:ph idx="1"/>
          </p:nvPr>
        </p:nvSpPr>
        <p:spPr>
          <a:xfrm>
            <a:off x="63500" y="1143000"/>
            <a:ext cx="9067800" cy="2438400"/>
          </a:xfrm>
        </p:spPr>
        <p:txBody>
          <a:bodyPr>
            <a:normAutofit/>
          </a:bodyPr>
          <a:lstStyle/>
          <a:p>
            <a:pPr>
              <a:lnSpc>
                <a:spcPct val="150000"/>
              </a:lnSpc>
            </a:pPr>
            <a:r>
              <a:rPr lang="x-none" sz="1800" dirty="0">
                <a:latin typeface="Palatino Linotype" pitchFamily="18" charset="0"/>
              </a:rPr>
              <a:t>Акутни </a:t>
            </a:r>
            <a:r>
              <a:rPr lang="x-none" sz="1800" dirty="0" err="1">
                <a:latin typeface="Palatino Linotype" pitchFamily="18" charset="0"/>
              </a:rPr>
              <a:t>Вилсонски</a:t>
            </a:r>
            <a:r>
              <a:rPr lang="x-none" sz="1800" dirty="0">
                <a:latin typeface="Palatino Linotype" pitchFamily="18" charset="0"/>
              </a:rPr>
              <a:t> хепатитис се не може разликовати од других акутних </a:t>
            </a:r>
            <a:r>
              <a:rPr lang="en-US" sz="1800" dirty="0">
                <a:latin typeface="Palatino Linotype" pitchFamily="18" charset="0"/>
              </a:rPr>
              <a:t>(</a:t>
            </a:r>
            <a:r>
              <a:rPr lang="x-none" sz="1800" dirty="0">
                <a:latin typeface="Palatino Linotype" pitchFamily="18" charset="0"/>
              </a:rPr>
              <a:t>вирусни и токсични</a:t>
            </a:r>
            <a:r>
              <a:rPr lang="en-US" sz="1800" dirty="0">
                <a:latin typeface="Palatino Linotype" pitchFamily="18" charset="0"/>
              </a:rPr>
              <a:t>)</a:t>
            </a:r>
            <a:r>
              <a:rPr lang="x-none" sz="1800" dirty="0">
                <a:latin typeface="Palatino Linotype" pitchFamily="18" charset="0"/>
              </a:rPr>
              <a:t> болести јетре</a:t>
            </a:r>
            <a:endParaRPr lang="en-US" sz="1800" dirty="0">
              <a:latin typeface="Palatino Linotype" pitchFamily="18" charset="0"/>
            </a:endParaRPr>
          </a:p>
          <a:p>
            <a:pPr>
              <a:lnSpc>
                <a:spcPct val="150000"/>
              </a:lnSpc>
            </a:pPr>
            <a:r>
              <a:rPr lang="x-none" sz="1800">
                <a:latin typeface="Palatino Linotype" pitchFamily="18" charset="0"/>
              </a:rPr>
              <a:t>Из </a:t>
            </a:r>
            <a:r>
              <a:rPr lang="x-none" sz="1800" dirty="0">
                <a:latin typeface="Palatino Linotype" pitchFamily="18" charset="0"/>
              </a:rPr>
              <a:t>некротичних хепатоцита се излучују велике количине депонованог бакра, што може довести до тешке </a:t>
            </a:r>
            <a:r>
              <a:rPr lang="x-none" sz="1800" dirty="0" err="1">
                <a:latin typeface="Palatino Linotype" pitchFamily="18" charset="0"/>
              </a:rPr>
              <a:t>хемолизне</a:t>
            </a:r>
            <a:r>
              <a:rPr lang="x-none" sz="1800" dirty="0">
                <a:latin typeface="Palatino Linotype" pitchFamily="18" charset="0"/>
              </a:rPr>
              <a:t> анемије</a:t>
            </a:r>
          </a:p>
          <a:p>
            <a:pPr>
              <a:lnSpc>
                <a:spcPct val="150000"/>
              </a:lnSpc>
            </a:pPr>
            <a:r>
              <a:rPr lang="x-none" sz="1800" dirty="0">
                <a:latin typeface="Palatino Linotype" pitchFamily="18" charset="0"/>
              </a:rPr>
              <a:t>Вредности аминотрансфераза су </a:t>
            </a:r>
            <a:r>
              <a:rPr lang="x-none" sz="1800">
                <a:latin typeface="Palatino Linotype" pitchFamily="18" charset="0"/>
              </a:rPr>
              <a:t>десетоструко повишене</a:t>
            </a:r>
            <a:endParaRPr lang="x-none" sz="1800" dirty="0">
              <a:latin typeface="Palatino Linotype" pitchFamily="18" charset="0"/>
            </a:endParaRPr>
          </a:p>
        </p:txBody>
      </p:sp>
      <p:sp>
        <p:nvSpPr>
          <p:cNvPr id="4" name="TextBox 3"/>
          <p:cNvSpPr txBox="1"/>
          <p:nvPr/>
        </p:nvSpPr>
        <p:spPr>
          <a:xfrm>
            <a:off x="1600200" y="4419600"/>
            <a:ext cx="184731" cy="369332"/>
          </a:xfrm>
          <a:prstGeom prst="rect">
            <a:avLst/>
          </a:prstGeom>
          <a:noFill/>
        </p:spPr>
        <p:txBody>
          <a:bodyPr wrap="none" rtlCol="0">
            <a:spAutoFit/>
          </a:bodyPr>
          <a:lstStyle/>
          <a:p>
            <a:endParaRPr lang="sr-Cyrl-RS" dirty="0"/>
          </a:p>
        </p:txBody>
      </p:sp>
    </p:spTree>
    <p:extLst>
      <p:ext uri="{BB962C8B-B14F-4D97-AF65-F5344CB8AC3E}">
        <p14:creationId xmlns:p14="http://schemas.microsoft.com/office/powerpoint/2010/main" val="3307289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
            <a:ext cx="9067800" cy="596900"/>
          </a:xfrm>
        </p:spPr>
        <p:txBody>
          <a:bodyPr>
            <a:normAutofit/>
          </a:bodyPr>
          <a:lstStyle/>
          <a:p>
            <a:r>
              <a:rPr lang="x-none" sz="2000" b="1" err="1">
                <a:latin typeface="Palatino Linotype" pitchFamily="18" charset="0"/>
              </a:rPr>
              <a:t>Екстрахепатичке</a:t>
            </a:r>
            <a:r>
              <a:rPr lang="x-none" sz="2000" b="1">
                <a:latin typeface="Palatino Linotype" pitchFamily="18" charset="0"/>
              </a:rPr>
              <a:t> манифестације</a:t>
            </a:r>
            <a:endParaRPr lang="en-US" sz="2000" b="1" dirty="0">
              <a:latin typeface="Palatino Linotype" pitchFamily="18" charset="0"/>
            </a:endParaRPr>
          </a:p>
        </p:txBody>
      </p:sp>
      <p:sp>
        <p:nvSpPr>
          <p:cNvPr id="3" name="Content Placeholder 2"/>
          <p:cNvSpPr>
            <a:spLocks noGrp="1"/>
          </p:cNvSpPr>
          <p:nvPr>
            <p:ph idx="1"/>
          </p:nvPr>
        </p:nvSpPr>
        <p:spPr>
          <a:xfrm>
            <a:off x="0" y="609600"/>
            <a:ext cx="9067800" cy="6096000"/>
          </a:xfrm>
        </p:spPr>
        <p:txBody>
          <a:bodyPr>
            <a:normAutofit fontScale="85000" lnSpcReduction="20000"/>
          </a:bodyPr>
          <a:lstStyle/>
          <a:p>
            <a:pPr marL="0" indent="0">
              <a:lnSpc>
                <a:spcPct val="160000"/>
              </a:lnSpc>
              <a:buNone/>
            </a:pPr>
            <a:r>
              <a:rPr lang="sr-Cyrl-RS" sz="1600" b="1" dirty="0">
                <a:latin typeface="Palatino Linotype" pitchFamily="18" charset="0"/>
              </a:rPr>
              <a:t>Н</a:t>
            </a:r>
            <a:r>
              <a:rPr lang="x-none" sz="1600" b="1">
                <a:latin typeface="Palatino Linotype" pitchFamily="18" charset="0"/>
              </a:rPr>
              <a:t>еуролошке манифестације</a:t>
            </a:r>
            <a:endParaRPr lang="en-US" sz="1600" dirty="0">
              <a:latin typeface="Palatino Linotype" pitchFamily="18" charset="0"/>
            </a:endParaRPr>
          </a:p>
          <a:p>
            <a:pPr>
              <a:lnSpc>
                <a:spcPct val="160000"/>
              </a:lnSpc>
            </a:pPr>
            <a:r>
              <a:rPr lang="x-none" sz="1600">
                <a:latin typeface="Palatino Linotype" pitchFamily="18" charset="0"/>
              </a:rPr>
              <a:t>Ове </a:t>
            </a:r>
            <a:r>
              <a:rPr lang="x-none" sz="1600" dirty="0">
                <a:latin typeface="Palatino Linotype" pitchFamily="18" charset="0"/>
              </a:rPr>
              <a:t>тегобе се обично јављају око 20-те године</a:t>
            </a:r>
          </a:p>
          <a:p>
            <a:pPr>
              <a:lnSpc>
                <a:spcPct val="160000"/>
              </a:lnSpc>
            </a:pPr>
            <a:r>
              <a:rPr lang="x-none" sz="1600" dirty="0">
                <a:latin typeface="Palatino Linotype" pitchFamily="18" charset="0"/>
              </a:rPr>
              <a:t>Настају услед таложења бакра у </a:t>
            </a:r>
            <a:r>
              <a:rPr lang="x-none" sz="1600" dirty="0" err="1">
                <a:latin typeface="Palatino Linotype" pitchFamily="18" charset="0"/>
              </a:rPr>
              <a:t>базалним</a:t>
            </a:r>
            <a:r>
              <a:rPr lang="x-none" sz="1600" dirty="0">
                <a:latin typeface="Palatino Linotype" pitchFamily="18" charset="0"/>
              </a:rPr>
              <a:t> ганглијама, </a:t>
            </a:r>
            <a:r>
              <a:rPr lang="x-none" sz="1600" dirty="0" err="1">
                <a:latin typeface="Palatino Linotype" pitchFamily="18" charset="0"/>
              </a:rPr>
              <a:t>церебелуму</a:t>
            </a:r>
            <a:r>
              <a:rPr lang="x-none" sz="1600" dirty="0">
                <a:latin typeface="Palatino Linotype" pitchFamily="18" charset="0"/>
              </a:rPr>
              <a:t>, </a:t>
            </a:r>
            <a:r>
              <a:rPr lang="x-none" sz="1600" dirty="0" err="1">
                <a:latin typeface="Palatino Linotype" pitchFamily="18" charset="0"/>
              </a:rPr>
              <a:t>таламусу</a:t>
            </a:r>
            <a:r>
              <a:rPr lang="x-none" sz="1600" dirty="0">
                <a:latin typeface="Palatino Linotype" pitchFamily="18" charset="0"/>
              </a:rPr>
              <a:t>, церебралном </a:t>
            </a:r>
            <a:r>
              <a:rPr lang="x-none" sz="1600" dirty="0" err="1">
                <a:latin typeface="Palatino Linotype" pitchFamily="18" charset="0"/>
              </a:rPr>
              <a:t>кортексу</a:t>
            </a:r>
            <a:endParaRPr lang="x-none" sz="1600" dirty="0">
              <a:latin typeface="Palatino Linotype" pitchFamily="18" charset="0"/>
            </a:endParaRPr>
          </a:p>
          <a:p>
            <a:pPr>
              <a:lnSpc>
                <a:spcPct val="160000"/>
              </a:lnSpc>
            </a:pPr>
            <a:r>
              <a:rPr lang="x-none" sz="1600" dirty="0">
                <a:latin typeface="Palatino Linotype" pitchFamily="18" charset="0"/>
              </a:rPr>
              <a:t>Благ </a:t>
            </a:r>
            <a:r>
              <a:rPr lang="x-none" sz="1600" dirty="0" err="1">
                <a:latin typeface="Palatino Linotype" pitchFamily="18" charset="0"/>
              </a:rPr>
              <a:t>тремор</a:t>
            </a:r>
            <a:r>
              <a:rPr lang="x-none" sz="1600" dirty="0">
                <a:latin typeface="Palatino Linotype" pitchFamily="18" charset="0"/>
              </a:rPr>
              <a:t> (</a:t>
            </a:r>
            <a:r>
              <a:rPr lang="x-none" sz="1600" dirty="0" err="1">
                <a:latin typeface="Palatino Linotype" pitchFamily="18" charset="0"/>
              </a:rPr>
              <a:t>флексионо</a:t>
            </a:r>
            <a:r>
              <a:rPr lang="x-none" sz="1600" dirty="0">
                <a:latin typeface="Palatino Linotype" pitchFamily="18" charset="0"/>
              </a:rPr>
              <a:t>-</a:t>
            </a:r>
            <a:r>
              <a:rPr lang="x-none" sz="1600" dirty="0" err="1">
                <a:latin typeface="Palatino Linotype" pitchFamily="18" charset="0"/>
              </a:rPr>
              <a:t>екстензиони</a:t>
            </a:r>
            <a:r>
              <a:rPr lang="x-none" sz="1600" dirty="0">
                <a:latin typeface="Palatino Linotype" pitchFamily="18" charset="0"/>
              </a:rPr>
              <a:t> </a:t>
            </a:r>
            <a:r>
              <a:rPr lang="x-none" sz="1600" dirty="0" err="1">
                <a:latin typeface="Palatino Linotype" pitchFamily="18" charset="0"/>
              </a:rPr>
              <a:t>тремор</a:t>
            </a:r>
            <a:r>
              <a:rPr lang="x-none" sz="1600" dirty="0">
                <a:latin typeface="Palatino Linotype" pitchFamily="18" charset="0"/>
              </a:rPr>
              <a:t> ручних зглобова), гримасе на лицу</a:t>
            </a:r>
          </a:p>
          <a:p>
            <a:pPr>
              <a:lnSpc>
                <a:spcPct val="160000"/>
              </a:lnSpc>
            </a:pPr>
            <a:r>
              <a:rPr lang="x-none" sz="1600" dirty="0">
                <a:latin typeface="Palatino Linotype" pitchFamily="18" charset="0"/>
              </a:rPr>
              <a:t>Тешкоће у говору и писању, </a:t>
            </a:r>
            <a:r>
              <a:rPr lang="x-none" sz="1600" dirty="0" err="1">
                <a:latin typeface="Palatino Linotype" pitchFamily="18" charset="0"/>
              </a:rPr>
              <a:t>хореја</a:t>
            </a:r>
            <a:r>
              <a:rPr lang="x-none" sz="1600" dirty="0">
                <a:latin typeface="Palatino Linotype" pitchFamily="18" charset="0"/>
              </a:rPr>
              <a:t>, </a:t>
            </a:r>
            <a:r>
              <a:rPr lang="x-none" sz="1600" dirty="0" err="1">
                <a:latin typeface="Palatino Linotype" pitchFamily="18" charset="0"/>
              </a:rPr>
              <a:t>хиперсаливација</a:t>
            </a:r>
            <a:r>
              <a:rPr lang="x-none" sz="1600" dirty="0">
                <a:latin typeface="Palatino Linotype" pitchFamily="18" charset="0"/>
              </a:rPr>
              <a:t>, </a:t>
            </a:r>
            <a:r>
              <a:rPr lang="x-none" sz="1600" dirty="0" err="1">
                <a:latin typeface="Palatino Linotype" pitchFamily="18" charset="0"/>
              </a:rPr>
              <a:t>флуктуирајућа</a:t>
            </a:r>
            <a:r>
              <a:rPr lang="x-none" sz="1600" dirty="0">
                <a:latin typeface="Palatino Linotype" pitchFamily="18" charset="0"/>
              </a:rPr>
              <a:t> </a:t>
            </a:r>
            <a:r>
              <a:rPr lang="x-none" sz="1600" dirty="0" err="1">
                <a:latin typeface="Palatino Linotype" pitchFamily="18" charset="0"/>
              </a:rPr>
              <a:t>ригидност</a:t>
            </a:r>
            <a:r>
              <a:rPr lang="x-none" sz="1600" dirty="0">
                <a:latin typeface="Palatino Linotype" pitchFamily="18" charset="0"/>
              </a:rPr>
              <a:t> екстремитета</a:t>
            </a:r>
          </a:p>
          <a:p>
            <a:pPr>
              <a:lnSpc>
                <a:spcPct val="160000"/>
              </a:lnSpc>
            </a:pPr>
            <a:r>
              <a:rPr lang="x-none" sz="1600" dirty="0">
                <a:latin typeface="Palatino Linotype" pitchFamily="18" charset="0"/>
              </a:rPr>
              <a:t>Прогресиван поремећај моторике–представља главно обележје </a:t>
            </a:r>
            <a:r>
              <a:rPr lang="en-US" sz="1600" dirty="0">
                <a:latin typeface="Palatino Linotype" pitchFamily="18" charset="0"/>
              </a:rPr>
              <a:t>(</a:t>
            </a:r>
            <a:r>
              <a:rPr lang="x-none" sz="1600" dirty="0">
                <a:latin typeface="Palatino Linotype" pitchFamily="18" charset="0"/>
              </a:rPr>
              <a:t>дисфагија, дизартрија, тремор и укоченост)</a:t>
            </a:r>
          </a:p>
          <a:p>
            <a:pPr>
              <a:lnSpc>
                <a:spcPct val="160000"/>
              </a:lnSpc>
            </a:pPr>
            <a:r>
              <a:rPr lang="x-none" sz="1600" dirty="0">
                <a:latin typeface="Palatino Linotype" pitchFamily="18" charset="0"/>
              </a:rPr>
              <a:t>Код узнапредовале болести неуролошки симптоми се обично погрешно тумаче као манифестације </a:t>
            </a:r>
            <a:r>
              <a:rPr lang="x-none" sz="1600">
                <a:latin typeface="Palatino Linotype" pitchFamily="18" charset="0"/>
              </a:rPr>
              <a:t>хепатичне енцефалопатије</a:t>
            </a:r>
            <a:endParaRPr lang="sr-Cyrl-RS" sz="1600" dirty="0">
              <a:latin typeface="Palatino Linotype" pitchFamily="18" charset="0"/>
            </a:endParaRPr>
          </a:p>
          <a:p>
            <a:pPr>
              <a:lnSpc>
                <a:spcPct val="160000"/>
              </a:lnSpc>
            </a:pPr>
            <a:endParaRPr lang="sr-Cyrl-RS" sz="1600" dirty="0">
              <a:latin typeface="Palatino Linotype" pitchFamily="18" charset="0"/>
            </a:endParaRPr>
          </a:p>
          <a:p>
            <a:pPr marL="0" indent="0">
              <a:lnSpc>
                <a:spcPct val="160000"/>
              </a:lnSpc>
              <a:buNone/>
            </a:pPr>
            <a:endParaRPr lang="sr-Cyrl-RS" sz="1600" dirty="0">
              <a:latin typeface="Palatino Linotype" pitchFamily="18" charset="0"/>
            </a:endParaRPr>
          </a:p>
          <a:p>
            <a:pPr marL="0" indent="0">
              <a:lnSpc>
                <a:spcPct val="160000"/>
              </a:lnSpc>
              <a:buNone/>
            </a:pPr>
            <a:r>
              <a:rPr lang="sr-Cyrl-RS" sz="1600" b="1" dirty="0">
                <a:latin typeface="Palatino Linotype" pitchFamily="18" charset="0"/>
              </a:rPr>
              <a:t>П</a:t>
            </a:r>
            <a:r>
              <a:rPr lang="x-none" sz="1600" b="1">
                <a:latin typeface="Palatino Linotype" pitchFamily="18" charset="0"/>
              </a:rPr>
              <a:t>сихијатријске манифестације</a:t>
            </a:r>
            <a:endParaRPr lang="en-US" sz="1600" dirty="0">
              <a:latin typeface="Palatino Linotype" pitchFamily="18" charset="0"/>
            </a:endParaRPr>
          </a:p>
          <a:p>
            <a:pPr>
              <a:lnSpc>
                <a:spcPct val="150000"/>
              </a:lnSpc>
            </a:pPr>
            <a:r>
              <a:rPr lang="x-none" sz="1600">
                <a:latin typeface="Palatino Linotype" pitchFamily="18" charset="0"/>
              </a:rPr>
              <a:t>Интелект је очуван</a:t>
            </a:r>
          </a:p>
          <a:p>
            <a:pPr>
              <a:lnSpc>
                <a:spcPct val="150000"/>
              </a:lnSpc>
            </a:pPr>
            <a:r>
              <a:rPr lang="x-none" sz="1600">
                <a:latin typeface="Palatino Linotype" pitchFamily="18" charset="0"/>
              </a:rPr>
              <a:t>Заборавност, брадипсихија, тешкоће при рачунању</a:t>
            </a:r>
          </a:p>
          <a:p>
            <a:pPr>
              <a:lnSpc>
                <a:spcPct val="150000"/>
              </a:lnSpc>
            </a:pPr>
            <a:r>
              <a:rPr lang="x-none" sz="1600">
                <a:latin typeface="Palatino Linotype" pitchFamily="18" charset="0"/>
              </a:rPr>
              <a:t>Депресија</a:t>
            </a:r>
          </a:p>
          <a:p>
            <a:pPr>
              <a:lnSpc>
                <a:spcPct val="150000"/>
              </a:lnSpc>
            </a:pPr>
            <a:r>
              <a:rPr lang="x-none" sz="1600">
                <a:latin typeface="Palatino Linotype" pitchFamily="18" charset="0"/>
              </a:rPr>
              <a:t>Нестабилно расположење</a:t>
            </a:r>
          </a:p>
          <a:p>
            <a:pPr>
              <a:lnSpc>
                <a:spcPct val="150000"/>
              </a:lnSpc>
            </a:pPr>
            <a:r>
              <a:rPr lang="x-none" sz="1600">
                <a:latin typeface="Palatino Linotype" pitchFamily="18" charset="0"/>
              </a:rPr>
              <a:t>Смањена радна способност</a:t>
            </a:r>
          </a:p>
          <a:p>
            <a:pPr>
              <a:lnSpc>
                <a:spcPct val="150000"/>
              </a:lnSpc>
            </a:pPr>
            <a:r>
              <a:rPr lang="x-none" sz="1600">
                <a:latin typeface="Palatino Linotype" pitchFamily="18" charset="0"/>
              </a:rPr>
              <a:t>Психоза</a:t>
            </a:r>
            <a:endParaRPr lang="en-US" sz="1600" dirty="0">
              <a:latin typeface="Palatino Linotype" pitchFamily="18" charset="0"/>
            </a:endParaRPr>
          </a:p>
          <a:p>
            <a:pPr>
              <a:lnSpc>
                <a:spcPct val="160000"/>
              </a:lnSpc>
            </a:pPr>
            <a:endParaRPr lang="en-US" sz="1600" dirty="0">
              <a:latin typeface="Palatino Linotype" pitchFamily="18" charset="0"/>
            </a:endParaRPr>
          </a:p>
        </p:txBody>
      </p:sp>
    </p:spTree>
    <p:extLst>
      <p:ext uri="{BB962C8B-B14F-4D97-AF65-F5344CB8AC3E}">
        <p14:creationId xmlns:p14="http://schemas.microsoft.com/office/powerpoint/2010/main" val="270705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228600"/>
            <a:ext cx="8229600" cy="639762"/>
          </a:xfrm>
        </p:spPr>
        <p:txBody>
          <a:bodyPr>
            <a:noAutofit/>
          </a:bodyPr>
          <a:lstStyle/>
          <a:p>
            <a:r>
              <a:rPr lang="en-US" sz="2800" b="1" dirty="0" err="1">
                <a:latin typeface="Palatino Linotype" pitchFamily="18" charset="0"/>
              </a:rPr>
              <a:t>Kayser</a:t>
            </a:r>
            <a:r>
              <a:rPr lang="en-US" sz="2800" b="1" dirty="0">
                <a:latin typeface="Palatino Linotype" pitchFamily="18" charset="0"/>
              </a:rPr>
              <a:t>-Fleischer</a:t>
            </a:r>
            <a:r>
              <a:rPr lang="x-none" sz="2800" b="1" dirty="0">
                <a:latin typeface="Palatino Linotype" pitchFamily="18" charset="0"/>
              </a:rPr>
              <a:t>-ов</a:t>
            </a:r>
            <a:r>
              <a:rPr lang="en-US" sz="2800" b="1" dirty="0">
                <a:latin typeface="Palatino Linotype" pitchFamily="18" charset="0"/>
              </a:rPr>
              <a:t> </a:t>
            </a:r>
            <a:r>
              <a:rPr lang="x-none" sz="2800" b="1" dirty="0">
                <a:latin typeface="Palatino Linotype" pitchFamily="18" charset="0"/>
              </a:rPr>
              <a:t>прстен</a:t>
            </a:r>
            <a:br>
              <a:rPr lang="x-none" sz="2800" b="1" dirty="0">
                <a:latin typeface="Palatino Linotype" pitchFamily="18" charset="0"/>
              </a:rPr>
            </a:br>
            <a:endParaRPr lang="x-none" sz="2800" b="1" dirty="0">
              <a:latin typeface="Palatino Linotype" pitchFamily="18" charset="0"/>
            </a:endParaRPr>
          </a:p>
        </p:txBody>
      </p:sp>
      <p:sp>
        <p:nvSpPr>
          <p:cNvPr id="3" name="Rectangle 2"/>
          <p:cNvSpPr/>
          <p:nvPr/>
        </p:nvSpPr>
        <p:spPr>
          <a:xfrm>
            <a:off x="520700" y="656779"/>
            <a:ext cx="8610600" cy="3000821"/>
          </a:xfrm>
          <a:prstGeom prst="rect">
            <a:avLst/>
          </a:prstGeom>
        </p:spPr>
        <p:txBody>
          <a:bodyPr wrap="square">
            <a:spAutoFit/>
          </a:bodyPr>
          <a:lstStyle/>
          <a:p>
            <a:pPr marL="285750" indent="-285750">
              <a:lnSpc>
                <a:spcPct val="150000"/>
              </a:lnSpc>
              <a:buFont typeface="Arial" pitchFamily="34" charset="0"/>
              <a:buChar char="•"/>
            </a:pPr>
            <a:r>
              <a:rPr lang="x-none" dirty="0">
                <a:latin typeface="Palatino Linotype" pitchFamily="18" charset="0"/>
              </a:rPr>
              <a:t>Прстен иницијално изгледа као мали полумесец </a:t>
            </a:r>
            <a:r>
              <a:rPr lang="x-none" dirty="0" err="1">
                <a:latin typeface="Palatino Linotype" pitchFamily="18" charset="0"/>
              </a:rPr>
              <a:t>златносмеђег</a:t>
            </a:r>
            <a:r>
              <a:rPr lang="x-none" dirty="0">
                <a:latin typeface="Palatino Linotype" pitchFamily="18" charset="0"/>
              </a:rPr>
              <a:t> гранулираног пигмента при врху </a:t>
            </a:r>
            <a:r>
              <a:rPr lang="x-none" dirty="0" err="1">
                <a:latin typeface="Palatino Linotype" pitchFamily="18" charset="0"/>
              </a:rPr>
              <a:t>лимбуса</a:t>
            </a:r>
            <a:endParaRPr lang="x-none" dirty="0">
              <a:latin typeface="Palatino Linotype" pitchFamily="18" charset="0"/>
            </a:endParaRPr>
          </a:p>
          <a:p>
            <a:pPr marL="285750" indent="-285750">
              <a:lnSpc>
                <a:spcPct val="150000"/>
              </a:lnSpc>
              <a:buFont typeface="Arial" pitchFamily="34" charset="0"/>
              <a:buChar char="•"/>
            </a:pPr>
            <a:r>
              <a:rPr lang="x-none" dirty="0">
                <a:latin typeface="Palatino Linotype" pitchFamily="18" charset="0"/>
              </a:rPr>
              <a:t>Након тога долази до појаве доњег полумесеца, на крају се оба полумесеца спајају и стварају круг</a:t>
            </a:r>
            <a:r>
              <a:rPr lang="en-US" dirty="0">
                <a:latin typeface="Palatino Linotype" pitchFamily="18" charset="0"/>
              </a:rPr>
              <a:t> </a:t>
            </a:r>
            <a:endParaRPr lang="x-none" dirty="0">
              <a:latin typeface="Palatino Linotype" pitchFamily="18" charset="0"/>
            </a:endParaRPr>
          </a:p>
          <a:p>
            <a:pPr marL="285750" indent="-285750">
              <a:lnSpc>
                <a:spcPct val="150000"/>
              </a:lnSpc>
              <a:buFont typeface="Arial" pitchFamily="34" charset="0"/>
              <a:buChar char="•"/>
            </a:pPr>
            <a:r>
              <a:rPr lang="en-US" dirty="0" err="1">
                <a:latin typeface="Palatino Linotype" pitchFamily="18" charset="0"/>
              </a:rPr>
              <a:t>Kayser-Fleischerovi</a:t>
            </a:r>
            <a:r>
              <a:rPr lang="en-US" dirty="0">
                <a:latin typeface="Palatino Linotype" pitchFamily="18" charset="0"/>
              </a:rPr>
              <a:t> </a:t>
            </a:r>
            <a:r>
              <a:rPr lang="x-none" dirty="0">
                <a:latin typeface="Palatino Linotype" pitchFamily="18" charset="0"/>
              </a:rPr>
              <a:t>прстенови присутни су код 100% болесника с неуролошким симптомима и код 75% болесника са знацима обољења јетре</a:t>
            </a:r>
          </a:p>
          <a:p>
            <a:pPr>
              <a:lnSpc>
                <a:spcPct val="150000"/>
              </a:lnSpc>
            </a:pPr>
            <a:endParaRPr lang="en-US" dirty="0">
              <a:latin typeface="Palatino Linotype" pitchFamily="18" charset="0"/>
            </a:endParaRPr>
          </a:p>
        </p:txBody>
      </p:sp>
      <p:pic>
        <p:nvPicPr>
          <p:cNvPr id="4" name="Picture 3" descr="http://zdravlje.eu/wp-content/uploads/2011/11/Wilsonova-bolest.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3730487"/>
            <a:ext cx="4838700" cy="2819400"/>
          </a:xfrm>
          <a:prstGeom prst="rect">
            <a:avLst/>
          </a:prstGeom>
          <a:noFill/>
          <a:ln>
            <a:noFill/>
          </a:ln>
        </p:spPr>
      </p:pic>
      <p:sp>
        <p:nvSpPr>
          <p:cNvPr id="7" name="Rounded Rectangle 6"/>
          <p:cNvSpPr/>
          <p:nvPr/>
        </p:nvSpPr>
        <p:spPr>
          <a:xfrm>
            <a:off x="5181600" y="5562599"/>
            <a:ext cx="2057400" cy="9872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1050" dirty="0">
                <a:solidFill>
                  <a:schemeClr val="tx1"/>
                </a:solidFill>
                <a:latin typeface="Palatino Linotype" pitchFamily="18" charset="0"/>
              </a:rPr>
              <a:t>У </a:t>
            </a:r>
            <a:r>
              <a:rPr lang="x-none" sz="1050" dirty="0" err="1">
                <a:solidFill>
                  <a:schemeClr val="tx1"/>
                </a:solidFill>
                <a:latin typeface="Palatino Linotype" pitchFamily="18" charset="0"/>
              </a:rPr>
              <a:t>корнеји</a:t>
            </a:r>
            <a:r>
              <a:rPr lang="x-none" sz="1050" dirty="0">
                <a:solidFill>
                  <a:schemeClr val="tx1"/>
                </a:solidFill>
                <a:latin typeface="Palatino Linotype" pitchFamily="18" charset="0"/>
              </a:rPr>
              <a:t> се бакар нагомилава по њеном ободу у </a:t>
            </a:r>
            <a:r>
              <a:rPr lang="x-none" sz="1050" dirty="0" err="1">
                <a:solidFill>
                  <a:schemeClr val="tx1"/>
                </a:solidFill>
                <a:latin typeface="Palatino Linotype" pitchFamily="18" charset="0"/>
              </a:rPr>
              <a:t>Десцеметовој</a:t>
            </a:r>
            <a:r>
              <a:rPr lang="x-none" sz="1050" dirty="0">
                <a:solidFill>
                  <a:schemeClr val="tx1"/>
                </a:solidFill>
                <a:latin typeface="Palatino Linotype" pitchFamily="18" charset="0"/>
              </a:rPr>
              <a:t> мембрани формирајући жуто зеленкасто браон </a:t>
            </a:r>
            <a:r>
              <a:rPr lang="x-none" sz="1050" dirty="0" err="1">
                <a:solidFill>
                  <a:schemeClr val="tx1"/>
                </a:solidFill>
                <a:latin typeface="Palatino Linotype" pitchFamily="18" charset="0"/>
              </a:rPr>
              <a:t>пребојени</a:t>
            </a:r>
            <a:r>
              <a:rPr lang="x-none" sz="1050" dirty="0">
                <a:solidFill>
                  <a:schemeClr val="tx1"/>
                </a:solidFill>
                <a:latin typeface="Palatino Linotype" pitchFamily="18" charset="0"/>
              </a:rPr>
              <a:t> прстен</a:t>
            </a:r>
          </a:p>
        </p:txBody>
      </p:sp>
    </p:spTree>
    <p:extLst>
      <p:ext uri="{BB962C8B-B14F-4D97-AF65-F5344CB8AC3E}">
        <p14:creationId xmlns:p14="http://schemas.microsoft.com/office/powerpoint/2010/main" val="3789682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a:bodyPr>
          <a:lstStyle/>
          <a:p>
            <a:r>
              <a:rPr lang="x-none" sz="2400" b="1" dirty="0">
                <a:latin typeface="Palatino Linotype" pitchFamily="18" charset="0"/>
              </a:rPr>
              <a:t>Дијагноза</a:t>
            </a:r>
            <a:endParaRPr lang="en-US" sz="2400" b="1" dirty="0">
              <a:latin typeface="Palatino Linotype" pitchFamily="18" charset="0"/>
            </a:endParaRPr>
          </a:p>
        </p:txBody>
      </p:sp>
      <p:sp>
        <p:nvSpPr>
          <p:cNvPr id="3" name="Content Placeholder 2"/>
          <p:cNvSpPr>
            <a:spLocks noGrp="1"/>
          </p:cNvSpPr>
          <p:nvPr>
            <p:ph idx="1"/>
          </p:nvPr>
        </p:nvSpPr>
        <p:spPr>
          <a:xfrm>
            <a:off x="533400" y="762000"/>
            <a:ext cx="8229600" cy="6096000"/>
          </a:xfrm>
        </p:spPr>
        <p:txBody>
          <a:bodyPr>
            <a:noAutofit/>
          </a:bodyPr>
          <a:lstStyle/>
          <a:p>
            <a:pPr>
              <a:lnSpc>
                <a:spcPct val="150000"/>
              </a:lnSpc>
            </a:pPr>
            <a:r>
              <a:rPr lang="x-none" sz="1800" dirty="0">
                <a:latin typeface="Palatino Linotype" pitchFamily="18" charset="0"/>
              </a:rPr>
              <a:t>Церулоплазмин у серуму је снижен испод 0,2 g/l (0,25 </a:t>
            </a:r>
            <a:r>
              <a:rPr lang="el-GR" sz="1800" dirty="0">
                <a:latin typeface="Palatino Linotype" pitchFamily="18" charset="0"/>
              </a:rPr>
              <a:t>μ</a:t>
            </a:r>
            <a:r>
              <a:rPr lang="x-none" sz="1800" dirty="0">
                <a:latin typeface="Palatino Linotype" pitchFamily="18" charset="0"/>
              </a:rPr>
              <a:t>mol/l)</a:t>
            </a:r>
          </a:p>
          <a:p>
            <a:pPr>
              <a:lnSpc>
                <a:spcPct val="150000"/>
              </a:lnSpc>
            </a:pPr>
            <a:r>
              <a:rPr lang="x-none" sz="1800" dirty="0">
                <a:latin typeface="Palatino Linotype" pitchFamily="18" charset="0"/>
              </a:rPr>
              <a:t>Бакар у 24 сатној мокраћи је преко 100 </a:t>
            </a:r>
            <a:r>
              <a:rPr lang="en-US" sz="1800" dirty="0" err="1">
                <a:latin typeface="Palatino Linotype" pitchFamily="18" charset="0"/>
              </a:rPr>
              <a:t>ng</a:t>
            </a:r>
            <a:r>
              <a:rPr lang="en-US" sz="1800" dirty="0">
                <a:latin typeface="Palatino Linotype" pitchFamily="18" charset="0"/>
              </a:rPr>
              <a:t>/</a:t>
            </a:r>
            <a:r>
              <a:rPr lang="x-none" sz="1800" dirty="0">
                <a:latin typeface="Palatino Linotype" pitchFamily="18" charset="0"/>
              </a:rPr>
              <a:t>дан (здраве особе излучују мање од 40 </a:t>
            </a:r>
            <a:r>
              <a:rPr lang="en-US" sz="1800" dirty="0" err="1">
                <a:latin typeface="Palatino Linotype" pitchFamily="18" charset="0"/>
              </a:rPr>
              <a:t>ng</a:t>
            </a:r>
            <a:r>
              <a:rPr lang="en-US" sz="1800" dirty="0">
                <a:latin typeface="Palatino Linotype" pitchFamily="18" charset="0"/>
              </a:rPr>
              <a:t>/</a:t>
            </a:r>
            <a:r>
              <a:rPr lang="x-none" sz="1800" dirty="0">
                <a:latin typeface="Palatino Linotype" pitchFamily="18" charset="0"/>
              </a:rPr>
              <a:t>дан )</a:t>
            </a:r>
          </a:p>
          <a:p>
            <a:pPr>
              <a:lnSpc>
                <a:spcPct val="150000"/>
              </a:lnSpc>
            </a:pPr>
            <a:r>
              <a:rPr lang="x-none" sz="1800" dirty="0">
                <a:latin typeface="Palatino Linotype" pitchFamily="18" charset="0"/>
              </a:rPr>
              <a:t>Слободни бакар у серуму преко 10 </a:t>
            </a:r>
            <a:r>
              <a:rPr lang="en-US" sz="1800" dirty="0" err="1">
                <a:latin typeface="Palatino Linotype" pitchFamily="18" charset="0"/>
              </a:rPr>
              <a:t>ng</a:t>
            </a:r>
            <a:r>
              <a:rPr lang="en-US" sz="1800" dirty="0">
                <a:latin typeface="Palatino Linotype" pitchFamily="18" charset="0"/>
              </a:rPr>
              <a:t>/dl</a:t>
            </a:r>
            <a:endParaRPr lang="x-none" sz="1800" dirty="0">
              <a:latin typeface="Palatino Linotype" pitchFamily="18" charset="0"/>
            </a:endParaRPr>
          </a:p>
          <a:p>
            <a:pPr>
              <a:lnSpc>
                <a:spcPct val="150000"/>
              </a:lnSpc>
            </a:pPr>
            <a:r>
              <a:rPr lang="x-none" sz="1800" dirty="0">
                <a:latin typeface="Palatino Linotype" pitchFamily="18" charset="0"/>
              </a:rPr>
              <a:t>Бакар у ткиву јетре преко 250 </a:t>
            </a:r>
            <a:r>
              <a:rPr lang="en-US" sz="1800" dirty="0" err="1">
                <a:latin typeface="Palatino Linotype" pitchFamily="18" charset="0"/>
              </a:rPr>
              <a:t>ng</a:t>
            </a:r>
            <a:r>
              <a:rPr lang="en-US" sz="1800" dirty="0">
                <a:latin typeface="Palatino Linotype" pitchFamily="18" charset="0"/>
              </a:rPr>
              <a:t>/g</a:t>
            </a:r>
            <a:r>
              <a:rPr lang="x-none" sz="1800" dirty="0">
                <a:latin typeface="Palatino Linotype" pitchFamily="18" charset="0"/>
              </a:rPr>
              <a:t> суве тежине</a:t>
            </a:r>
          </a:p>
          <a:p>
            <a:pPr>
              <a:lnSpc>
                <a:spcPct val="150000"/>
              </a:lnSpc>
            </a:pPr>
            <a:r>
              <a:rPr lang="x-none" sz="1800" dirty="0">
                <a:latin typeface="Palatino Linotype" pitchFamily="18" charset="0"/>
              </a:rPr>
              <a:t>Присутни </a:t>
            </a:r>
            <a:r>
              <a:rPr lang="en-US" sz="1800" dirty="0" err="1">
                <a:latin typeface="Palatino Linotype" pitchFamily="18" charset="0"/>
              </a:rPr>
              <a:t>Kayser-Fleisherovi</a:t>
            </a:r>
            <a:r>
              <a:rPr lang="x-none" sz="1800">
                <a:latin typeface="Palatino Linotype" pitchFamily="18" charset="0"/>
              </a:rPr>
              <a:t> прстенови</a:t>
            </a:r>
            <a:r>
              <a:rPr lang="sr-Cyrl-RS" sz="1800" dirty="0">
                <a:latin typeface="Palatino Linotype" pitchFamily="18" charset="0"/>
              </a:rPr>
              <a:t> (</a:t>
            </a:r>
            <a:r>
              <a:rPr lang="x-none" sz="1800">
                <a:latin typeface="Palatino Linotype" pitchFamily="18" charset="0"/>
              </a:rPr>
              <a:t>Ка</a:t>
            </a:r>
            <a:r>
              <a:rPr lang="en-US" sz="1800" dirty="0" err="1">
                <a:latin typeface="Palatino Linotype" pitchFamily="18" charset="0"/>
              </a:rPr>
              <a:t>yser-Fleischerov</a:t>
            </a:r>
            <a:r>
              <a:rPr lang="en-US" sz="1800" dirty="0">
                <a:latin typeface="Palatino Linotype" pitchFamily="18" charset="0"/>
              </a:rPr>
              <a:t> </a:t>
            </a:r>
            <a:r>
              <a:rPr lang="x-none" sz="1800">
                <a:latin typeface="Palatino Linotype" pitchFamily="18" charset="0"/>
              </a:rPr>
              <a:t>прстен не мора постојати код свих болесника с Вилсоновом болешћу</a:t>
            </a:r>
            <a:r>
              <a:rPr lang="sr-Cyrl-RS" sz="1800" dirty="0">
                <a:latin typeface="Palatino Linotype" pitchFamily="18" charset="0"/>
              </a:rPr>
              <a:t>)</a:t>
            </a:r>
            <a:endParaRPr lang="x-none" sz="1800">
              <a:latin typeface="Palatino Linotype" pitchFamily="18" charset="0"/>
            </a:endParaRPr>
          </a:p>
          <a:p>
            <a:pPr>
              <a:lnSpc>
                <a:spcPct val="150000"/>
              </a:lnSpc>
            </a:pPr>
            <a:r>
              <a:rPr lang="x-none" sz="1800">
                <a:latin typeface="Palatino Linotype" pitchFamily="18" charset="0"/>
              </a:rPr>
              <a:t>Патохистолошки налаз је неспецифичан</a:t>
            </a:r>
          </a:p>
          <a:p>
            <a:pPr>
              <a:lnSpc>
                <a:spcPct val="150000"/>
              </a:lnSpc>
            </a:pPr>
            <a:r>
              <a:rPr lang="x-none" sz="1800">
                <a:latin typeface="Palatino Linotype" pitchFamily="18" charset="0"/>
              </a:rPr>
              <a:t>Генско испитивање</a:t>
            </a:r>
            <a:r>
              <a:rPr lang="sr-Cyrl-RS" sz="1800" dirty="0">
                <a:latin typeface="Palatino Linotype" pitchFamily="18" charset="0"/>
              </a:rPr>
              <a:t> (ч</a:t>
            </a:r>
            <a:r>
              <a:rPr lang="x-none" sz="1800">
                <a:latin typeface="Palatino Linotype" pitchFamily="18" charset="0"/>
              </a:rPr>
              <a:t>им се постави дијагноза ове болести, сви сродници (родитељи, деца, браћа, сестре) морају бити прегледани</a:t>
            </a:r>
            <a:r>
              <a:rPr lang="sr-Cyrl-RS" sz="1800" dirty="0">
                <a:latin typeface="Palatino Linotype" pitchFamily="18" charset="0"/>
              </a:rPr>
              <a:t>, х</a:t>
            </a:r>
            <a:r>
              <a:rPr lang="x-none" sz="1800">
                <a:latin typeface="Palatino Linotype" pitchFamily="18" charset="0"/>
              </a:rPr>
              <a:t>омозиготи морају бити лечени иако су без тегоба</a:t>
            </a:r>
            <a:r>
              <a:rPr lang="sr-Cyrl-RS" sz="1800" dirty="0">
                <a:latin typeface="Palatino Linotype" pitchFamily="18" charset="0"/>
              </a:rPr>
              <a:t>, х</a:t>
            </a:r>
            <a:r>
              <a:rPr lang="x-none" sz="1800">
                <a:latin typeface="Palatino Linotype" pitchFamily="18" charset="0"/>
              </a:rPr>
              <a:t>етерозиготи не захтевају лечење</a:t>
            </a:r>
            <a:r>
              <a:rPr lang="sr-Cyrl-RS" sz="1800" dirty="0">
                <a:latin typeface="Palatino Linotype" pitchFamily="18" charset="0"/>
              </a:rPr>
              <a:t>)</a:t>
            </a:r>
            <a:endParaRPr lang="x-none" sz="1800">
              <a:latin typeface="Palatino Linotype" pitchFamily="18" charset="0"/>
            </a:endParaRPr>
          </a:p>
          <a:p>
            <a:endParaRPr lang="en-US" sz="1800" dirty="0"/>
          </a:p>
          <a:p>
            <a:pPr marL="0" indent="0">
              <a:lnSpc>
                <a:spcPct val="150000"/>
              </a:lnSpc>
              <a:buNone/>
            </a:pPr>
            <a:r>
              <a:rPr lang="x-none" sz="1800">
                <a:latin typeface="Palatino Linotype" pitchFamily="18" charset="0"/>
              </a:rPr>
              <a:t>   </a:t>
            </a:r>
            <a:endParaRPr lang="en-US" sz="1800" dirty="0">
              <a:latin typeface="Palatino Linotype" pitchFamily="18" charset="0"/>
            </a:endParaRPr>
          </a:p>
        </p:txBody>
      </p:sp>
    </p:spTree>
    <p:extLst>
      <p:ext uri="{BB962C8B-B14F-4D97-AF65-F5344CB8AC3E}">
        <p14:creationId xmlns:p14="http://schemas.microsoft.com/office/powerpoint/2010/main" val="81958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x-none" sz="2400" b="1" dirty="0">
                <a:latin typeface="Palatino Linotype" pitchFamily="18" charset="0"/>
              </a:rPr>
              <a:t>Лечење</a:t>
            </a:r>
            <a:endParaRPr lang="en-US" sz="2400" b="1" dirty="0">
              <a:latin typeface="Palatino Linotype" pitchFamily="18" charset="0"/>
            </a:endParaRPr>
          </a:p>
        </p:txBody>
      </p:sp>
      <p:sp>
        <p:nvSpPr>
          <p:cNvPr id="3" name="Content Placeholder 2"/>
          <p:cNvSpPr>
            <a:spLocks noGrp="1"/>
          </p:cNvSpPr>
          <p:nvPr>
            <p:ph idx="1"/>
          </p:nvPr>
        </p:nvSpPr>
        <p:spPr>
          <a:xfrm>
            <a:off x="457200" y="838200"/>
            <a:ext cx="8229600" cy="5486400"/>
          </a:xfrm>
        </p:spPr>
        <p:txBody>
          <a:bodyPr>
            <a:normAutofit fontScale="92500" lnSpcReduction="20000"/>
          </a:bodyPr>
          <a:lstStyle/>
          <a:p>
            <a:pPr>
              <a:lnSpc>
                <a:spcPct val="150000"/>
              </a:lnSpc>
            </a:pPr>
            <a:r>
              <a:rPr lang="x-none" sz="1800" dirty="0">
                <a:latin typeface="Palatino Linotype" pitchFamily="18" charset="0"/>
              </a:rPr>
              <a:t>Главни циљ је повећати излучивање бакра из организма и смањити његов унос храном</a:t>
            </a:r>
          </a:p>
          <a:p>
            <a:pPr marL="0" indent="0">
              <a:lnSpc>
                <a:spcPct val="150000"/>
              </a:lnSpc>
              <a:buNone/>
            </a:pPr>
            <a:r>
              <a:rPr lang="x-none" sz="1800" b="1" dirty="0">
                <a:latin typeface="Palatino Linotype" pitchFamily="18" charset="0"/>
              </a:rPr>
              <a:t>     </a:t>
            </a:r>
            <a:r>
              <a:rPr lang="x-none" sz="1800" b="1" dirty="0" err="1">
                <a:latin typeface="Palatino Linotype" pitchFamily="18" charset="0"/>
              </a:rPr>
              <a:t>Пенициламин</a:t>
            </a:r>
            <a:r>
              <a:rPr lang="x-none" sz="1800" b="1" dirty="0">
                <a:latin typeface="Palatino Linotype" pitchFamily="18" charset="0"/>
              </a:rPr>
              <a:t>  (</a:t>
            </a:r>
            <a:r>
              <a:rPr lang="x-none" sz="1800" b="1" dirty="0" err="1">
                <a:latin typeface="Palatino Linotype" pitchFamily="18" charset="0"/>
              </a:rPr>
              <a:t>хелатни</a:t>
            </a:r>
            <a:r>
              <a:rPr lang="x-none" sz="1800" b="1" dirty="0">
                <a:latin typeface="Palatino Linotype" pitchFamily="18" charset="0"/>
              </a:rPr>
              <a:t> агенс) је још увек златни стандард</a:t>
            </a:r>
          </a:p>
          <a:p>
            <a:pPr>
              <a:lnSpc>
                <a:spcPct val="150000"/>
              </a:lnSpc>
            </a:pPr>
            <a:r>
              <a:rPr lang="x-none" sz="1800" dirty="0">
                <a:latin typeface="Palatino Linotype" pitchFamily="18" charset="0"/>
              </a:rPr>
              <a:t>Делује тако што редукује бакар везан за протеин и тако смањује афинитет протеина за бакар</a:t>
            </a:r>
          </a:p>
          <a:p>
            <a:pPr>
              <a:lnSpc>
                <a:spcPct val="150000"/>
              </a:lnSpc>
            </a:pPr>
            <a:r>
              <a:rPr lang="x-none" sz="1800" dirty="0">
                <a:latin typeface="Palatino Linotype" pitchFamily="18" charset="0"/>
              </a:rPr>
              <a:t>Редукција бакра олакшава његово везивање за лек</a:t>
            </a:r>
          </a:p>
          <a:p>
            <a:pPr>
              <a:lnSpc>
                <a:spcPct val="150000"/>
              </a:lnSpc>
            </a:pPr>
            <a:r>
              <a:rPr lang="x-none" sz="1800" dirty="0">
                <a:latin typeface="Palatino Linotype" pitchFamily="18" charset="0"/>
              </a:rPr>
              <a:t>Затим се бакар везан за лек излучује мокраћом</a:t>
            </a:r>
          </a:p>
          <a:p>
            <a:pPr>
              <a:lnSpc>
                <a:spcPct val="150000"/>
              </a:lnSpc>
            </a:pPr>
            <a:r>
              <a:rPr lang="x-none" sz="1800" dirty="0">
                <a:latin typeface="Palatino Linotype" pitchFamily="18" charset="0"/>
              </a:rPr>
              <a:t>Клиничка регресија је видљива неколико месеци након терапије</a:t>
            </a:r>
          </a:p>
          <a:p>
            <a:pPr>
              <a:lnSpc>
                <a:spcPct val="150000"/>
              </a:lnSpc>
            </a:pPr>
            <a:r>
              <a:rPr lang="x-none" sz="1800" dirty="0">
                <a:latin typeface="Palatino Linotype" pitchFamily="18" charset="0"/>
              </a:rPr>
              <a:t>Доза пенициламина је 1,5 </a:t>
            </a:r>
            <a:r>
              <a:rPr lang="en-US" sz="1800" dirty="0">
                <a:latin typeface="Palatino Linotype" pitchFamily="18" charset="0"/>
              </a:rPr>
              <a:t>g/</a:t>
            </a:r>
            <a:r>
              <a:rPr lang="x-none" sz="1800" dirty="0">
                <a:latin typeface="Palatino Linotype" pitchFamily="18" charset="0"/>
              </a:rPr>
              <a:t>дан</a:t>
            </a:r>
          </a:p>
          <a:p>
            <a:pPr>
              <a:lnSpc>
                <a:spcPct val="150000"/>
              </a:lnSpc>
            </a:pPr>
            <a:r>
              <a:rPr lang="x-none" sz="1800" dirty="0">
                <a:latin typeface="Palatino Linotype" pitchFamily="18" charset="0"/>
              </a:rPr>
              <a:t>Када се утврде клинички ефекти лека доза се може смањити на 0,5 до 1</a:t>
            </a:r>
            <a:r>
              <a:rPr lang="en-US" sz="1800" dirty="0">
                <a:latin typeface="Palatino Linotype" pitchFamily="18" charset="0"/>
              </a:rPr>
              <a:t>g/</a:t>
            </a:r>
            <a:r>
              <a:rPr lang="x-none" sz="1800" dirty="0">
                <a:latin typeface="Palatino Linotype" pitchFamily="18" charset="0"/>
              </a:rPr>
              <a:t>дан</a:t>
            </a:r>
          </a:p>
          <a:p>
            <a:pPr>
              <a:lnSpc>
                <a:spcPct val="150000"/>
              </a:lnSpc>
            </a:pPr>
            <a:r>
              <a:rPr lang="x-none" sz="1800" dirty="0">
                <a:latin typeface="Palatino Linotype" pitchFamily="18" charset="0"/>
              </a:rPr>
              <a:t>Потребно је истовремено давати витамин В6-</a:t>
            </a:r>
            <a:r>
              <a:rPr lang="x-none" sz="1800" dirty="0" err="1">
                <a:latin typeface="Palatino Linotype" pitchFamily="18" charset="0"/>
              </a:rPr>
              <a:t>пиридоксин</a:t>
            </a:r>
            <a:r>
              <a:rPr lang="x-none" sz="1800" dirty="0">
                <a:latin typeface="Palatino Linotype" pitchFamily="18" charset="0"/>
              </a:rPr>
              <a:t> у  дози 50 </a:t>
            </a:r>
            <a:r>
              <a:rPr lang="en-US" sz="1800" dirty="0">
                <a:latin typeface="Palatino Linotype" pitchFamily="18" charset="0"/>
              </a:rPr>
              <a:t>mg </a:t>
            </a:r>
            <a:r>
              <a:rPr lang="x-none" sz="1800" dirty="0">
                <a:latin typeface="Palatino Linotype" pitchFamily="18" charset="0"/>
              </a:rPr>
              <a:t>недељно како би се спречио дефицит изазван </a:t>
            </a:r>
            <a:r>
              <a:rPr lang="x-none" sz="1800" dirty="0" err="1">
                <a:latin typeface="Palatino Linotype" pitchFamily="18" charset="0"/>
              </a:rPr>
              <a:t>пенициламином</a:t>
            </a:r>
            <a:r>
              <a:rPr lang="x-none" sz="1800" dirty="0">
                <a:latin typeface="Palatino Linotype" pitchFamily="18" charset="0"/>
              </a:rPr>
              <a:t> </a:t>
            </a:r>
          </a:p>
          <a:p>
            <a:pPr>
              <a:lnSpc>
                <a:spcPct val="150000"/>
              </a:lnSpc>
            </a:pPr>
            <a:r>
              <a:rPr lang="x-none" sz="1800" dirty="0">
                <a:latin typeface="Palatino Linotype" pitchFamily="18" charset="0"/>
              </a:rPr>
              <a:t>Лечење је доживотно</a:t>
            </a:r>
            <a:endParaRPr lang="en-US" sz="1800" dirty="0">
              <a:latin typeface="Palatino Linotype" pitchFamily="18" charset="0"/>
            </a:endParaRPr>
          </a:p>
        </p:txBody>
      </p:sp>
    </p:spTree>
    <p:extLst>
      <p:ext uri="{BB962C8B-B14F-4D97-AF65-F5344CB8AC3E}">
        <p14:creationId xmlns:p14="http://schemas.microsoft.com/office/powerpoint/2010/main" val="3515074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r>
              <a:rPr lang="x-none" sz="2400" b="1" dirty="0">
                <a:latin typeface="Palatino Linotype" pitchFamily="18" charset="0"/>
              </a:rPr>
              <a:t>Лечење</a:t>
            </a:r>
            <a:endParaRPr lang="en-US" sz="2400" b="1" dirty="0">
              <a:latin typeface="Palatino Linotype" pitchFamily="18" charset="0"/>
            </a:endParaRPr>
          </a:p>
        </p:txBody>
      </p:sp>
      <p:sp>
        <p:nvSpPr>
          <p:cNvPr id="3" name="Content Placeholder 2"/>
          <p:cNvSpPr>
            <a:spLocks noGrp="1"/>
          </p:cNvSpPr>
          <p:nvPr>
            <p:ph idx="1"/>
          </p:nvPr>
        </p:nvSpPr>
        <p:spPr>
          <a:xfrm>
            <a:off x="-12700" y="533400"/>
            <a:ext cx="8991600" cy="6096000"/>
          </a:xfrm>
        </p:spPr>
        <p:txBody>
          <a:bodyPr>
            <a:normAutofit fontScale="77500" lnSpcReduction="20000"/>
          </a:bodyPr>
          <a:lstStyle/>
          <a:p>
            <a:pPr>
              <a:lnSpc>
                <a:spcPct val="150000"/>
              </a:lnSpc>
              <a:buNone/>
            </a:pPr>
            <a:r>
              <a:rPr lang="x-none" sz="2400" b="1" dirty="0"/>
              <a:t>    </a:t>
            </a:r>
            <a:r>
              <a:rPr lang="x-none" sz="1900" b="1" dirty="0">
                <a:latin typeface="Palatino Linotype" pitchFamily="18" charset="0"/>
              </a:rPr>
              <a:t>Триентин</a:t>
            </a:r>
            <a:r>
              <a:rPr lang="x-none" sz="1900" dirty="0">
                <a:latin typeface="Palatino Linotype" pitchFamily="18" charset="0"/>
              </a:rPr>
              <a:t> је хелирајући агенс бакра</a:t>
            </a:r>
          </a:p>
          <a:p>
            <a:pPr>
              <a:lnSpc>
                <a:spcPct val="150000"/>
              </a:lnSpc>
            </a:pPr>
            <a:r>
              <a:rPr lang="x-none" sz="1900" dirty="0">
                <a:latin typeface="Palatino Linotype" pitchFamily="18" charset="0"/>
              </a:rPr>
              <a:t>Повећава уринарну екскрецију бакра</a:t>
            </a:r>
          </a:p>
          <a:p>
            <a:pPr>
              <a:lnSpc>
                <a:spcPct val="150000"/>
              </a:lnSpc>
            </a:pPr>
            <a:r>
              <a:rPr lang="x-none" sz="1900" dirty="0">
                <a:latin typeface="Palatino Linotype" pitchFamily="18" charset="0"/>
              </a:rPr>
              <a:t>Даје се у дози 1 до 2 </a:t>
            </a:r>
            <a:r>
              <a:rPr lang="en-US" sz="1900" dirty="0">
                <a:latin typeface="Palatino Linotype" pitchFamily="18" charset="0"/>
              </a:rPr>
              <a:t>g</a:t>
            </a:r>
            <a:r>
              <a:rPr lang="x-none" sz="1900" dirty="0">
                <a:latin typeface="Palatino Linotype" pitchFamily="18" charset="0"/>
              </a:rPr>
              <a:t> на дан подељено у три дозе, на празан желудац</a:t>
            </a:r>
          </a:p>
          <a:p>
            <a:pPr>
              <a:lnSpc>
                <a:spcPct val="150000"/>
              </a:lnSpc>
            </a:pPr>
            <a:r>
              <a:rPr lang="x-none" sz="1900" dirty="0">
                <a:latin typeface="Palatino Linotype" pitchFamily="18" charset="0"/>
              </a:rPr>
              <a:t>Подједнако је ефикасан као и пенициламин</a:t>
            </a:r>
          </a:p>
          <a:p>
            <a:pPr>
              <a:lnSpc>
                <a:spcPct val="150000"/>
              </a:lnSpc>
            </a:pPr>
            <a:r>
              <a:rPr lang="x-none" sz="1900" dirty="0">
                <a:latin typeface="Palatino Linotype" pitchFamily="18" charset="0"/>
              </a:rPr>
              <a:t>Нежељено дејство је сидеробластна анемија </a:t>
            </a:r>
          </a:p>
          <a:p>
            <a:pPr>
              <a:lnSpc>
                <a:spcPct val="150000"/>
              </a:lnSpc>
              <a:buNone/>
            </a:pPr>
            <a:r>
              <a:rPr lang="x-none" sz="1900" dirty="0">
                <a:latin typeface="Palatino Linotype" pitchFamily="18" charset="0"/>
              </a:rPr>
              <a:t>     </a:t>
            </a:r>
            <a:r>
              <a:rPr lang="x-none" sz="1900" b="1" dirty="0">
                <a:latin typeface="Palatino Linotype" pitchFamily="18" charset="0"/>
              </a:rPr>
              <a:t>Амонијак-</a:t>
            </a:r>
            <a:r>
              <a:rPr lang="x-none" sz="1900" b="1" dirty="0" err="1">
                <a:latin typeface="Palatino Linotype" pitchFamily="18" charset="0"/>
              </a:rPr>
              <a:t>тетратиомолибдат</a:t>
            </a:r>
            <a:r>
              <a:rPr lang="x-none" sz="1900" b="1" dirty="0">
                <a:latin typeface="Palatino Linotype" pitchFamily="18" charset="0"/>
              </a:rPr>
              <a:t> </a:t>
            </a:r>
            <a:r>
              <a:rPr lang="x-none" sz="1900" dirty="0">
                <a:latin typeface="Palatino Linotype" pitchFamily="18" charset="0"/>
              </a:rPr>
              <a:t>има два механизма деловања</a:t>
            </a:r>
            <a:r>
              <a:rPr lang="en-US" sz="1900" dirty="0">
                <a:latin typeface="Palatino Linotype" pitchFamily="18" charset="0"/>
              </a:rPr>
              <a:t>:</a:t>
            </a:r>
            <a:endParaRPr lang="x-none" sz="1900" dirty="0">
              <a:latin typeface="Palatino Linotype" pitchFamily="18" charset="0"/>
            </a:endParaRPr>
          </a:p>
          <a:p>
            <a:pPr marL="457200" indent="-457200">
              <a:lnSpc>
                <a:spcPct val="150000"/>
              </a:lnSpc>
              <a:buFont typeface="+mj-lt"/>
              <a:buAutoNum type="arabicPeriod"/>
            </a:pPr>
            <a:r>
              <a:rPr lang="x-none" sz="1900" dirty="0">
                <a:latin typeface="Palatino Linotype" pitchFamily="18" charset="0"/>
              </a:rPr>
              <a:t>Превенира апсорпцију бакра у цреву јер ствара комплексе бакра </a:t>
            </a:r>
          </a:p>
          <a:p>
            <a:pPr marL="457200" indent="-457200">
              <a:lnSpc>
                <a:spcPct val="150000"/>
              </a:lnSpc>
              <a:buFont typeface="+mj-lt"/>
              <a:buAutoNum type="arabicPeriod"/>
            </a:pPr>
            <a:r>
              <a:rPr lang="x-none" sz="1900" dirty="0">
                <a:latin typeface="Palatino Linotype" pitchFamily="18" charset="0"/>
              </a:rPr>
              <a:t>Апсорбован лек прави комплекс с бакром и албумином у крви, и тако бакар постаје недоступан за преузимање </a:t>
            </a:r>
            <a:r>
              <a:rPr lang="x-none" sz="1900">
                <a:latin typeface="Palatino Linotype" pitchFamily="18" charset="0"/>
              </a:rPr>
              <a:t>у ћелије</a:t>
            </a:r>
            <a:endParaRPr lang="sr-Cyrl-RS" sz="1900" dirty="0">
              <a:latin typeface="Palatino Linotype" pitchFamily="18" charset="0"/>
            </a:endParaRPr>
          </a:p>
          <a:p>
            <a:pPr>
              <a:lnSpc>
                <a:spcPct val="150000"/>
              </a:lnSpc>
              <a:buNone/>
            </a:pPr>
            <a:r>
              <a:rPr lang="x-none" sz="2000"/>
              <a:t> </a:t>
            </a:r>
            <a:r>
              <a:rPr lang="x-none" sz="2000" b="1">
                <a:latin typeface="Palatino Linotype" pitchFamily="18" charset="0"/>
              </a:rPr>
              <a:t>Цинк </a:t>
            </a:r>
            <a:r>
              <a:rPr lang="x-none" sz="2000">
                <a:latin typeface="Palatino Linotype" pitchFamily="18" charset="0"/>
              </a:rPr>
              <a:t>има два механизма деловања</a:t>
            </a:r>
          </a:p>
          <a:p>
            <a:pPr marL="457200" indent="-457200">
              <a:lnSpc>
                <a:spcPct val="150000"/>
              </a:lnSpc>
              <a:buFont typeface="+mj-lt"/>
              <a:buAutoNum type="arabicPeriod"/>
            </a:pPr>
            <a:r>
              <a:rPr lang="x-none" sz="2000">
                <a:latin typeface="Palatino Linotype" pitchFamily="18" charset="0"/>
              </a:rPr>
              <a:t>Блокира носаче за бакар</a:t>
            </a:r>
          </a:p>
          <a:p>
            <a:pPr marL="457200" indent="-457200">
              <a:lnSpc>
                <a:spcPct val="150000"/>
              </a:lnSpc>
              <a:buFont typeface="+mj-lt"/>
              <a:buAutoNum type="arabicPeriod"/>
            </a:pPr>
            <a:r>
              <a:rPr lang="x-none" sz="2000">
                <a:latin typeface="Palatino Linotype" pitchFamily="18" charset="0"/>
              </a:rPr>
              <a:t>Индукује синтезу металотионеина у ентероцитима који делује као интраћелијски лиганд и веже цинк, бакар и друге метале</a:t>
            </a:r>
          </a:p>
          <a:p>
            <a:pPr marL="0" indent="0">
              <a:lnSpc>
                <a:spcPct val="150000"/>
              </a:lnSpc>
              <a:buNone/>
            </a:pPr>
            <a:endParaRPr lang="x-none" sz="2000">
              <a:latin typeface="Palatino Linotype" pitchFamily="18" charset="0"/>
            </a:endParaRPr>
          </a:p>
          <a:p>
            <a:pPr marL="0" indent="0">
              <a:lnSpc>
                <a:spcPct val="150000"/>
              </a:lnSpc>
              <a:buNone/>
            </a:pPr>
            <a:r>
              <a:rPr lang="x-none" sz="2000">
                <a:latin typeface="Palatino Linotype" pitchFamily="18" charset="0"/>
              </a:rPr>
              <a:t>    </a:t>
            </a:r>
            <a:r>
              <a:rPr lang="x-none" sz="2000" b="1">
                <a:latin typeface="Palatino Linotype" pitchFamily="18" charset="0"/>
              </a:rPr>
              <a:t>Перитонеумска дијализа и плазмафереза</a:t>
            </a:r>
          </a:p>
          <a:p>
            <a:pPr marL="0" indent="0">
              <a:lnSpc>
                <a:spcPct val="150000"/>
              </a:lnSpc>
              <a:buNone/>
            </a:pPr>
            <a:endParaRPr lang="x-none" sz="2000" b="1">
              <a:latin typeface="Palatino Linotype" pitchFamily="18" charset="0"/>
            </a:endParaRPr>
          </a:p>
          <a:p>
            <a:pPr marL="457200" indent="-457200">
              <a:lnSpc>
                <a:spcPct val="150000"/>
              </a:lnSpc>
              <a:buNone/>
            </a:pPr>
            <a:r>
              <a:rPr lang="x-none" sz="2000" b="1">
                <a:latin typeface="Palatino Linotype" pitchFamily="18" charset="0"/>
              </a:rPr>
              <a:t>    Трансплатација јетре</a:t>
            </a:r>
            <a:endParaRPr lang="en-US" sz="1900" b="1" dirty="0">
              <a:latin typeface="Palatino Linotype" pitchFamily="18" charset="0"/>
            </a:endParaRPr>
          </a:p>
        </p:txBody>
      </p:sp>
    </p:spTree>
    <p:extLst>
      <p:ext uri="{BB962C8B-B14F-4D97-AF65-F5344CB8AC3E}">
        <p14:creationId xmlns:p14="http://schemas.microsoft.com/office/powerpoint/2010/main" val="1365197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1847850"/>
          </a:xfrm>
        </p:spPr>
        <p:txBody>
          <a:bodyPr>
            <a:normAutofit fontScale="90000"/>
          </a:bodyPr>
          <a:lstStyle/>
          <a:p>
            <a:r>
              <a:rPr lang="x-none" b="1" dirty="0" err="1">
                <a:solidFill>
                  <a:schemeClr val="tx1"/>
                </a:solidFill>
                <a:latin typeface="Palatino Linotype" pitchFamily="18" charset="0"/>
              </a:rPr>
              <a:t>Хемохроматоза</a:t>
            </a:r>
            <a:r>
              <a:rPr lang="x-none" b="1" dirty="0">
                <a:solidFill>
                  <a:schemeClr val="tx1"/>
                </a:solidFill>
                <a:latin typeface="Palatino Linotype" pitchFamily="18" charset="0"/>
              </a:rPr>
              <a:t> (</a:t>
            </a:r>
            <a:r>
              <a:rPr lang="x-none" b="1" dirty="0" err="1">
                <a:solidFill>
                  <a:schemeClr val="tx1"/>
                </a:solidFill>
                <a:latin typeface="Palatino Linotype" pitchFamily="18" charset="0"/>
              </a:rPr>
              <a:t>Haemocromatosis</a:t>
            </a:r>
            <a:r>
              <a:rPr lang="x-none" b="1" dirty="0">
                <a:solidFill>
                  <a:schemeClr val="tx1"/>
                </a:solidFill>
                <a:latin typeface="Palatino Linotype" pitchFamily="18" charset="0"/>
              </a:rPr>
              <a:t> </a:t>
            </a:r>
            <a:r>
              <a:rPr lang="x-none" b="1" dirty="0" err="1">
                <a:solidFill>
                  <a:schemeClr val="tx1"/>
                </a:solidFill>
                <a:latin typeface="Palatino Linotype" pitchFamily="18" charset="0"/>
              </a:rPr>
              <a:t>hepatis</a:t>
            </a:r>
            <a:r>
              <a:rPr lang="x-none" b="1" dirty="0">
                <a:solidFill>
                  <a:schemeClr val="tx1"/>
                </a:solidFill>
                <a:latin typeface="Palatino Linotype" pitchFamily="18" charset="0"/>
              </a:rPr>
              <a:t>)</a:t>
            </a:r>
            <a:br>
              <a:rPr lang="x-none" b="1" dirty="0">
                <a:solidFill>
                  <a:schemeClr val="tx1"/>
                </a:solidFill>
                <a:latin typeface="Palatino Linotype" pitchFamily="18" charset="0"/>
              </a:rPr>
            </a:br>
            <a:endParaRPr lang="x-none" dirty="0"/>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3507939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lstStyle/>
          <a:p>
            <a:r>
              <a:rPr lang="x-none" b="1" dirty="0" err="1">
                <a:latin typeface="Palatino Linotype" pitchFamily="18" charset="0"/>
              </a:rPr>
              <a:t>Хипербилирубинемија</a:t>
            </a:r>
            <a:r>
              <a:rPr lang="x-none" b="1" dirty="0">
                <a:latin typeface="Palatino Linotype" pitchFamily="18" charset="0"/>
              </a:rPr>
              <a:t>, жутица, </a:t>
            </a:r>
            <a:r>
              <a:rPr lang="x-none" b="1" dirty="0" err="1">
                <a:latin typeface="Palatino Linotype" pitchFamily="18" charset="0"/>
              </a:rPr>
              <a:t>холестаза</a:t>
            </a:r>
            <a:endParaRPr lang="x-none" b="1" dirty="0">
              <a:latin typeface="Palatino Linotype" pitchFamily="18" charset="0"/>
            </a:endParaRPr>
          </a:p>
        </p:txBody>
      </p:sp>
      <p:sp>
        <p:nvSpPr>
          <p:cNvPr id="3" name="Subtitle 2"/>
          <p:cNvSpPr>
            <a:spLocks noGrp="1"/>
          </p:cNvSpPr>
          <p:nvPr>
            <p:ph type="subTitle" idx="1"/>
          </p:nvPr>
        </p:nvSpPr>
        <p:spPr>
          <a:xfrm>
            <a:off x="1447800" y="3429000"/>
            <a:ext cx="6400800" cy="1752600"/>
          </a:xfrm>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2001075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6786473"/>
          </a:xfrm>
          <a:prstGeom prst="rect">
            <a:avLst/>
          </a:prstGeom>
        </p:spPr>
        <p:txBody>
          <a:bodyPr wrap="square">
            <a:spAutoFit/>
          </a:bodyPr>
          <a:lstStyle/>
          <a:p>
            <a:pPr>
              <a:lnSpc>
                <a:spcPct val="150000"/>
              </a:lnSpc>
            </a:pPr>
            <a:r>
              <a:rPr lang="x-none" b="1" dirty="0">
                <a:latin typeface="Palatino Linotype" pitchFamily="18" charset="0"/>
              </a:rPr>
              <a:t>Наследна </a:t>
            </a:r>
            <a:r>
              <a:rPr lang="x-none" b="1" dirty="0" err="1">
                <a:latin typeface="Palatino Linotype" pitchFamily="18" charset="0"/>
              </a:rPr>
              <a:t>хемохроматоза</a:t>
            </a:r>
            <a:r>
              <a:rPr lang="x-none" b="1" dirty="0">
                <a:latin typeface="Palatino Linotype" pitchFamily="18" charset="0"/>
              </a:rPr>
              <a:t>-НХ</a:t>
            </a:r>
          </a:p>
          <a:p>
            <a:pPr marL="285750" indent="-285750">
              <a:lnSpc>
                <a:spcPct val="150000"/>
              </a:lnSpc>
              <a:buFont typeface="Wingdings" pitchFamily="2" charset="2"/>
              <a:buChar char="v"/>
            </a:pPr>
            <a:r>
              <a:rPr lang="x-none" sz="1600" b="1" dirty="0">
                <a:latin typeface="Palatino Linotype" pitchFamily="18" charset="0"/>
              </a:rPr>
              <a:t>Генска </a:t>
            </a:r>
            <a:r>
              <a:rPr lang="x-none" sz="1600" b="1" dirty="0" err="1">
                <a:latin typeface="Palatino Linotype" pitchFamily="18" charset="0"/>
              </a:rPr>
              <a:t>хемохроматоза</a:t>
            </a:r>
            <a:endParaRPr lang="x-none" sz="1600" b="1" dirty="0">
              <a:latin typeface="Palatino Linotype" pitchFamily="18" charset="0"/>
            </a:endParaRPr>
          </a:p>
          <a:p>
            <a:pPr marL="285750" indent="-285750">
              <a:lnSpc>
                <a:spcPct val="150000"/>
              </a:lnSpc>
              <a:buFont typeface="Wingdings" pitchFamily="2" charset="2"/>
              <a:buChar char="v"/>
              <a:defRPr/>
            </a:pPr>
            <a:r>
              <a:rPr lang="x-none" sz="1600" b="1" dirty="0">
                <a:latin typeface="Palatino Linotype" pitchFamily="18" charset="0"/>
              </a:rPr>
              <a:t>Висока цревна апсорпција </a:t>
            </a:r>
            <a:r>
              <a:rPr lang="x-none" sz="1600" dirty="0" err="1">
                <a:latin typeface="Palatino Linotype" pitchFamily="18" charset="0"/>
              </a:rPr>
              <a:t>Fe</a:t>
            </a:r>
            <a:endParaRPr lang="x-none" sz="1600" dirty="0">
              <a:latin typeface="Palatino Linotype" pitchFamily="18" charset="0"/>
            </a:endParaRPr>
          </a:p>
          <a:p>
            <a:pPr marL="285750" indent="-285750">
              <a:lnSpc>
                <a:spcPct val="150000"/>
              </a:lnSpc>
              <a:buFont typeface="Wingdings" pitchFamily="2" charset="2"/>
              <a:buChar char="v"/>
              <a:defRPr/>
            </a:pPr>
            <a:r>
              <a:rPr lang="x-none" sz="1600" dirty="0">
                <a:latin typeface="Palatino Linotype" pitchFamily="18" charset="0"/>
              </a:rPr>
              <a:t>Услед генетског недостатка у поремећеној регулацији цревне апсорпције </a:t>
            </a:r>
            <a:r>
              <a:rPr lang="x-none" sz="1600" dirty="0" err="1">
                <a:latin typeface="Palatino Linotype" pitchFamily="18" charset="0"/>
              </a:rPr>
              <a:t>Fe</a:t>
            </a:r>
            <a:endParaRPr lang="x-none" sz="1600" dirty="0">
              <a:latin typeface="Palatino Linotype" pitchFamily="18" charset="0"/>
            </a:endParaRPr>
          </a:p>
          <a:p>
            <a:pPr marL="285750" indent="-285750">
              <a:lnSpc>
                <a:spcPct val="150000"/>
              </a:lnSpc>
              <a:buFont typeface="Wingdings" pitchFamily="2" charset="2"/>
              <a:buChar char="v"/>
              <a:defRPr/>
            </a:pPr>
            <a:r>
              <a:rPr lang="x-none" sz="1600" dirty="0" err="1">
                <a:latin typeface="Palatino Linotype" pitchFamily="18" charset="0"/>
              </a:rPr>
              <a:t>Аутосомно</a:t>
            </a:r>
            <a:r>
              <a:rPr lang="x-none" sz="1600" dirty="0">
                <a:latin typeface="Palatino Linotype" pitchFamily="18" charset="0"/>
              </a:rPr>
              <a:t> </a:t>
            </a:r>
            <a:r>
              <a:rPr lang="x-none" sz="1600" dirty="0" err="1">
                <a:latin typeface="Palatino Linotype" pitchFamily="18" charset="0"/>
              </a:rPr>
              <a:t>рецесивни</a:t>
            </a:r>
            <a:r>
              <a:rPr lang="x-none" sz="1600" dirty="0">
                <a:latin typeface="Palatino Linotype" pitchFamily="18" charset="0"/>
              </a:rPr>
              <a:t> поремећај метаболизма </a:t>
            </a:r>
            <a:r>
              <a:rPr lang="x-none" sz="1600" dirty="0" err="1">
                <a:latin typeface="Palatino Linotype" pitchFamily="18" charset="0"/>
              </a:rPr>
              <a:t>Fe</a:t>
            </a:r>
            <a:endParaRPr lang="x-none" sz="1600" dirty="0">
              <a:latin typeface="Palatino Linotype" pitchFamily="18" charset="0"/>
            </a:endParaRPr>
          </a:p>
          <a:p>
            <a:pPr marL="285750" indent="-285750">
              <a:lnSpc>
                <a:spcPct val="150000"/>
              </a:lnSpc>
              <a:buFont typeface="Wingdings" pitchFamily="2" charset="2"/>
              <a:buChar char="v"/>
              <a:defRPr/>
            </a:pPr>
            <a:r>
              <a:rPr lang="x-none" sz="1600" dirty="0">
                <a:latin typeface="Palatino Linotype" pitchFamily="18" charset="0"/>
              </a:rPr>
              <a:t>Ранији назив примарна или </a:t>
            </a:r>
            <a:r>
              <a:rPr lang="x-none" sz="1600" dirty="0" err="1">
                <a:latin typeface="Palatino Linotype" pitchFamily="18" charset="0"/>
              </a:rPr>
              <a:t>идиопатска</a:t>
            </a:r>
            <a:endParaRPr lang="x-none" sz="1600" dirty="0">
              <a:latin typeface="Palatino Linotype" pitchFamily="18" charset="0"/>
            </a:endParaRPr>
          </a:p>
          <a:p>
            <a:pPr marL="285750" indent="-285750">
              <a:lnSpc>
                <a:spcPct val="150000"/>
              </a:lnSpc>
              <a:buFont typeface="Wingdings" pitchFamily="2" charset="2"/>
              <a:buChar char="v"/>
            </a:pPr>
            <a:r>
              <a:rPr lang="x-none" sz="1600" dirty="0">
                <a:latin typeface="Palatino Linotype" pitchFamily="18" charset="0"/>
              </a:rPr>
              <a:t>Јетра је главни </a:t>
            </a:r>
            <a:r>
              <a:rPr lang="x-none" sz="1600" dirty="0" err="1">
                <a:latin typeface="Palatino Linotype" pitchFamily="18" charset="0"/>
              </a:rPr>
              <a:t>приматељ</a:t>
            </a:r>
            <a:r>
              <a:rPr lang="x-none" sz="1600" dirty="0">
                <a:latin typeface="Palatino Linotype" pitchFamily="18" charset="0"/>
              </a:rPr>
              <a:t> највећег дела апсорбованог гвожђа и увек је захваћена у НХ</a:t>
            </a:r>
          </a:p>
          <a:p>
            <a:pPr marL="285750" indent="-285750">
              <a:lnSpc>
                <a:spcPct val="150000"/>
              </a:lnSpc>
              <a:buFont typeface="Wingdings" pitchFamily="2" charset="2"/>
              <a:buChar char="v"/>
            </a:pPr>
            <a:endParaRPr lang="x-none" sz="1600" dirty="0">
              <a:latin typeface="Palatino Linotype" pitchFamily="18" charset="0"/>
            </a:endParaRPr>
          </a:p>
          <a:p>
            <a:pPr>
              <a:lnSpc>
                <a:spcPct val="150000"/>
              </a:lnSpc>
            </a:pPr>
            <a:r>
              <a:rPr lang="x-none" b="1" dirty="0">
                <a:latin typeface="Palatino Linotype" pitchFamily="18" charset="0"/>
              </a:rPr>
              <a:t>Стечене </a:t>
            </a:r>
            <a:r>
              <a:rPr lang="x-none" b="1" dirty="0" err="1">
                <a:latin typeface="Palatino Linotype" pitchFamily="18" charset="0"/>
              </a:rPr>
              <a:t>хемохроматозе</a:t>
            </a:r>
            <a:endParaRPr lang="x-none" dirty="0">
              <a:latin typeface="Palatino Linotype" pitchFamily="18" charset="0"/>
            </a:endParaRPr>
          </a:p>
          <a:p>
            <a:pPr>
              <a:lnSpc>
                <a:spcPct val="150000"/>
              </a:lnSpc>
            </a:pPr>
            <a:r>
              <a:rPr lang="x-none" sz="1600" dirty="0">
                <a:latin typeface="Palatino Linotype" pitchFamily="18" charset="0"/>
              </a:rPr>
              <a:t>Особе које апсорбују велике количине гвожђа као резултат неког другог узрока, а не наследног поремећаја повезаног с </a:t>
            </a:r>
            <a:r>
              <a:rPr lang="en-US" sz="1600" dirty="0">
                <a:latin typeface="Palatino Linotype" pitchFamily="18" charset="0"/>
              </a:rPr>
              <a:t>HF</a:t>
            </a:r>
            <a:r>
              <a:rPr lang="x-none" sz="1600" dirty="0">
                <a:latin typeface="Palatino Linotype" pitchFamily="18" charset="0"/>
              </a:rPr>
              <a:t>Е геном</a:t>
            </a:r>
            <a:r>
              <a:rPr lang="en-US" sz="1600" dirty="0">
                <a:latin typeface="Palatino Linotype" pitchFamily="18" charset="0"/>
              </a:rPr>
              <a:t>, </a:t>
            </a:r>
            <a:r>
              <a:rPr lang="x-none" sz="1600" dirty="0">
                <a:latin typeface="Palatino Linotype" pitchFamily="18" charset="0"/>
              </a:rPr>
              <a:t>имају стање стечене </a:t>
            </a:r>
            <a:r>
              <a:rPr lang="x-none" sz="1600" dirty="0" err="1">
                <a:latin typeface="Palatino Linotype" pitchFamily="18" charset="0"/>
              </a:rPr>
              <a:t>преоптерећености</a:t>
            </a:r>
            <a:r>
              <a:rPr lang="x-none" sz="1600" dirty="0">
                <a:latin typeface="Palatino Linotype" pitchFamily="18" charset="0"/>
              </a:rPr>
              <a:t> гвожђем</a:t>
            </a:r>
          </a:p>
          <a:p>
            <a:pPr>
              <a:lnSpc>
                <a:spcPct val="150000"/>
              </a:lnSpc>
              <a:buNone/>
            </a:pPr>
            <a:r>
              <a:rPr lang="x-none" sz="1600" dirty="0">
                <a:latin typeface="Palatino Linotype" pitchFamily="18" charset="0"/>
              </a:rPr>
              <a:t>      </a:t>
            </a:r>
            <a:r>
              <a:rPr lang="x-none" sz="1600" u="sng" dirty="0">
                <a:latin typeface="Palatino Linotype" pitchFamily="18" charset="0"/>
              </a:rPr>
              <a:t>У стечене </a:t>
            </a:r>
            <a:r>
              <a:rPr lang="x-none" sz="1600" u="sng" dirty="0" err="1">
                <a:latin typeface="Palatino Linotype" pitchFamily="18" charset="0"/>
              </a:rPr>
              <a:t>хемохроматозе</a:t>
            </a:r>
            <a:r>
              <a:rPr lang="x-none" sz="1600" u="sng" dirty="0">
                <a:latin typeface="Palatino Linotype" pitchFamily="18" charset="0"/>
              </a:rPr>
              <a:t> спадају</a:t>
            </a:r>
          </a:p>
          <a:p>
            <a:pPr marL="285750" indent="-285750">
              <a:lnSpc>
                <a:spcPct val="150000"/>
              </a:lnSpc>
              <a:buFont typeface="Wingdings" pitchFamily="2" charset="2"/>
              <a:buChar char="ü"/>
            </a:pPr>
            <a:r>
              <a:rPr lang="x-none" sz="1600" dirty="0">
                <a:latin typeface="Palatino Linotype" pitchFamily="18" charset="0"/>
              </a:rPr>
              <a:t>Неефикасна </a:t>
            </a:r>
            <a:r>
              <a:rPr lang="x-none" sz="1600" dirty="0" err="1">
                <a:latin typeface="Palatino Linotype" pitchFamily="18" charset="0"/>
              </a:rPr>
              <a:t>еритропоеза</a:t>
            </a:r>
            <a:endParaRPr lang="x-none" sz="1600" dirty="0">
              <a:latin typeface="Palatino Linotype" pitchFamily="18" charset="0"/>
            </a:endParaRPr>
          </a:p>
          <a:p>
            <a:pPr marL="285750" indent="-285750">
              <a:lnSpc>
                <a:spcPct val="150000"/>
              </a:lnSpc>
              <a:buFont typeface="Wingdings" pitchFamily="2" charset="2"/>
              <a:buChar char="ü"/>
            </a:pPr>
            <a:r>
              <a:rPr lang="x-none" sz="1600" dirty="0">
                <a:latin typeface="Palatino Linotype" pitchFamily="18" charset="0"/>
              </a:rPr>
              <a:t>Неке болести јетре</a:t>
            </a:r>
          </a:p>
          <a:p>
            <a:pPr marL="285750" indent="-285750">
              <a:lnSpc>
                <a:spcPct val="150000"/>
              </a:lnSpc>
              <a:buFont typeface="Wingdings" pitchFamily="2" charset="2"/>
              <a:buChar char="ü"/>
            </a:pPr>
            <a:r>
              <a:rPr lang="x-none" sz="1600" dirty="0">
                <a:latin typeface="Palatino Linotype" pitchFamily="18" charset="0"/>
              </a:rPr>
              <a:t>Повећан </a:t>
            </a:r>
            <a:r>
              <a:rPr lang="x-none" sz="1600" dirty="0" err="1">
                <a:latin typeface="Palatino Linotype" pitchFamily="18" charset="0"/>
              </a:rPr>
              <a:t>перорални</a:t>
            </a:r>
            <a:r>
              <a:rPr lang="x-none" sz="1600" dirty="0">
                <a:latin typeface="Palatino Linotype" pitchFamily="18" charset="0"/>
              </a:rPr>
              <a:t> унос гвожђа</a:t>
            </a:r>
          </a:p>
          <a:p>
            <a:pPr marL="285750" indent="-285750">
              <a:lnSpc>
                <a:spcPct val="150000"/>
              </a:lnSpc>
              <a:buFont typeface="Wingdings" pitchFamily="2" charset="2"/>
              <a:buChar char="ü"/>
            </a:pPr>
            <a:r>
              <a:rPr lang="x-none" sz="1600" dirty="0">
                <a:latin typeface="Palatino Linotype" pitchFamily="18" charset="0"/>
              </a:rPr>
              <a:t>Синдром </a:t>
            </a:r>
            <a:r>
              <a:rPr lang="x-none" sz="1600" dirty="0" err="1">
                <a:latin typeface="Palatino Linotype" pitchFamily="18" charset="0"/>
              </a:rPr>
              <a:t>неонаталног</a:t>
            </a:r>
            <a:r>
              <a:rPr lang="x-none" sz="1600" dirty="0">
                <a:latin typeface="Palatino Linotype" pitchFamily="18" charset="0"/>
              </a:rPr>
              <a:t> преоптерећења гвожђем</a:t>
            </a:r>
          </a:p>
          <a:p>
            <a:pPr marL="285750" indent="-285750">
              <a:lnSpc>
                <a:spcPct val="150000"/>
              </a:lnSpc>
              <a:buFont typeface="Wingdings" pitchFamily="2" charset="2"/>
              <a:buChar char="v"/>
            </a:pPr>
            <a:endParaRPr lang="x-none" sz="1600" dirty="0">
              <a:latin typeface="Palatino Linotype" pitchFamily="18" charset="0"/>
            </a:endParaRPr>
          </a:p>
        </p:txBody>
      </p:sp>
      <p:sp>
        <p:nvSpPr>
          <p:cNvPr id="3" name="TextBox 2"/>
          <p:cNvSpPr txBox="1"/>
          <p:nvPr/>
        </p:nvSpPr>
        <p:spPr>
          <a:xfrm>
            <a:off x="4699001" y="25400"/>
            <a:ext cx="4419600" cy="1200329"/>
          </a:xfrm>
          <a:prstGeom prst="rect">
            <a:avLst/>
          </a:prstGeom>
          <a:noFill/>
        </p:spPr>
        <p:txBody>
          <a:bodyPr wrap="square" rtlCol="0">
            <a:spAutoFit/>
          </a:bodyPr>
          <a:lstStyle/>
          <a:p>
            <a:r>
              <a:rPr lang="x-none" b="1">
                <a:latin typeface="Palatino Linotype" pitchFamily="18" charset="0"/>
              </a:rPr>
              <a:t>Хемохроматоза представља повећано накупљање гвожђа у организму и његово депоновање у многе органе и ткива </a:t>
            </a:r>
            <a:endParaRPr lang="x-none" b="1" dirty="0">
              <a:latin typeface="Palatino Linotype" pitchFamily="18" charset="0"/>
            </a:endParaRPr>
          </a:p>
        </p:txBody>
      </p:sp>
    </p:spTree>
    <p:extLst>
      <p:ext uri="{BB962C8B-B14F-4D97-AF65-F5344CB8AC3E}">
        <p14:creationId xmlns:p14="http://schemas.microsoft.com/office/powerpoint/2010/main" val="1861608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x-none" sz="2400" b="1" dirty="0">
                <a:latin typeface="Palatino Linotype" pitchFamily="18" charset="0"/>
              </a:rPr>
              <a:t>Клиничке манифестације</a:t>
            </a:r>
            <a:endParaRPr lang="en-US" sz="2400" b="1" dirty="0">
              <a:latin typeface="Palatino Linotype" pitchFamily="18" charset="0"/>
            </a:endParaRPr>
          </a:p>
        </p:txBody>
      </p:sp>
      <p:sp>
        <p:nvSpPr>
          <p:cNvPr id="3" name="Content Placeholder 2"/>
          <p:cNvSpPr>
            <a:spLocks noGrp="1"/>
          </p:cNvSpPr>
          <p:nvPr>
            <p:ph idx="1"/>
          </p:nvPr>
        </p:nvSpPr>
        <p:spPr>
          <a:xfrm>
            <a:off x="0" y="533400"/>
            <a:ext cx="9144000" cy="6324600"/>
          </a:xfrm>
        </p:spPr>
        <p:txBody>
          <a:bodyPr>
            <a:normAutofit fontScale="55000" lnSpcReduction="20000"/>
          </a:bodyPr>
          <a:lstStyle/>
          <a:p>
            <a:pPr>
              <a:lnSpc>
                <a:spcPct val="170000"/>
              </a:lnSpc>
            </a:pPr>
            <a:r>
              <a:rPr lang="x-none" sz="2500" dirty="0">
                <a:latin typeface="Palatino Linotype" pitchFamily="18" charset="0"/>
              </a:rPr>
              <a:t>Најчешће се јавља између 40 и 50 година</a:t>
            </a:r>
          </a:p>
          <a:p>
            <a:pPr>
              <a:lnSpc>
                <a:spcPct val="170000"/>
              </a:lnSpc>
            </a:pPr>
            <a:r>
              <a:rPr lang="x-none" sz="2500" dirty="0">
                <a:latin typeface="Palatino Linotype" pitchFamily="18" charset="0"/>
              </a:rPr>
              <a:t>Болест се чешће јавља код мушкараца него код жена, јер жене губе гвожђе менструацијом и порођајем</a:t>
            </a:r>
          </a:p>
          <a:p>
            <a:pPr>
              <a:lnSpc>
                <a:spcPct val="170000"/>
              </a:lnSpc>
            </a:pPr>
            <a:r>
              <a:rPr lang="x-none" sz="2500" dirty="0">
                <a:latin typeface="Palatino Linotype" pitchFamily="18" charset="0"/>
              </a:rPr>
              <a:t>Типични симптоми су малаксалост, замарање, артралгије, бол у абдомену, губитак либида код мушкараца</a:t>
            </a:r>
          </a:p>
          <a:p>
            <a:pPr>
              <a:lnSpc>
                <a:spcPct val="170000"/>
              </a:lnSpc>
            </a:pPr>
            <a:r>
              <a:rPr lang="x-none" sz="2500" dirty="0">
                <a:latin typeface="Palatino Linotype" pitchFamily="18" charset="0"/>
              </a:rPr>
              <a:t>У физикалном налазу доминира хепатомегалија и симптоми инсуфицијенције јетре као што су  спленомегалија, асцитес и </a:t>
            </a:r>
            <a:r>
              <a:rPr lang="x-none" sz="2500" dirty="0" err="1">
                <a:latin typeface="Palatino Linotype" pitchFamily="18" charset="0"/>
              </a:rPr>
              <a:t>иктерус</a:t>
            </a:r>
            <a:endParaRPr lang="x-none" sz="2500" dirty="0">
              <a:latin typeface="Palatino Linotype" pitchFamily="18" charset="0"/>
            </a:endParaRPr>
          </a:p>
          <a:p>
            <a:pPr>
              <a:lnSpc>
                <a:spcPct val="170000"/>
              </a:lnSpc>
            </a:pPr>
            <a:r>
              <a:rPr lang="x-none" sz="2500" dirty="0">
                <a:latin typeface="Palatino Linotype" pitchFamily="18" charset="0"/>
              </a:rPr>
              <a:t>Сива (накупљање гвожђа у </a:t>
            </a:r>
            <a:r>
              <a:rPr lang="x-none" sz="2500" dirty="0" err="1">
                <a:latin typeface="Palatino Linotype" pitchFamily="18" charset="0"/>
              </a:rPr>
              <a:t>базалном</a:t>
            </a:r>
            <a:r>
              <a:rPr lang="x-none" sz="2500" dirty="0">
                <a:latin typeface="Palatino Linotype" pitchFamily="18" charset="0"/>
              </a:rPr>
              <a:t> слоју </a:t>
            </a:r>
            <a:r>
              <a:rPr lang="x-none" sz="2500" dirty="0" err="1">
                <a:latin typeface="Palatino Linotype" pitchFamily="18" charset="0"/>
              </a:rPr>
              <a:t>епидермиса</a:t>
            </a:r>
            <a:r>
              <a:rPr lang="x-none" sz="2500" dirty="0">
                <a:latin typeface="Palatino Linotype" pitchFamily="18" charset="0"/>
              </a:rPr>
              <a:t>) или бронзана (</a:t>
            </a:r>
            <a:r>
              <a:rPr lang="x-none" sz="2500" dirty="0" err="1">
                <a:latin typeface="Palatino Linotype" pitchFamily="18" charset="0"/>
              </a:rPr>
              <a:t>меланинска</a:t>
            </a:r>
            <a:r>
              <a:rPr lang="x-none" sz="2500" dirty="0">
                <a:latin typeface="Palatino Linotype" pitchFamily="18" charset="0"/>
              </a:rPr>
              <a:t> пигментација)  </a:t>
            </a:r>
            <a:r>
              <a:rPr lang="x-none" sz="2500" dirty="0" err="1">
                <a:latin typeface="Palatino Linotype" pitchFamily="18" charset="0"/>
              </a:rPr>
              <a:t>хиперпигментација</a:t>
            </a:r>
            <a:r>
              <a:rPr lang="x-none" sz="2500" dirty="0">
                <a:latin typeface="Palatino Linotype" pitchFamily="18" charset="0"/>
              </a:rPr>
              <a:t> коже, најчешће су </a:t>
            </a:r>
            <a:r>
              <a:rPr lang="x-none" sz="2500" dirty="0" err="1">
                <a:latin typeface="Palatino Linotype" pitchFamily="18" charset="0"/>
              </a:rPr>
              <a:t>пигментовани</a:t>
            </a:r>
            <a:r>
              <a:rPr lang="x-none" sz="2500" dirty="0">
                <a:latin typeface="Palatino Linotype" pitchFamily="18" charset="0"/>
              </a:rPr>
              <a:t> непокривени делови тела, места која су иначе физиолошки тамно </a:t>
            </a:r>
            <a:r>
              <a:rPr lang="x-none" sz="2500" dirty="0" err="1">
                <a:latin typeface="Palatino Linotype" pitchFamily="18" charset="0"/>
              </a:rPr>
              <a:t>пигментована</a:t>
            </a:r>
            <a:r>
              <a:rPr lang="x-none" sz="2500" dirty="0">
                <a:latin typeface="Palatino Linotype" pitchFamily="18" charset="0"/>
              </a:rPr>
              <a:t> и изложена тамној иритацији, ретко када се налазе на </a:t>
            </a:r>
            <a:r>
              <a:rPr lang="x-none" sz="2500" dirty="0" err="1">
                <a:latin typeface="Palatino Linotype" pitchFamily="18" charset="0"/>
              </a:rPr>
              <a:t>слузницама</a:t>
            </a:r>
            <a:endParaRPr lang="x-none" sz="2500" dirty="0">
              <a:latin typeface="Palatino Linotype" pitchFamily="18" charset="0"/>
            </a:endParaRPr>
          </a:p>
          <a:p>
            <a:pPr>
              <a:lnSpc>
                <a:spcPct val="170000"/>
              </a:lnSpc>
            </a:pPr>
            <a:r>
              <a:rPr lang="x-none" sz="2500" dirty="0">
                <a:latin typeface="Palatino Linotype" pitchFamily="18" charset="0"/>
              </a:rPr>
              <a:t>Повишен ниво аминотрансфераза код 30 до 50% болесника и обично су  </a:t>
            </a:r>
            <a:r>
              <a:rPr lang="x-none" sz="2500">
                <a:latin typeface="Palatino Linotype" pitchFamily="18" charset="0"/>
              </a:rPr>
              <a:t>благо повишене</a:t>
            </a:r>
            <a:endParaRPr lang="en-US" sz="2500" dirty="0">
              <a:latin typeface="Palatino Linotype" pitchFamily="18" charset="0"/>
            </a:endParaRPr>
          </a:p>
          <a:p>
            <a:pPr>
              <a:lnSpc>
                <a:spcPct val="170000"/>
              </a:lnSpc>
            </a:pPr>
            <a:r>
              <a:rPr lang="x-none" sz="2500">
                <a:latin typeface="Palatino Linotype" pitchFamily="18" charset="0"/>
              </a:rPr>
              <a:t>Редовним венепункцијама вредности аминотрансфераза се нормализују</a:t>
            </a:r>
          </a:p>
          <a:p>
            <a:pPr>
              <a:lnSpc>
                <a:spcPct val="170000"/>
              </a:lnSpc>
            </a:pPr>
            <a:r>
              <a:rPr lang="x-none" sz="2500">
                <a:latin typeface="Palatino Linotype" pitchFamily="18" charset="0"/>
              </a:rPr>
              <a:t>Када се наследна хемохроматоза дијагностикује и лечи  пре развоја цирозе или фиброзе, код болесника не настају трајни поремећаји функције јетре</a:t>
            </a:r>
          </a:p>
          <a:p>
            <a:pPr>
              <a:lnSpc>
                <a:spcPct val="170000"/>
              </a:lnSpc>
            </a:pPr>
            <a:r>
              <a:rPr lang="x-none" sz="2500">
                <a:latin typeface="Palatino Linotype" pitchFamily="18" charset="0"/>
              </a:rPr>
              <a:t>Ако су се цироза и фиброза развиле долази до настанка хепатоцелуларног карцинома</a:t>
            </a:r>
          </a:p>
          <a:p>
            <a:pPr>
              <a:lnSpc>
                <a:spcPct val="170000"/>
              </a:lnSpc>
            </a:pPr>
            <a:r>
              <a:rPr lang="x-none" sz="2500">
                <a:latin typeface="Palatino Linotype" pitchFamily="18" charset="0"/>
              </a:rPr>
              <a:t>Бол у горњем десном квадранту се јавља због растезања капсуле јетре</a:t>
            </a:r>
          </a:p>
          <a:p>
            <a:pPr>
              <a:lnSpc>
                <a:spcPct val="170000"/>
              </a:lnSpc>
            </a:pPr>
            <a:r>
              <a:rPr lang="x-none" sz="2500">
                <a:latin typeface="Palatino Linotype" pitchFamily="18" charset="0"/>
              </a:rPr>
              <a:t>Присутност шећерне болести се смањила ранијим постављањем дијагнозе и по правилу се не налази у одсутности цирозе</a:t>
            </a:r>
          </a:p>
          <a:p>
            <a:pPr>
              <a:lnSpc>
                <a:spcPct val="170000"/>
              </a:lnSpc>
              <a:buNone/>
            </a:pPr>
            <a:r>
              <a:rPr lang="x-none" sz="2500">
                <a:latin typeface="Palatino Linotype" pitchFamily="18" charset="0"/>
              </a:rPr>
              <a:t>   </a:t>
            </a:r>
            <a:endParaRPr lang="en-US" sz="2500" dirty="0">
              <a:latin typeface="Palatino Linotype" pitchFamily="18" charset="0"/>
            </a:endParaRPr>
          </a:p>
          <a:p>
            <a:pPr>
              <a:lnSpc>
                <a:spcPct val="170000"/>
              </a:lnSpc>
            </a:pPr>
            <a:endParaRPr lang="x-none" sz="2400" dirty="0">
              <a:latin typeface="Palatino Linotype" pitchFamily="18" charset="0"/>
            </a:endParaRPr>
          </a:p>
          <a:p>
            <a:pPr>
              <a:buNone/>
            </a:pPr>
            <a:endParaRPr lang="en-US" sz="2400" dirty="0"/>
          </a:p>
        </p:txBody>
      </p:sp>
    </p:spTree>
    <p:extLst>
      <p:ext uri="{BB962C8B-B14F-4D97-AF65-F5344CB8AC3E}">
        <p14:creationId xmlns:p14="http://schemas.microsoft.com/office/powerpoint/2010/main" val="240860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x-none" sz="3600" b="1" dirty="0">
                <a:latin typeface="Palatino Linotype" pitchFamily="18" charset="0"/>
              </a:rPr>
              <a:t>Клиничке манифестације</a:t>
            </a:r>
            <a:endParaRPr lang="en-US" sz="3600" b="1" dirty="0">
              <a:latin typeface="Palatino Linotype" pitchFamily="18" charset="0"/>
            </a:endParaRPr>
          </a:p>
        </p:txBody>
      </p:sp>
      <p:sp>
        <p:nvSpPr>
          <p:cNvPr id="3" name="Content Placeholder 2"/>
          <p:cNvSpPr>
            <a:spLocks noGrp="1"/>
          </p:cNvSpPr>
          <p:nvPr>
            <p:ph idx="1"/>
          </p:nvPr>
        </p:nvSpPr>
        <p:spPr/>
        <p:txBody>
          <a:bodyPr>
            <a:normAutofit fontScale="70000" lnSpcReduction="20000"/>
          </a:bodyPr>
          <a:lstStyle/>
          <a:p>
            <a:pPr>
              <a:lnSpc>
                <a:spcPct val="170000"/>
              </a:lnSpc>
            </a:pPr>
            <a:r>
              <a:rPr lang="x-none" sz="2400" dirty="0">
                <a:latin typeface="Palatino Linotype" pitchFamily="18" charset="0"/>
              </a:rPr>
              <a:t>Губитак либида и импотенција код мушкараца се јавља због примарне тестикуларне дисфункције  и због инсуфицијенције  гонадотропина узрокованог деловањем гвожђа на функцију хипофизе</a:t>
            </a:r>
          </a:p>
          <a:p>
            <a:pPr>
              <a:lnSpc>
                <a:spcPct val="170000"/>
              </a:lnSpc>
            </a:pPr>
            <a:r>
              <a:rPr lang="x-none" sz="2400" dirty="0">
                <a:latin typeface="Palatino Linotype" pitchFamily="18" charset="0"/>
              </a:rPr>
              <a:t>Може се јавити хипотиреоза, а функција надбубрежне жлезде остаје нормална</a:t>
            </a:r>
          </a:p>
          <a:p>
            <a:pPr>
              <a:lnSpc>
                <a:spcPct val="170000"/>
              </a:lnSpc>
            </a:pPr>
            <a:r>
              <a:rPr lang="x-none" sz="2400" dirty="0">
                <a:latin typeface="Palatino Linotype" pitchFamily="18" charset="0"/>
              </a:rPr>
              <a:t>Кардиолошке компликације су данас ретке због раног постављања дијагнозе.  Обично се јавља кардиомиопатија, аритмије, срчана слабост</a:t>
            </a:r>
          </a:p>
          <a:p>
            <a:pPr>
              <a:lnSpc>
                <a:spcPct val="170000"/>
              </a:lnSpc>
            </a:pPr>
            <a:r>
              <a:rPr lang="x-none" sz="2400" dirty="0" err="1">
                <a:latin typeface="Palatino Linotype" pitchFamily="18" charset="0"/>
              </a:rPr>
              <a:t>Артропатије</a:t>
            </a:r>
            <a:r>
              <a:rPr lang="x-none" sz="2400" dirty="0">
                <a:latin typeface="Palatino Linotype" pitchFamily="18" charset="0"/>
              </a:rPr>
              <a:t>-промене у другом и трећем </a:t>
            </a:r>
            <a:r>
              <a:rPr lang="x-none" sz="2400" dirty="0" err="1">
                <a:latin typeface="Palatino Linotype" pitchFamily="18" charset="0"/>
              </a:rPr>
              <a:t>метакарпофалангеалном</a:t>
            </a:r>
            <a:r>
              <a:rPr lang="x-none" sz="2400" dirty="0">
                <a:latin typeface="Palatino Linotype" pitchFamily="18" charset="0"/>
              </a:rPr>
              <a:t> зглобу, а ређе сужење зглобног простора, </a:t>
            </a:r>
            <a:r>
              <a:rPr lang="x-none" sz="2400" dirty="0" err="1">
                <a:latin typeface="Palatino Linotype" pitchFamily="18" charset="0"/>
              </a:rPr>
              <a:t>хондрокалциноза</a:t>
            </a:r>
            <a:r>
              <a:rPr lang="x-none" sz="2400" dirty="0">
                <a:latin typeface="Palatino Linotype" pitchFamily="18" charset="0"/>
              </a:rPr>
              <a:t>, </a:t>
            </a:r>
            <a:r>
              <a:rPr lang="x-none" sz="2400" dirty="0" err="1">
                <a:latin typeface="Palatino Linotype" pitchFamily="18" charset="0"/>
              </a:rPr>
              <a:t>субхондралне</a:t>
            </a:r>
            <a:r>
              <a:rPr lang="x-none" sz="2400" dirty="0">
                <a:latin typeface="Palatino Linotype" pitchFamily="18" charset="0"/>
              </a:rPr>
              <a:t> цисте, </a:t>
            </a:r>
            <a:r>
              <a:rPr lang="x-none" sz="2400" dirty="0" err="1">
                <a:latin typeface="Palatino Linotype" pitchFamily="18" charset="0"/>
              </a:rPr>
              <a:t>остеопенија</a:t>
            </a:r>
            <a:r>
              <a:rPr lang="x-none" sz="2400" dirty="0">
                <a:latin typeface="Palatino Linotype" pitchFamily="18" charset="0"/>
              </a:rPr>
              <a:t>, отицање зглобова</a:t>
            </a:r>
            <a:endParaRPr lang="en-US" sz="2400" dirty="0">
              <a:latin typeface="Palatino Linotype" pitchFamily="18" charset="0"/>
            </a:endParaRPr>
          </a:p>
        </p:txBody>
      </p:sp>
    </p:spTree>
    <p:extLst>
      <p:ext uri="{BB962C8B-B14F-4D97-AF65-F5344CB8AC3E}">
        <p14:creationId xmlns:p14="http://schemas.microsoft.com/office/powerpoint/2010/main" val="1831064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3084623"/>
              </p:ext>
            </p:extLst>
          </p:nvPr>
        </p:nvGraphicFramePr>
        <p:xfrm>
          <a:off x="107504" y="908720"/>
          <a:ext cx="8496944" cy="4399280"/>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gridCol w="2124236">
                  <a:extLst>
                    <a:ext uri="{9D8B030D-6E8A-4147-A177-3AD203B41FA5}">
                      <a16:colId xmlns:a16="http://schemas.microsoft.com/office/drawing/2014/main" val="20002"/>
                    </a:ext>
                  </a:extLst>
                </a:gridCol>
                <a:gridCol w="2124236">
                  <a:extLst>
                    <a:ext uri="{9D8B030D-6E8A-4147-A177-3AD203B41FA5}">
                      <a16:colId xmlns:a16="http://schemas.microsoft.com/office/drawing/2014/main" val="20003"/>
                    </a:ext>
                  </a:extLst>
                </a:gridCol>
              </a:tblGrid>
              <a:tr h="370840">
                <a:tc rowSpan="4">
                  <a:txBody>
                    <a:bodyPr/>
                    <a:lstStyle/>
                    <a:p>
                      <a:pPr algn="ctr"/>
                      <a:endParaRPr lang="x-none" dirty="0">
                        <a:latin typeface="Palatino Linotype" pitchFamily="18" charset="0"/>
                      </a:endParaRPr>
                    </a:p>
                    <a:p>
                      <a:pPr algn="ctr"/>
                      <a:endParaRPr lang="x-none" dirty="0">
                        <a:latin typeface="Palatino Linotype" pitchFamily="18" charset="0"/>
                      </a:endParaRPr>
                    </a:p>
                    <a:p>
                      <a:pPr algn="ctr"/>
                      <a:endParaRPr lang="x-none" dirty="0">
                        <a:latin typeface="Palatino Linotype" pitchFamily="18" charset="0"/>
                      </a:endParaRPr>
                    </a:p>
                    <a:p>
                      <a:pPr algn="ctr"/>
                      <a:r>
                        <a:rPr lang="x-none" dirty="0">
                          <a:latin typeface="Palatino Linotype" pitchFamily="18" charset="0"/>
                        </a:rPr>
                        <a:t>СЕРУМ</a:t>
                      </a:r>
                    </a:p>
                  </a:txBody>
                  <a:tcPr/>
                </a:tc>
                <a:tc>
                  <a:txBody>
                    <a:bodyPr/>
                    <a:lstStyle/>
                    <a:p>
                      <a:pPr algn="ctr"/>
                      <a:endParaRPr lang="x-none" dirty="0">
                        <a:latin typeface="Palatino Linotype" pitchFamily="18" charset="0"/>
                      </a:endParaRPr>
                    </a:p>
                  </a:txBody>
                  <a:tcPr/>
                </a:tc>
                <a:tc>
                  <a:txBody>
                    <a:bodyPr/>
                    <a:lstStyle/>
                    <a:p>
                      <a:pPr algn="ctr"/>
                      <a:r>
                        <a:rPr lang="x-none" dirty="0">
                          <a:latin typeface="Palatino Linotype" pitchFamily="18" charset="0"/>
                        </a:rPr>
                        <a:t>здрави</a:t>
                      </a:r>
                    </a:p>
                  </a:txBody>
                  <a:tcPr/>
                </a:tc>
                <a:tc>
                  <a:txBody>
                    <a:bodyPr/>
                    <a:lstStyle/>
                    <a:p>
                      <a:pPr algn="ctr"/>
                      <a:r>
                        <a:rPr lang="x-none" dirty="0">
                          <a:latin typeface="Palatino Linotype" pitchFamily="18" charset="0"/>
                        </a:rPr>
                        <a:t>НХ</a:t>
                      </a:r>
                    </a:p>
                  </a:txBody>
                  <a:tcPr/>
                </a:tc>
                <a:extLst>
                  <a:ext uri="{0D108BD9-81ED-4DB2-BD59-A6C34878D82A}">
                    <a16:rowId xmlns:a16="http://schemas.microsoft.com/office/drawing/2014/main" val="10000"/>
                  </a:ext>
                </a:extLst>
              </a:tr>
              <a:tr h="370840">
                <a:tc vMerge="1">
                  <a:txBody>
                    <a:bodyPr/>
                    <a:lstStyle/>
                    <a:p>
                      <a:endParaRPr lang="x-none" dirty="0"/>
                    </a:p>
                  </a:txBody>
                  <a:tcPr/>
                </a:tc>
                <a:tc>
                  <a:txBody>
                    <a:bodyPr/>
                    <a:lstStyle/>
                    <a:p>
                      <a:pPr algn="ctr"/>
                      <a:r>
                        <a:rPr lang="x-none" dirty="0">
                          <a:latin typeface="Palatino Linotype" pitchFamily="18" charset="0"/>
                        </a:rPr>
                        <a:t>Гвожђе (</a:t>
                      </a:r>
                      <a:r>
                        <a:rPr lang="x-none" dirty="0" err="1">
                          <a:latin typeface="Palatino Linotype" pitchFamily="18" charset="0"/>
                        </a:rPr>
                        <a:t>μmol</a:t>
                      </a:r>
                      <a:r>
                        <a:rPr lang="x-none" dirty="0">
                          <a:latin typeface="Palatino Linotype" pitchFamily="18" charset="0"/>
                        </a:rPr>
                        <a:t>/l)</a:t>
                      </a:r>
                    </a:p>
                  </a:txBody>
                  <a:tcPr/>
                </a:tc>
                <a:tc>
                  <a:txBody>
                    <a:bodyPr/>
                    <a:lstStyle/>
                    <a:p>
                      <a:pPr algn="ctr"/>
                      <a:r>
                        <a:rPr lang="x-none" dirty="0">
                          <a:latin typeface="Palatino Linotype" pitchFamily="18" charset="0"/>
                        </a:rPr>
                        <a:t>11-32</a:t>
                      </a:r>
                    </a:p>
                  </a:txBody>
                  <a:tcPr/>
                </a:tc>
                <a:tc>
                  <a:txBody>
                    <a:bodyPr/>
                    <a:lstStyle/>
                    <a:p>
                      <a:pPr algn="ctr"/>
                      <a:r>
                        <a:rPr lang="x-none" dirty="0">
                          <a:latin typeface="Palatino Linotype" pitchFamily="18" charset="0"/>
                        </a:rPr>
                        <a:t>32-54</a:t>
                      </a:r>
                    </a:p>
                  </a:txBody>
                  <a:tcPr/>
                </a:tc>
                <a:extLst>
                  <a:ext uri="{0D108BD9-81ED-4DB2-BD59-A6C34878D82A}">
                    <a16:rowId xmlns:a16="http://schemas.microsoft.com/office/drawing/2014/main" val="10001"/>
                  </a:ext>
                </a:extLst>
              </a:tr>
              <a:tr h="370840">
                <a:tc vMerge="1">
                  <a:txBody>
                    <a:bodyPr/>
                    <a:lstStyle/>
                    <a:p>
                      <a:endParaRPr lang="x-none" dirty="0"/>
                    </a:p>
                  </a:txBody>
                  <a:tcPr/>
                </a:tc>
                <a:tc>
                  <a:txBody>
                    <a:bodyPr/>
                    <a:lstStyle/>
                    <a:p>
                      <a:pPr algn="ctr"/>
                      <a:r>
                        <a:rPr lang="x-none" dirty="0">
                          <a:latin typeface="Palatino Linotype" pitchFamily="18" charset="0"/>
                        </a:rPr>
                        <a:t>Засићење </a:t>
                      </a:r>
                      <a:r>
                        <a:rPr lang="x-none" dirty="0" err="1">
                          <a:latin typeface="Palatino Linotype" pitchFamily="18" charset="0"/>
                        </a:rPr>
                        <a:t>трансферина</a:t>
                      </a:r>
                      <a:r>
                        <a:rPr lang="x-none" dirty="0">
                          <a:latin typeface="Palatino Linotype" pitchFamily="18" charset="0"/>
                        </a:rPr>
                        <a:t> (%)</a:t>
                      </a:r>
                    </a:p>
                  </a:txBody>
                  <a:tcPr/>
                </a:tc>
                <a:tc>
                  <a:txBody>
                    <a:bodyPr/>
                    <a:lstStyle/>
                    <a:p>
                      <a:pPr algn="ctr"/>
                      <a:r>
                        <a:rPr lang="x-none" dirty="0">
                          <a:latin typeface="Palatino Linotype" pitchFamily="18" charset="0"/>
                        </a:rPr>
                        <a:t>20-50</a:t>
                      </a:r>
                    </a:p>
                  </a:txBody>
                  <a:tcPr/>
                </a:tc>
                <a:tc>
                  <a:txBody>
                    <a:bodyPr/>
                    <a:lstStyle/>
                    <a:p>
                      <a:pPr algn="ctr"/>
                      <a:r>
                        <a:rPr lang="x-none" dirty="0">
                          <a:latin typeface="Palatino Linotype" pitchFamily="18" charset="0"/>
                        </a:rPr>
                        <a:t>55-100</a:t>
                      </a:r>
                    </a:p>
                  </a:txBody>
                  <a:tcPr/>
                </a:tc>
                <a:extLst>
                  <a:ext uri="{0D108BD9-81ED-4DB2-BD59-A6C34878D82A}">
                    <a16:rowId xmlns:a16="http://schemas.microsoft.com/office/drawing/2014/main" val="10002"/>
                  </a:ext>
                </a:extLst>
              </a:tr>
              <a:tr h="370840">
                <a:tc vMerge="1">
                  <a:txBody>
                    <a:bodyPr/>
                    <a:lstStyle/>
                    <a:p>
                      <a:endParaRPr lang="x-none"/>
                    </a:p>
                  </a:txBody>
                  <a:tcPr/>
                </a:tc>
                <a:tc>
                  <a:txBody>
                    <a:bodyPr/>
                    <a:lstStyle/>
                    <a:p>
                      <a:pPr algn="ctr"/>
                      <a:r>
                        <a:rPr lang="x-none" dirty="0" err="1">
                          <a:latin typeface="Palatino Linotype" pitchFamily="18" charset="0"/>
                        </a:rPr>
                        <a:t>Феритин</a:t>
                      </a:r>
                      <a:r>
                        <a:rPr lang="x-none" dirty="0">
                          <a:latin typeface="Palatino Linotype" pitchFamily="18" charset="0"/>
                        </a:rPr>
                        <a:t> (</a:t>
                      </a:r>
                      <a:r>
                        <a:rPr lang="el-GR" dirty="0">
                          <a:latin typeface="Palatino Linotype" pitchFamily="18" charset="0"/>
                        </a:rPr>
                        <a:t>μ</a:t>
                      </a:r>
                      <a:r>
                        <a:rPr lang="x-none" dirty="0">
                          <a:latin typeface="Palatino Linotype" pitchFamily="18" charset="0"/>
                        </a:rPr>
                        <a:t>g/l)</a:t>
                      </a:r>
                    </a:p>
                    <a:p>
                      <a:pPr algn="ctr"/>
                      <a:r>
                        <a:rPr lang="x-none" dirty="0">
                          <a:latin typeface="Palatino Linotype" pitchFamily="18" charset="0"/>
                        </a:rPr>
                        <a:t>Мушкарци</a:t>
                      </a:r>
                    </a:p>
                    <a:p>
                      <a:pPr algn="ctr"/>
                      <a:r>
                        <a:rPr lang="x-none" dirty="0">
                          <a:latin typeface="Palatino Linotype" pitchFamily="18" charset="0"/>
                        </a:rPr>
                        <a:t>Жене</a:t>
                      </a:r>
                    </a:p>
                  </a:txBody>
                  <a:tcPr/>
                </a:tc>
                <a:tc>
                  <a:txBody>
                    <a:bodyPr/>
                    <a:lstStyle/>
                    <a:p>
                      <a:pPr algn="ctr"/>
                      <a:endParaRPr lang="x-none" dirty="0">
                        <a:latin typeface="Palatino Linotype" pitchFamily="18" charset="0"/>
                      </a:endParaRPr>
                    </a:p>
                    <a:p>
                      <a:pPr algn="ctr"/>
                      <a:r>
                        <a:rPr lang="x-none" dirty="0">
                          <a:latin typeface="Palatino Linotype" pitchFamily="18" charset="0"/>
                        </a:rPr>
                        <a:t>20-200</a:t>
                      </a:r>
                    </a:p>
                    <a:p>
                      <a:pPr algn="ctr"/>
                      <a:r>
                        <a:rPr lang="x-none" dirty="0">
                          <a:latin typeface="Palatino Linotype" pitchFamily="18" charset="0"/>
                        </a:rPr>
                        <a:t>15-150</a:t>
                      </a:r>
                    </a:p>
                  </a:txBody>
                  <a:tcPr/>
                </a:tc>
                <a:tc>
                  <a:txBody>
                    <a:bodyPr/>
                    <a:lstStyle/>
                    <a:p>
                      <a:pPr algn="ctr"/>
                      <a:endParaRPr lang="x-none" dirty="0">
                        <a:latin typeface="Palatino Linotype" pitchFamily="18" charset="0"/>
                      </a:endParaRPr>
                    </a:p>
                    <a:p>
                      <a:pPr algn="ctr"/>
                      <a:r>
                        <a:rPr lang="x-none" dirty="0">
                          <a:latin typeface="Palatino Linotype" pitchFamily="18" charset="0"/>
                        </a:rPr>
                        <a:t>300-3000</a:t>
                      </a:r>
                    </a:p>
                    <a:p>
                      <a:pPr algn="ctr"/>
                      <a:r>
                        <a:rPr lang="x-none" dirty="0">
                          <a:latin typeface="Palatino Linotype" pitchFamily="18" charset="0"/>
                        </a:rPr>
                        <a:t>250-3000</a:t>
                      </a:r>
                    </a:p>
                  </a:txBody>
                  <a:tcPr/>
                </a:tc>
                <a:extLst>
                  <a:ext uri="{0D108BD9-81ED-4DB2-BD59-A6C34878D82A}">
                    <a16:rowId xmlns:a16="http://schemas.microsoft.com/office/drawing/2014/main" val="10003"/>
                  </a:ext>
                </a:extLst>
              </a:tr>
              <a:tr h="370840">
                <a:tc rowSpan="2">
                  <a:txBody>
                    <a:bodyPr/>
                    <a:lstStyle/>
                    <a:p>
                      <a:pPr algn="ctr"/>
                      <a:endParaRPr lang="x-none" dirty="0">
                        <a:latin typeface="Palatino Linotype" pitchFamily="18" charset="0"/>
                      </a:endParaRPr>
                    </a:p>
                    <a:p>
                      <a:pPr algn="ctr"/>
                      <a:endParaRPr lang="x-none" dirty="0">
                        <a:latin typeface="Palatino Linotype" pitchFamily="18" charset="0"/>
                      </a:endParaRPr>
                    </a:p>
                    <a:p>
                      <a:pPr algn="ctr"/>
                      <a:endParaRPr lang="x-none" dirty="0">
                        <a:latin typeface="Palatino Linotype" pitchFamily="18" charset="0"/>
                      </a:endParaRPr>
                    </a:p>
                    <a:p>
                      <a:pPr algn="ctr"/>
                      <a:r>
                        <a:rPr lang="x-none" dirty="0">
                          <a:latin typeface="Palatino Linotype" pitchFamily="18" charset="0"/>
                        </a:rPr>
                        <a:t>ЈЕТРА</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x-none" dirty="0">
                          <a:latin typeface="Palatino Linotype" pitchFamily="18" charset="0"/>
                        </a:rPr>
                        <a:t>Концетрације гвожђа(</a:t>
                      </a:r>
                      <a:r>
                        <a:rPr lang="el-GR" dirty="0">
                          <a:latin typeface="Palatino Linotype" pitchFamily="18" charset="0"/>
                        </a:rPr>
                        <a:t>μ</a:t>
                      </a:r>
                      <a:r>
                        <a:rPr lang="x-none" dirty="0">
                          <a:latin typeface="Palatino Linotype" pitchFamily="18" charset="0"/>
                        </a:rPr>
                        <a:t>g/g суве тежине)</a:t>
                      </a:r>
                    </a:p>
                    <a:p>
                      <a:pPr algn="ctr"/>
                      <a:endParaRPr lang="x-none" dirty="0">
                        <a:latin typeface="Palatino Linotype" pitchFamily="18" charset="0"/>
                      </a:endParaRPr>
                    </a:p>
                  </a:txBody>
                  <a:tcPr/>
                </a:tc>
                <a:tc>
                  <a:txBody>
                    <a:bodyPr/>
                    <a:lstStyle/>
                    <a:p>
                      <a:pPr algn="ctr"/>
                      <a:endParaRPr lang="x-none" dirty="0">
                        <a:latin typeface="Palatino Linotype" pitchFamily="18" charset="0"/>
                      </a:endParaRPr>
                    </a:p>
                    <a:p>
                      <a:pPr algn="ctr"/>
                      <a:r>
                        <a:rPr lang="x-none" dirty="0">
                          <a:latin typeface="Palatino Linotype" pitchFamily="18" charset="0"/>
                        </a:rPr>
                        <a:t>300-1500</a:t>
                      </a:r>
                    </a:p>
                  </a:txBody>
                  <a:tcPr/>
                </a:tc>
                <a:tc>
                  <a:txBody>
                    <a:bodyPr/>
                    <a:lstStyle/>
                    <a:p>
                      <a:pPr algn="ctr"/>
                      <a:endParaRPr lang="x-none" dirty="0">
                        <a:latin typeface="Palatino Linotype" pitchFamily="18" charset="0"/>
                      </a:endParaRPr>
                    </a:p>
                    <a:p>
                      <a:pPr algn="ctr"/>
                      <a:r>
                        <a:rPr lang="x-none" dirty="0">
                          <a:latin typeface="Palatino Linotype" pitchFamily="18" charset="0"/>
                        </a:rPr>
                        <a:t>3000-30000</a:t>
                      </a:r>
                    </a:p>
                  </a:txBody>
                  <a:tcPr/>
                </a:tc>
                <a:extLst>
                  <a:ext uri="{0D108BD9-81ED-4DB2-BD59-A6C34878D82A}">
                    <a16:rowId xmlns:a16="http://schemas.microsoft.com/office/drawing/2014/main" val="10004"/>
                  </a:ext>
                </a:extLst>
              </a:tr>
              <a:tr h="370840">
                <a:tc vMerge="1">
                  <a:txBody>
                    <a:bodyPr/>
                    <a:lstStyle/>
                    <a:p>
                      <a:endParaRPr lang="x-none"/>
                    </a:p>
                  </a:txBody>
                  <a:tcPr/>
                </a:tc>
                <a:tc>
                  <a:txBody>
                    <a:bodyPr/>
                    <a:lstStyle/>
                    <a:p>
                      <a:pPr algn="ctr"/>
                      <a:r>
                        <a:rPr lang="x-none" dirty="0">
                          <a:latin typeface="Palatino Linotype" pitchFamily="18" charset="0"/>
                        </a:rPr>
                        <a:t>Индекс гвожђа</a:t>
                      </a:r>
                    </a:p>
                    <a:p>
                      <a:pPr algn="ctr"/>
                      <a:r>
                        <a:rPr lang="x-none" dirty="0">
                          <a:latin typeface="Palatino Linotype" pitchFamily="18" charset="0"/>
                        </a:rPr>
                        <a:t>(</a:t>
                      </a:r>
                      <a:r>
                        <a:rPr lang="el-GR" dirty="0">
                          <a:latin typeface="Palatino Linotype" pitchFamily="18" charset="0"/>
                        </a:rPr>
                        <a:t>μ</a:t>
                      </a:r>
                      <a:r>
                        <a:rPr lang="x-none" dirty="0">
                          <a:latin typeface="Palatino Linotype" pitchFamily="18" charset="0"/>
                        </a:rPr>
                        <a:t>mol/g суве тежине/доб у годинама</a:t>
                      </a:r>
                    </a:p>
                    <a:p>
                      <a:pPr algn="ctr"/>
                      <a:endParaRPr lang="x-none" dirty="0">
                        <a:latin typeface="Palatino Linotype" pitchFamily="18" charset="0"/>
                      </a:endParaRPr>
                    </a:p>
                  </a:txBody>
                  <a:tcPr/>
                </a:tc>
                <a:tc>
                  <a:txBody>
                    <a:bodyPr/>
                    <a:lstStyle/>
                    <a:p>
                      <a:pPr algn="ctr"/>
                      <a:endParaRPr lang="x-none" dirty="0">
                        <a:latin typeface="Palatino Linotype" pitchFamily="18" charset="0"/>
                      </a:endParaRPr>
                    </a:p>
                    <a:p>
                      <a:pPr algn="ctr"/>
                      <a:r>
                        <a:rPr lang="en-US" dirty="0">
                          <a:latin typeface="Palatino Linotype" pitchFamily="18" charset="0"/>
                        </a:rPr>
                        <a:t>&lt;</a:t>
                      </a:r>
                      <a:r>
                        <a:rPr lang="x-none" dirty="0">
                          <a:latin typeface="Palatino Linotype" pitchFamily="18" charset="0"/>
                        </a:rPr>
                        <a:t>1,1</a:t>
                      </a:r>
                    </a:p>
                  </a:txBody>
                  <a:tcPr/>
                </a:tc>
                <a:tc>
                  <a:txBody>
                    <a:bodyPr/>
                    <a:lstStyle/>
                    <a:p>
                      <a:pPr algn="ctr"/>
                      <a:endParaRPr lang="x-none" dirty="0">
                        <a:latin typeface="Palatino Linotype" pitchFamily="18" charset="0"/>
                      </a:endParaRPr>
                    </a:p>
                    <a:p>
                      <a:pPr algn="ctr"/>
                      <a:r>
                        <a:rPr lang="en-US" dirty="0">
                          <a:latin typeface="Palatino Linotype" pitchFamily="18" charset="0"/>
                        </a:rPr>
                        <a:t>&gt;</a:t>
                      </a:r>
                      <a:r>
                        <a:rPr lang="x-none" dirty="0">
                          <a:latin typeface="Palatino Linotype" pitchFamily="18" charset="0"/>
                        </a:rPr>
                        <a:t>1,9</a:t>
                      </a:r>
                    </a:p>
                  </a:txBody>
                  <a:tcPr/>
                </a:tc>
                <a:extLst>
                  <a:ext uri="{0D108BD9-81ED-4DB2-BD59-A6C34878D82A}">
                    <a16:rowId xmlns:a16="http://schemas.microsoft.com/office/drawing/2014/main" val="10005"/>
                  </a:ext>
                </a:extLst>
              </a:tr>
            </a:tbl>
          </a:graphicData>
        </a:graphic>
      </p:graphicFrame>
      <p:sp>
        <p:nvSpPr>
          <p:cNvPr id="3" name="Rectangle 2"/>
          <p:cNvSpPr/>
          <p:nvPr/>
        </p:nvSpPr>
        <p:spPr>
          <a:xfrm>
            <a:off x="2895600" y="228600"/>
            <a:ext cx="1984839" cy="523220"/>
          </a:xfrm>
          <a:prstGeom prst="rect">
            <a:avLst/>
          </a:prstGeom>
        </p:spPr>
        <p:txBody>
          <a:bodyPr wrap="none">
            <a:spAutoFit/>
          </a:bodyPr>
          <a:lstStyle/>
          <a:p>
            <a:r>
              <a:rPr lang="x-none" sz="2800" b="1">
                <a:latin typeface="Palatino Linotype" pitchFamily="18" charset="0"/>
              </a:rPr>
              <a:t>Дијагноза</a:t>
            </a:r>
            <a:endParaRPr lang="sr-Cyrl-RS" sz="2800" dirty="0"/>
          </a:p>
        </p:txBody>
      </p:sp>
    </p:spTree>
    <p:extLst>
      <p:ext uri="{BB962C8B-B14F-4D97-AF65-F5344CB8AC3E}">
        <p14:creationId xmlns:p14="http://schemas.microsoft.com/office/powerpoint/2010/main" val="3608235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x-none" sz="2400" b="1" dirty="0">
                <a:latin typeface="Palatino Linotype" pitchFamily="18" charset="0"/>
              </a:rPr>
              <a:t>Лечење НХ</a:t>
            </a:r>
            <a:endParaRPr lang="en-US" sz="2400" b="1" dirty="0">
              <a:latin typeface="Palatino Linotype" pitchFamily="18" charset="0"/>
            </a:endParaRPr>
          </a:p>
        </p:txBody>
      </p:sp>
      <p:sp>
        <p:nvSpPr>
          <p:cNvPr id="3" name="Content Placeholder 2"/>
          <p:cNvSpPr>
            <a:spLocks noGrp="1"/>
          </p:cNvSpPr>
          <p:nvPr>
            <p:ph idx="1"/>
          </p:nvPr>
        </p:nvSpPr>
        <p:spPr>
          <a:xfrm>
            <a:off x="0" y="685800"/>
            <a:ext cx="9067800" cy="6096000"/>
          </a:xfrm>
        </p:spPr>
        <p:txBody>
          <a:bodyPr>
            <a:normAutofit fontScale="70000" lnSpcReduction="20000"/>
          </a:bodyPr>
          <a:lstStyle/>
          <a:p>
            <a:pPr>
              <a:lnSpc>
                <a:spcPct val="150000"/>
              </a:lnSpc>
            </a:pPr>
            <a:r>
              <a:rPr lang="x-none" sz="2400" dirty="0">
                <a:latin typeface="Palatino Linotype" pitchFamily="18" charset="0"/>
              </a:rPr>
              <a:t>Рутинска терапијска венепункција 500</a:t>
            </a:r>
            <a:r>
              <a:rPr lang="en-US" sz="2400" dirty="0">
                <a:latin typeface="Palatino Linotype" pitchFamily="18" charset="0"/>
              </a:rPr>
              <a:t>ml</a:t>
            </a:r>
            <a:endParaRPr lang="x-none" sz="2400" dirty="0">
              <a:latin typeface="Palatino Linotype" pitchFamily="18" charset="0"/>
            </a:endParaRPr>
          </a:p>
          <a:p>
            <a:pPr>
              <a:lnSpc>
                <a:spcPct val="150000"/>
              </a:lnSpc>
            </a:pPr>
            <a:r>
              <a:rPr lang="en-US" sz="2400" dirty="0">
                <a:latin typeface="Palatino Linotype" pitchFamily="18" charset="0"/>
              </a:rPr>
              <a:t>O</a:t>
            </a:r>
            <a:r>
              <a:rPr lang="x-none" sz="2400" dirty="0">
                <a:latin typeface="Palatino Linotype" pitchFamily="18" charset="0"/>
              </a:rPr>
              <a:t>дносно једна доза пуне крви док се  вредности  хематокрита не спусте на 37% (доза пуне крви садржи отприлике 200-250 </a:t>
            </a:r>
            <a:r>
              <a:rPr lang="x-none" sz="2400" dirty="0" err="1">
                <a:latin typeface="Palatino Linotype" pitchFamily="18" charset="0"/>
              </a:rPr>
              <a:t>mg</a:t>
            </a:r>
            <a:r>
              <a:rPr lang="x-none" sz="2400" dirty="0">
                <a:latin typeface="Palatino Linotype" pitchFamily="18" charset="0"/>
              </a:rPr>
              <a:t> </a:t>
            </a:r>
            <a:r>
              <a:rPr lang="x-none" sz="2400" dirty="0" err="1">
                <a:latin typeface="Palatino Linotype" pitchFamily="18" charset="0"/>
              </a:rPr>
              <a:t>Fe</a:t>
            </a:r>
            <a:r>
              <a:rPr lang="x-none" sz="2400" dirty="0">
                <a:latin typeface="Palatino Linotype" pitchFamily="18" charset="0"/>
              </a:rPr>
              <a:t>)</a:t>
            </a:r>
          </a:p>
          <a:p>
            <a:pPr>
              <a:lnSpc>
                <a:spcPct val="150000"/>
              </a:lnSpc>
            </a:pPr>
            <a:r>
              <a:rPr lang="x-none" sz="2400">
                <a:latin typeface="Palatino Linotype" pitchFamily="18" charset="0"/>
              </a:rPr>
              <a:t>Дефероксамин </a:t>
            </a:r>
            <a:r>
              <a:rPr lang="x-none" sz="2400" dirty="0">
                <a:latin typeface="Palatino Linotype" pitchFamily="18" charset="0"/>
              </a:rPr>
              <a:t>је лек који хелира гвожђе, даје се само код болесника који не подносе венепункције или имају </a:t>
            </a:r>
            <a:r>
              <a:rPr lang="x-none" sz="2400">
                <a:latin typeface="Palatino Linotype" pitchFamily="18" charset="0"/>
              </a:rPr>
              <a:t>срчане манифестације</a:t>
            </a:r>
            <a:endParaRPr lang="sr-Cyrl-RS" sz="2400" dirty="0">
              <a:latin typeface="Palatino Linotype" pitchFamily="18" charset="0"/>
            </a:endParaRPr>
          </a:p>
          <a:p>
            <a:pPr>
              <a:lnSpc>
                <a:spcPct val="150000"/>
              </a:lnSpc>
            </a:pPr>
            <a:r>
              <a:rPr lang="x-none" sz="2400">
                <a:latin typeface="Palatino Linotype" pitchFamily="18" charset="0"/>
              </a:rPr>
              <a:t>Прогноза болести је знатно побољшана захваљујући терапијским венепункцијама</a:t>
            </a:r>
          </a:p>
          <a:p>
            <a:pPr>
              <a:lnSpc>
                <a:spcPct val="150000"/>
              </a:lnSpc>
            </a:pPr>
            <a:r>
              <a:rPr lang="x-none" sz="2400">
                <a:latin typeface="Palatino Linotype" pitchFamily="18" charset="0"/>
              </a:rPr>
              <a:t>Болесници код којих се развила цироза имају лошију прогнозу</a:t>
            </a:r>
          </a:p>
          <a:p>
            <a:pPr>
              <a:lnSpc>
                <a:spcPct val="150000"/>
              </a:lnSpc>
            </a:pPr>
            <a:r>
              <a:rPr lang="x-none" sz="2400">
                <a:latin typeface="Palatino Linotype" pitchFamily="18" charset="0"/>
              </a:rPr>
              <a:t>Појавом хепатоцелуларног карцинома који се по правилу јавља када је развијена цироза повећан је ризик за смртни исход</a:t>
            </a:r>
          </a:p>
          <a:p>
            <a:pPr>
              <a:lnSpc>
                <a:spcPct val="150000"/>
              </a:lnSpc>
            </a:pPr>
            <a:r>
              <a:rPr lang="x-none" sz="2400">
                <a:latin typeface="Palatino Linotype" pitchFamily="18" charset="0"/>
              </a:rPr>
              <a:t>Трансплатација јетре у терминалној фази болести је неуспешна, највероватније због екстрахепатичног накупљања гвожђа када је дијагноза касно постављена</a:t>
            </a:r>
          </a:p>
          <a:p>
            <a:pPr>
              <a:lnSpc>
                <a:spcPct val="150000"/>
              </a:lnSpc>
            </a:pPr>
            <a:r>
              <a:rPr lang="x-none" sz="2400">
                <a:latin typeface="Palatino Linotype" pitchFamily="18" charset="0"/>
              </a:rPr>
              <a:t>Потребне су ултразвучне контроле јетре 6 месеци</a:t>
            </a:r>
          </a:p>
          <a:p>
            <a:pPr>
              <a:lnSpc>
                <a:spcPct val="150000"/>
              </a:lnSpc>
            </a:pPr>
            <a:r>
              <a:rPr lang="x-none" sz="2400">
                <a:latin typeface="Palatino Linotype" pitchFamily="18" charset="0"/>
              </a:rPr>
              <a:t>Одређивање нивоа алфафетопротеина на 6 месеци</a:t>
            </a:r>
          </a:p>
          <a:p>
            <a:pPr>
              <a:lnSpc>
                <a:spcPct val="150000"/>
              </a:lnSpc>
            </a:pPr>
            <a:r>
              <a:rPr lang="x-none" sz="2400" u="sng">
                <a:latin typeface="Palatino Linotype" pitchFamily="18" charset="0"/>
              </a:rPr>
              <a:t>Потребно је генско тестирање блиских рођака</a:t>
            </a:r>
            <a:endParaRPr lang="en-US" sz="2400" dirty="0">
              <a:latin typeface="Palatino Linotype" pitchFamily="18" charset="0"/>
            </a:endParaRPr>
          </a:p>
          <a:p>
            <a:pPr>
              <a:lnSpc>
                <a:spcPct val="150000"/>
              </a:lnSpc>
            </a:pPr>
            <a:endParaRPr lang="x-none" sz="2400">
              <a:latin typeface="Palatino Linotype" pitchFamily="18" charset="0"/>
            </a:endParaRPr>
          </a:p>
          <a:p>
            <a:pPr>
              <a:lnSpc>
                <a:spcPct val="150000"/>
              </a:lnSpc>
            </a:pPr>
            <a:endParaRPr lang="x-none" sz="2400" dirty="0">
              <a:latin typeface="Palatino Linotype" pitchFamily="18" charset="0"/>
            </a:endParaRPr>
          </a:p>
          <a:p>
            <a:pPr>
              <a:lnSpc>
                <a:spcPct val="150000"/>
              </a:lnSpc>
            </a:pPr>
            <a:endParaRPr lang="x-none" sz="2400" dirty="0">
              <a:latin typeface="Palatino Linotype" pitchFamily="18" charset="0"/>
            </a:endParaRPr>
          </a:p>
          <a:p>
            <a:pPr>
              <a:buNone/>
            </a:pPr>
            <a:endParaRPr lang="x-none" sz="2400" dirty="0"/>
          </a:p>
        </p:txBody>
      </p:sp>
    </p:spTree>
    <p:extLst>
      <p:ext uri="{BB962C8B-B14F-4D97-AF65-F5344CB8AC3E}">
        <p14:creationId xmlns:p14="http://schemas.microsoft.com/office/powerpoint/2010/main" val="1648891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295400"/>
            <a:ext cx="7772400" cy="2686050"/>
          </a:xfrm>
        </p:spPr>
        <p:txBody>
          <a:bodyPr>
            <a:normAutofit/>
          </a:bodyPr>
          <a:lstStyle/>
          <a:p>
            <a:r>
              <a:rPr lang="x-none" sz="3600" b="1" dirty="0">
                <a:latin typeface="Palatino Linotype" pitchFamily="18" charset="0"/>
              </a:rPr>
              <a:t>Оштећење јетре узроковано лековима (токсични и </a:t>
            </a:r>
            <a:r>
              <a:rPr lang="x-none" sz="3600" b="1" dirty="0" err="1">
                <a:latin typeface="Palatino Linotype" pitchFamily="18" charset="0"/>
              </a:rPr>
              <a:t>медикаментозни</a:t>
            </a:r>
            <a:r>
              <a:rPr lang="x-none" sz="3600" b="1" dirty="0">
                <a:latin typeface="Palatino Linotype" pitchFamily="18" charset="0"/>
              </a:rPr>
              <a:t> хепатитис)</a:t>
            </a: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1314057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x-none" sz="2400" b="1" dirty="0">
                <a:latin typeface="Palatino Linotype" pitchFamily="18" charset="0"/>
              </a:rPr>
              <a:t>Прави </a:t>
            </a:r>
            <a:r>
              <a:rPr lang="x-none" sz="2400" b="1" dirty="0" err="1">
                <a:latin typeface="Palatino Linotype" pitchFamily="18" charset="0"/>
              </a:rPr>
              <a:t>хепатотоксини</a:t>
            </a:r>
            <a:br>
              <a:rPr lang="en-US" sz="2400" b="1" dirty="0">
                <a:latin typeface="Palatino Linotype" pitchFamily="18" charset="0"/>
              </a:rPr>
            </a:br>
            <a:r>
              <a:rPr lang="x-none" sz="2400" b="1" dirty="0" err="1">
                <a:latin typeface="Palatino Linotype" pitchFamily="18" charset="0"/>
              </a:rPr>
              <a:t>Идиосинкразијски</a:t>
            </a:r>
            <a:r>
              <a:rPr lang="x-none" sz="2400" b="1" dirty="0">
                <a:latin typeface="Palatino Linotype" pitchFamily="18" charset="0"/>
              </a:rPr>
              <a:t> </a:t>
            </a:r>
            <a:r>
              <a:rPr lang="x-none" sz="2400" b="1" dirty="0" err="1">
                <a:latin typeface="Palatino Linotype" pitchFamily="18" charset="0"/>
              </a:rPr>
              <a:t>хепатотоксини</a:t>
            </a:r>
            <a:br>
              <a:rPr lang="en-US" sz="2400" b="1" dirty="0">
                <a:latin typeface="Palatino Linotype" pitchFamily="18" charset="0"/>
              </a:rPr>
            </a:br>
            <a:endParaRPr lang="x-none" sz="2400" b="1" dirty="0"/>
          </a:p>
        </p:txBody>
      </p:sp>
      <p:sp>
        <p:nvSpPr>
          <p:cNvPr id="3" name="Content Placeholder 2"/>
          <p:cNvSpPr>
            <a:spLocks noGrp="1"/>
          </p:cNvSpPr>
          <p:nvPr>
            <p:ph sz="half" idx="1"/>
          </p:nvPr>
        </p:nvSpPr>
        <p:spPr>
          <a:xfrm>
            <a:off x="152400" y="1219200"/>
            <a:ext cx="4038600" cy="4525963"/>
          </a:xfrm>
        </p:spPr>
        <p:txBody>
          <a:bodyPr>
            <a:normAutofit fontScale="92500" lnSpcReduction="10000"/>
          </a:bodyPr>
          <a:lstStyle/>
          <a:p>
            <a:pPr marL="0" indent="0">
              <a:lnSpc>
                <a:spcPct val="150000"/>
              </a:lnSpc>
              <a:buNone/>
            </a:pPr>
            <a:r>
              <a:rPr lang="x-none" sz="2100" b="1" dirty="0">
                <a:latin typeface="Palatino Linotype" pitchFamily="18" charset="0"/>
              </a:rPr>
              <a:t>Прави  </a:t>
            </a:r>
            <a:r>
              <a:rPr lang="x-none" sz="2100" b="1" dirty="0" err="1">
                <a:latin typeface="Palatino Linotype" pitchFamily="18" charset="0"/>
              </a:rPr>
              <a:t>хепатотоксини</a:t>
            </a:r>
            <a:r>
              <a:rPr lang="x-none" sz="2100" b="1" dirty="0">
                <a:latin typeface="Palatino Linotype" pitchFamily="18" charset="0"/>
              </a:rPr>
              <a:t>:</a:t>
            </a:r>
          </a:p>
          <a:p>
            <a:pPr>
              <a:lnSpc>
                <a:spcPct val="150000"/>
              </a:lnSpc>
            </a:pPr>
            <a:r>
              <a:rPr lang="x-none" sz="1800" b="1" dirty="0">
                <a:latin typeface="Palatino Linotype" pitchFamily="18" charset="0"/>
              </a:rPr>
              <a:t>директни</a:t>
            </a:r>
            <a:endParaRPr lang="en-US" sz="1800" b="1" dirty="0">
              <a:latin typeface="Palatino Linotype" pitchFamily="18" charset="0"/>
            </a:endParaRPr>
          </a:p>
          <a:p>
            <a:pPr lvl="1">
              <a:lnSpc>
                <a:spcPct val="150000"/>
              </a:lnSpc>
            </a:pPr>
            <a:r>
              <a:rPr lang="x-none" sz="1800" dirty="0">
                <a:latin typeface="Palatino Linotype" pitchFamily="18" charset="0"/>
              </a:rPr>
              <a:t>угљен </a:t>
            </a:r>
            <a:r>
              <a:rPr lang="x-none" sz="1800" dirty="0" err="1">
                <a:latin typeface="Palatino Linotype" pitchFamily="18" charset="0"/>
              </a:rPr>
              <a:t>тетра</a:t>
            </a:r>
            <a:r>
              <a:rPr lang="x-none" sz="1800" dirty="0">
                <a:latin typeface="Palatino Linotype" pitchFamily="18" charset="0"/>
              </a:rPr>
              <a:t> хлорид, хлороформ, фосфор</a:t>
            </a:r>
            <a:endParaRPr lang="en-US" sz="1800" dirty="0">
              <a:latin typeface="Palatino Linotype" pitchFamily="18" charset="0"/>
            </a:endParaRPr>
          </a:p>
          <a:p>
            <a:pPr>
              <a:lnSpc>
                <a:spcPct val="150000"/>
              </a:lnSpc>
            </a:pPr>
            <a:r>
              <a:rPr lang="x-none" sz="1800" b="1">
                <a:latin typeface="Palatino Linotype" pitchFamily="18" charset="0"/>
              </a:rPr>
              <a:t>индиректни</a:t>
            </a:r>
            <a:endParaRPr lang="en-US" sz="1800" b="1" dirty="0">
              <a:latin typeface="Palatino Linotype" pitchFamily="18" charset="0"/>
            </a:endParaRPr>
          </a:p>
          <a:p>
            <a:pPr lvl="1">
              <a:lnSpc>
                <a:spcPct val="150000"/>
              </a:lnSpc>
            </a:pPr>
            <a:r>
              <a:rPr lang="x-none" sz="1800" dirty="0" err="1">
                <a:latin typeface="Palatino Linotype" pitchFamily="18" charset="0"/>
              </a:rPr>
              <a:t>цитотоксични</a:t>
            </a:r>
            <a:endParaRPr lang="en-US" sz="1800" dirty="0">
              <a:latin typeface="Palatino Linotype" pitchFamily="18" charset="0"/>
            </a:endParaRPr>
          </a:p>
          <a:p>
            <a:pPr lvl="2">
              <a:lnSpc>
                <a:spcPct val="150000"/>
              </a:lnSpc>
            </a:pPr>
            <a:r>
              <a:rPr lang="x-none" sz="1800" dirty="0">
                <a:latin typeface="Palatino Linotype" pitchFamily="18" charset="0"/>
              </a:rPr>
              <a:t>алкохол</a:t>
            </a:r>
            <a:endParaRPr lang="en-US" sz="1800" dirty="0">
              <a:latin typeface="Palatino Linotype" pitchFamily="18" charset="0"/>
            </a:endParaRPr>
          </a:p>
          <a:p>
            <a:pPr lvl="1">
              <a:lnSpc>
                <a:spcPct val="150000"/>
              </a:lnSpc>
            </a:pPr>
            <a:r>
              <a:rPr lang="x-none" sz="1800" dirty="0" err="1">
                <a:latin typeface="Palatino Linotype" pitchFamily="18" charset="0"/>
              </a:rPr>
              <a:t>холестазни</a:t>
            </a:r>
            <a:endParaRPr lang="en-US" sz="1800" dirty="0">
              <a:latin typeface="Palatino Linotype" pitchFamily="18" charset="0"/>
            </a:endParaRPr>
          </a:p>
          <a:p>
            <a:pPr lvl="2">
              <a:lnSpc>
                <a:spcPct val="150000"/>
              </a:lnSpc>
            </a:pPr>
            <a:r>
              <a:rPr lang="x-none" sz="1800" dirty="0" err="1">
                <a:latin typeface="Palatino Linotype" pitchFamily="18" charset="0"/>
              </a:rPr>
              <a:t>анаболички</a:t>
            </a:r>
            <a:r>
              <a:rPr lang="x-none" sz="1800" dirty="0">
                <a:latin typeface="Palatino Linotype" pitchFamily="18" charset="0"/>
              </a:rPr>
              <a:t> и </a:t>
            </a:r>
            <a:r>
              <a:rPr lang="x-none" sz="1800" dirty="0" err="1">
                <a:latin typeface="Palatino Linotype" pitchFamily="18" charset="0"/>
              </a:rPr>
              <a:t>контрацепцијски</a:t>
            </a:r>
            <a:r>
              <a:rPr lang="x-none" sz="1800" dirty="0">
                <a:latin typeface="Palatino Linotype" pitchFamily="18" charset="0"/>
              </a:rPr>
              <a:t> </a:t>
            </a:r>
            <a:r>
              <a:rPr lang="x-none" sz="1800" dirty="0" err="1">
                <a:latin typeface="Palatino Linotype" pitchFamily="18" charset="0"/>
              </a:rPr>
              <a:t>стероиди</a:t>
            </a:r>
            <a:endParaRPr lang="x-none" dirty="0"/>
          </a:p>
        </p:txBody>
      </p:sp>
      <p:sp>
        <p:nvSpPr>
          <p:cNvPr id="4" name="Content Placeholder 3"/>
          <p:cNvSpPr>
            <a:spLocks noGrp="1"/>
          </p:cNvSpPr>
          <p:nvPr>
            <p:ph sz="half" idx="2"/>
          </p:nvPr>
        </p:nvSpPr>
        <p:spPr>
          <a:xfrm>
            <a:off x="4495800" y="1295400"/>
            <a:ext cx="4419600" cy="4525963"/>
          </a:xfrm>
        </p:spPr>
        <p:txBody>
          <a:bodyPr>
            <a:normAutofit fontScale="92500" lnSpcReduction="10000"/>
          </a:bodyPr>
          <a:lstStyle/>
          <a:p>
            <a:pPr marL="0" indent="0">
              <a:lnSpc>
                <a:spcPct val="150000"/>
              </a:lnSpc>
              <a:buNone/>
            </a:pPr>
            <a:r>
              <a:rPr lang="x-none" sz="2100" b="1" dirty="0" err="1">
                <a:latin typeface="Palatino Linotype" pitchFamily="18" charset="0"/>
              </a:rPr>
              <a:t>Идиосинкразијски</a:t>
            </a:r>
            <a:r>
              <a:rPr lang="x-none" sz="2100" b="1" dirty="0">
                <a:latin typeface="Palatino Linotype" pitchFamily="18" charset="0"/>
              </a:rPr>
              <a:t>  </a:t>
            </a:r>
            <a:r>
              <a:rPr lang="x-none" sz="2100" b="1" dirty="0" err="1">
                <a:latin typeface="Palatino Linotype" pitchFamily="18" charset="0"/>
              </a:rPr>
              <a:t>хепатотоксини</a:t>
            </a:r>
            <a:r>
              <a:rPr lang="x-none" sz="2100" b="1" dirty="0">
                <a:latin typeface="Palatino Linotype" pitchFamily="18" charset="0"/>
              </a:rPr>
              <a:t>:</a:t>
            </a:r>
          </a:p>
          <a:p>
            <a:pPr>
              <a:lnSpc>
                <a:spcPct val="150000"/>
              </a:lnSpc>
            </a:pPr>
            <a:r>
              <a:rPr lang="x-none" sz="1800" b="1" dirty="0">
                <a:latin typeface="Palatino Linotype" pitchFamily="18" charset="0"/>
              </a:rPr>
              <a:t>Имунолошка </a:t>
            </a:r>
            <a:r>
              <a:rPr lang="x-none" sz="1800" b="1" dirty="0" err="1">
                <a:latin typeface="Palatino Linotype" pitchFamily="18" charset="0"/>
              </a:rPr>
              <a:t>идиосинкразија</a:t>
            </a:r>
            <a:endParaRPr lang="en-US" sz="1800" b="1" dirty="0">
              <a:latin typeface="Palatino Linotype" pitchFamily="18" charset="0"/>
            </a:endParaRPr>
          </a:p>
          <a:p>
            <a:pPr lvl="1">
              <a:lnSpc>
                <a:spcPct val="150000"/>
              </a:lnSpc>
            </a:pPr>
            <a:r>
              <a:rPr lang="x-none" sz="1800" dirty="0">
                <a:latin typeface="Palatino Linotype" pitchFamily="18" charset="0"/>
              </a:rPr>
              <a:t>после</a:t>
            </a:r>
            <a:r>
              <a:rPr lang="en-US" sz="1800" dirty="0">
                <a:latin typeface="Palatino Linotype" pitchFamily="18" charset="0"/>
              </a:rPr>
              <a:t> 1-5 </a:t>
            </a:r>
            <a:r>
              <a:rPr lang="x-none" sz="1800" dirty="0">
                <a:latin typeface="Palatino Linotype" pitchFamily="18" charset="0"/>
              </a:rPr>
              <a:t>недеља</a:t>
            </a:r>
            <a:endParaRPr lang="en-US" sz="1800" dirty="0">
              <a:latin typeface="Palatino Linotype" pitchFamily="18" charset="0"/>
            </a:endParaRPr>
          </a:p>
          <a:p>
            <a:pPr>
              <a:lnSpc>
                <a:spcPct val="150000"/>
              </a:lnSpc>
            </a:pPr>
            <a:r>
              <a:rPr lang="x-none" sz="1800" b="1">
                <a:latin typeface="Palatino Linotype" pitchFamily="18" charset="0"/>
              </a:rPr>
              <a:t>Метаболичка </a:t>
            </a:r>
            <a:r>
              <a:rPr lang="x-none" sz="1800" b="1" dirty="0">
                <a:latin typeface="Palatino Linotype" pitchFamily="18" charset="0"/>
              </a:rPr>
              <a:t>аберација </a:t>
            </a:r>
            <a:endParaRPr lang="en-US" sz="1800" b="1" dirty="0">
              <a:latin typeface="Palatino Linotype" pitchFamily="18" charset="0"/>
            </a:endParaRPr>
          </a:p>
          <a:p>
            <a:pPr lvl="1">
              <a:lnSpc>
                <a:spcPct val="150000"/>
              </a:lnSpc>
            </a:pPr>
            <a:r>
              <a:rPr lang="en-US" sz="1800" dirty="0">
                <a:latin typeface="Palatino Linotype" pitchFamily="18" charset="0"/>
              </a:rPr>
              <a:t>1 </a:t>
            </a:r>
            <a:r>
              <a:rPr lang="x-none" sz="1800" dirty="0">
                <a:latin typeface="Palatino Linotype" pitchFamily="18" charset="0"/>
              </a:rPr>
              <a:t>недеља до</a:t>
            </a:r>
            <a:r>
              <a:rPr lang="en-US" sz="1800" dirty="0">
                <a:latin typeface="Palatino Linotype" pitchFamily="18" charset="0"/>
              </a:rPr>
              <a:t> 12 </a:t>
            </a:r>
            <a:r>
              <a:rPr lang="x-none" sz="1800" dirty="0">
                <a:latin typeface="Palatino Linotype" pitchFamily="18" charset="0"/>
              </a:rPr>
              <a:t>месеци</a:t>
            </a:r>
            <a:endParaRPr lang="en-US" sz="1800" dirty="0">
              <a:latin typeface="Palatino Linotype" pitchFamily="18" charset="0"/>
            </a:endParaRPr>
          </a:p>
          <a:p>
            <a:endParaRPr lang="x-none" dirty="0"/>
          </a:p>
        </p:txBody>
      </p:sp>
      <p:sp>
        <p:nvSpPr>
          <p:cNvPr id="5" name="TextBox 4"/>
          <p:cNvSpPr txBox="1"/>
          <p:nvPr/>
        </p:nvSpPr>
        <p:spPr>
          <a:xfrm>
            <a:off x="3429000" y="3886200"/>
            <a:ext cx="5570756" cy="2169825"/>
          </a:xfrm>
          <a:prstGeom prst="rect">
            <a:avLst/>
          </a:prstGeom>
          <a:noFill/>
        </p:spPr>
        <p:txBody>
          <a:bodyPr wrap="none" rtlCol="0">
            <a:spAutoFit/>
          </a:bodyPr>
          <a:lstStyle/>
          <a:p>
            <a:pPr>
              <a:lnSpc>
                <a:spcPct val="150000"/>
              </a:lnSpc>
            </a:pPr>
            <a:r>
              <a:rPr lang="x-none" b="1">
                <a:latin typeface="Palatino Linotype" pitchFamily="18" charset="0"/>
              </a:rPr>
              <a:t>По времену </a:t>
            </a:r>
            <a:r>
              <a:rPr lang="sr-Cyrl-RS" b="1" dirty="0">
                <a:latin typeface="Palatino Linotype" pitchFamily="18" charset="0"/>
              </a:rPr>
              <a:t>токсично оштећење јетре:</a:t>
            </a:r>
            <a:endParaRPr lang="en-US" b="1" dirty="0">
              <a:latin typeface="Palatino Linotype" pitchFamily="18" charset="0"/>
            </a:endParaRPr>
          </a:p>
          <a:p>
            <a:pPr lvl="1">
              <a:lnSpc>
                <a:spcPct val="150000"/>
              </a:lnSpc>
            </a:pPr>
            <a:r>
              <a:rPr lang="x-none">
                <a:latin typeface="Palatino Linotype" pitchFamily="18" charset="0"/>
              </a:rPr>
              <a:t>акутн</a:t>
            </a:r>
            <a:r>
              <a:rPr lang="sr-Cyrl-RS" dirty="0">
                <a:latin typeface="Palatino Linotype" pitchFamily="18" charset="0"/>
              </a:rPr>
              <a:t>о</a:t>
            </a:r>
            <a:r>
              <a:rPr lang="x-none">
                <a:latin typeface="Palatino Linotype" pitchFamily="18" charset="0"/>
              </a:rPr>
              <a:t> и хроничн</a:t>
            </a:r>
            <a:r>
              <a:rPr lang="sr-Cyrl-RS" dirty="0">
                <a:latin typeface="Palatino Linotype" pitchFamily="18" charset="0"/>
              </a:rPr>
              <a:t>о</a:t>
            </a:r>
            <a:endParaRPr lang="en-US" dirty="0">
              <a:latin typeface="Palatino Linotype" pitchFamily="18" charset="0"/>
            </a:endParaRPr>
          </a:p>
          <a:p>
            <a:pPr>
              <a:lnSpc>
                <a:spcPct val="150000"/>
              </a:lnSpc>
            </a:pPr>
            <a:endParaRPr lang="en-US" dirty="0">
              <a:latin typeface="Palatino Linotype" pitchFamily="18" charset="0"/>
            </a:endParaRPr>
          </a:p>
          <a:p>
            <a:pPr>
              <a:lnSpc>
                <a:spcPct val="150000"/>
              </a:lnSpc>
            </a:pPr>
            <a:r>
              <a:rPr lang="x-none" b="1">
                <a:latin typeface="Palatino Linotype" pitchFamily="18" charset="0"/>
              </a:rPr>
              <a:t>По типу оштећења</a:t>
            </a:r>
            <a:r>
              <a:rPr lang="sr-Cyrl-RS" b="1" dirty="0">
                <a:latin typeface="Palatino Linotype" pitchFamily="18" charset="0"/>
              </a:rPr>
              <a:t> токсично оштећење јетре:</a:t>
            </a:r>
            <a:endParaRPr lang="en-US" b="1" dirty="0">
              <a:latin typeface="Palatino Linotype" pitchFamily="18" charset="0"/>
            </a:endParaRPr>
          </a:p>
          <a:p>
            <a:pPr lvl="1">
              <a:lnSpc>
                <a:spcPct val="150000"/>
              </a:lnSpc>
            </a:pPr>
            <a:r>
              <a:rPr lang="x-none">
                <a:latin typeface="Palatino Linotype" pitchFamily="18" charset="0"/>
              </a:rPr>
              <a:t>васкуларн</a:t>
            </a:r>
            <a:r>
              <a:rPr lang="sr-Cyrl-RS" dirty="0">
                <a:latin typeface="Palatino Linotype" pitchFamily="18" charset="0"/>
              </a:rPr>
              <a:t>о</a:t>
            </a:r>
            <a:r>
              <a:rPr lang="x-none">
                <a:latin typeface="Palatino Linotype" pitchFamily="18" charset="0"/>
              </a:rPr>
              <a:t>, грануломатозн</a:t>
            </a:r>
            <a:r>
              <a:rPr lang="sr-Cyrl-RS" dirty="0">
                <a:latin typeface="Palatino Linotype" pitchFamily="18" charset="0"/>
              </a:rPr>
              <a:t>о</a:t>
            </a:r>
            <a:r>
              <a:rPr lang="en-US" dirty="0">
                <a:latin typeface="Palatino Linotype" pitchFamily="18" charset="0"/>
              </a:rPr>
              <a:t>, </a:t>
            </a:r>
            <a:r>
              <a:rPr lang="x-none">
                <a:latin typeface="Palatino Linotype" pitchFamily="18" charset="0"/>
              </a:rPr>
              <a:t>неопластичк</a:t>
            </a:r>
            <a:r>
              <a:rPr lang="sr-Cyrl-RS" dirty="0">
                <a:latin typeface="Palatino Linotype" pitchFamily="18" charset="0"/>
              </a:rPr>
              <a:t>о</a:t>
            </a:r>
            <a:endParaRPr lang="en-US" dirty="0">
              <a:latin typeface="Palatino Linotype" pitchFamily="18" charset="0"/>
            </a:endParaRPr>
          </a:p>
        </p:txBody>
      </p:sp>
    </p:spTree>
    <p:extLst>
      <p:ext uri="{BB962C8B-B14F-4D97-AF65-F5344CB8AC3E}">
        <p14:creationId xmlns:p14="http://schemas.microsoft.com/office/powerpoint/2010/main" val="18701747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792162"/>
          </a:xfrm>
        </p:spPr>
        <p:txBody>
          <a:bodyPr>
            <a:normAutofit/>
          </a:bodyPr>
          <a:lstStyle/>
          <a:p>
            <a:r>
              <a:rPr lang="x-none" sz="2800" b="1" dirty="0">
                <a:latin typeface="Palatino Linotype" pitchFamily="18" charset="0"/>
              </a:rPr>
              <a:t>Оштећење јетре лековима</a:t>
            </a:r>
            <a:endParaRPr lang="en-US" sz="2800" b="1" dirty="0">
              <a:latin typeface="Palatino Linotype" pitchFamily="18" charset="0"/>
            </a:endParaRPr>
          </a:p>
        </p:txBody>
      </p:sp>
      <p:sp>
        <p:nvSpPr>
          <p:cNvPr id="3" name="Content Placeholder 2"/>
          <p:cNvSpPr>
            <a:spLocks noGrp="1"/>
          </p:cNvSpPr>
          <p:nvPr>
            <p:ph idx="1"/>
          </p:nvPr>
        </p:nvSpPr>
        <p:spPr>
          <a:xfrm>
            <a:off x="0" y="762000"/>
            <a:ext cx="8915400" cy="5715000"/>
          </a:xfrm>
        </p:spPr>
        <p:txBody>
          <a:bodyPr>
            <a:normAutofit fontScale="62500" lnSpcReduction="20000"/>
          </a:bodyPr>
          <a:lstStyle/>
          <a:p>
            <a:pPr>
              <a:lnSpc>
                <a:spcPct val="150000"/>
              </a:lnSpc>
            </a:pPr>
            <a:r>
              <a:rPr lang="x-none" sz="2600" dirty="0">
                <a:latin typeface="Palatino Linotype" pitchFamily="18" charset="0"/>
              </a:rPr>
              <a:t>Јетра је главни орган где се детоксикују лекови и разни токсини</a:t>
            </a:r>
          </a:p>
          <a:p>
            <a:pPr>
              <a:lnSpc>
                <a:spcPct val="150000"/>
              </a:lnSpc>
            </a:pPr>
            <a:r>
              <a:rPr lang="x-none" sz="2600" dirty="0">
                <a:latin typeface="Palatino Linotype" pitchFamily="18" charset="0"/>
              </a:rPr>
              <a:t>Због ове улоге токсична оштећења јетре су доста честа</a:t>
            </a:r>
          </a:p>
          <a:p>
            <a:pPr>
              <a:lnSpc>
                <a:spcPct val="150000"/>
              </a:lnSpc>
            </a:pPr>
            <a:r>
              <a:rPr lang="x-none" sz="2600" dirty="0">
                <a:latin typeface="Palatino Linotype" pitchFamily="18" charset="0"/>
              </a:rPr>
              <a:t>Јетра се налази између гастроинтестиналног тракта и периферних органа и трајно је изложена ингестираним страним супстанцама, чији метаболизам може створити токсичне спојеве који могу довести до оштећења јетре, или погоршати већ </a:t>
            </a:r>
            <a:r>
              <a:rPr lang="x-none" sz="2600">
                <a:latin typeface="Palatino Linotype" pitchFamily="18" charset="0"/>
              </a:rPr>
              <a:t>постојеће оштећење</a:t>
            </a:r>
            <a:endParaRPr lang="sr-Cyrl-RS" sz="2600" dirty="0">
              <a:latin typeface="Palatino Linotype" pitchFamily="18" charset="0"/>
            </a:endParaRPr>
          </a:p>
          <a:p>
            <a:pPr>
              <a:lnSpc>
                <a:spcPct val="150000"/>
              </a:lnSpc>
            </a:pPr>
            <a:r>
              <a:rPr lang="x-none" sz="2600">
                <a:latin typeface="Palatino Linotype" pitchFamily="18" charset="0"/>
              </a:rPr>
              <a:t>Јетра је савршено прилагођена за метаболизам липофилних лекова</a:t>
            </a:r>
            <a:r>
              <a:rPr lang="en-US" sz="2600" dirty="0">
                <a:latin typeface="Palatino Linotype" pitchFamily="18" charset="0"/>
              </a:rPr>
              <a:t> </a:t>
            </a:r>
            <a:r>
              <a:rPr lang="x-none" sz="2600">
                <a:latin typeface="Palatino Linotype" pitchFamily="18" charset="0"/>
              </a:rPr>
              <a:t>захваљујући фенестрацијама на ендотелној површини синусоидних простора</a:t>
            </a:r>
            <a:endParaRPr lang="sr-Cyrl-RS" sz="2600" dirty="0">
              <a:latin typeface="Palatino Linotype" pitchFamily="18" charset="0"/>
            </a:endParaRPr>
          </a:p>
          <a:p>
            <a:pPr>
              <a:lnSpc>
                <a:spcPct val="150000"/>
              </a:lnSpc>
            </a:pPr>
            <a:r>
              <a:rPr lang="x-none" sz="2600">
                <a:latin typeface="Palatino Linotype" pitchFamily="18" charset="0"/>
              </a:rPr>
              <a:t>Биотрансформација лекова којом они постају хидрофилни посредована је ензимским системом, који се налази на ендоплазматском ретикулуму хепатоцита. У ензимски систем укључене су оксидазе, монооксигеназе, цитохром-редуктазе и цитохром </a:t>
            </a:r>
            <a:r>
              <a:rPr lang="en-US" sz="2600" dirty="0">
                <a:latin typeface="Palatino Linotype" pitchFamily="18" charset="0"/>
              </a:rPr>
              <a:t>p450</a:t>
            </a:r>
          </a:p>
          <a:p>
            <a:pPr>
              <a:lnSpc>
                <a:spcPct val="150000"/>
              </a:lnSpc>
            </a:pPr>
            <a:r>
              <a:rPr lang="x-none" sz="2600">
                <a:latin typeface="Palatino Linotype" pitchFamily="18" charset="0"/>
              </a:rPr>
              <a:t>Биотрансформација се одвија у две фазе</a:t>
            </a:r>
            <a:r>
              <a:rPr lang="en-US" sz="2600" dirty="0">
                <a:latin typeface="Palatino Linotype" pitchFamily="18" charset="0"/>
              </a:rPr>
              <a:t>:</a:t>
            </a:r>
            <a:endParaRPr lang="x-none" sz="2600">
              <a:latin typeface="Palatino Linotype" pitchFamily="18" charset="0"/>
            </a:endParaRPr>
          </a:p>
          <a:p>
            <a:pPr marL="457200" indent="-457200">
              <a:lnSpc>
                <a:spcPct val="150000"/>
              </a:lnSpc>
              <a:buNone/>
            </a:pPr>
            <a:r>
              <a:rPr lang="x-none" sz="2600">
                <a:latin typeface="Palatino Linotype" pitchFamily="18" charset="0"/>
              </a:rPr>
              <a:t>    - </a:t>
            </a:r>
            <a:r>
              <a:rPr lang="x-none" sz="2600" b="1">
                <a:latin typeface="Palatino Linotype" pitchFamily="18" charset="0"/>
              </a:rPr>
              <a:t>фаза </a:t>
            </a:r>
            <a:r>
              <a:rPr lang="en-US" sz="2600" b="1" dirty="0">
                <a:latin typeface="Palatino Linotype" pitchFamily="18" charset="0"/>
              </a:rPr>
              <a:t>I</a:t>
            </a:r>
            <a:r>
              <a:rPr lang="x-none" sz="2600">
                <a:latin typeface="Palatino Linotype" pitchFamily="18" charset="0"/>
              </a:rPr>
              <a:t>, припрема спојеве за коњугацију и тако осигурава поларне везе, то је фаза оксидације и посредована је цитохромом </a:t>
            </a:r>
            <a:r>
              <a:rPr lang="en-US" sz="2600" dirty="0">
                <a:latin typeface="Palatino Linotype" pitchFamily="18" charset="0"/>
              </a:rPr>
              <a:t>p450</a:t>
            </a:r>
          </a:p>
          <a:p>
            <a:pPr marL="457200" indent="-457200">
              <a:lnSpc>
                <a:spcPct val="150000"/>
              </a:lnSpc>
              <a:buNone/>
            </a:pPr>
            <a:r>
              <a:rPr lang="x-none" sz="2600">
                <a:latin typeface="Palatino Linotype" pitchFamily="18" charset="0"/>
              </a:rPr>
              <a:t>     - </a:t>
            </a:r>
            <a:r>
              <a:rPr lang="x-none" sz="2600" b="1">
                <a:latin typeface="Palatino Linotype" pitchFamily="18" charset="0"/>
              </a:rPr>
              <a:t>у фази</a:t>
            </a:r>
            <a:r>
              <a:rPr lang="en-US" sz="2600" b="1" dirty="0">
                <a:latin typeface="Palatino Linotype" pitchFamily="18" charset="0"/>
              </a:rPr>
              <a:t> II</a:t>
            </a:r>
            <a:r>
              <a:rPr lang="x-none" sz="2600" b="1">
                <a:latin typeface="Palatino Linotype" pitchFamily="18" charset="0"/>
              </a:rPr>
              <a:t> </a:t>
            </a:r>
            <a:r>
              <a:rPr lang="x-none" sz="2600">
                <a:latin typeface="Palatino Linotype" pitchFamily="18" charset="0"/>
              </a:rPr>
              <a:t>се метаболити коњугују с глутатионом, глукуронатом, сулфатом и глицином и тако се повећава њихова растворљивост у води, а затим долази до екскрециј</a:t>
            </a:r>
            <a:r>
              <a:rPr lang="x-none" sz="2400">
                <a:latin typeface="Palatino Linotype" pitchFamily="18" charset="0"/>
              </a:rPr>
              <a:t>е</a:t>
            </a:r>
            <a:endParaRPr lang="en-US" sz="2400" dirty="0">
              <a:latin typeface="Palatino Linotype" pitchFamily="18" charset="0"/>
            </a:endParaRPr>
          </a:p>
          <a:p>
            <a:pPr>
              <a:lnSpc>
                <a:spcPct val="150000"/>
              </a:lnSpc>
            </a:pPr>
            <a:endParaRPr lang="en-US" sz="2400" dirty="0">
              <a:latin typeface="Palatino Linotype" pitchFamily="18" charset="0"/>
            </a:endParaRPr>
          </a:p>
        </p:txBody>
      </p:sp>
    </p:spTree>
    <p:extLst>
      <p:ext uri="{BB962C8B-B14F-4D97-AF65-F5344CB8AC3E}">
        <p14:creationId xmlns:p14="http://schemas.microsoft.com/office/powerpoint/2010/main" val="648499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
            <a:ext cx="8229600" cy="419100"/>
          </a:xfrm>
        </p:spPr>
        <p:txBody>
          <a:bodyPr>
            <a:normAutofit fontScale="90000"/>
          </a:bodyPr>
          <a:lstStyle/>
          <a:p>
            <a:r>
              <a:rPr lang="x-none" sz="2400" b="1" dirty="0">
                <a:latin typeface="Palatino Linotype" pitchFamily="18" charset="0"/>
              </a:rPr>
              <a:t>Фактори ризика за </a:t>
            </a:r>
            <a:r>
              <a:rPr lang="x-none" sz="2400" b="1" dirty="0" err="1">
                <a:latin typeface="Palatino Linotype" pitchFamily="18" charset="0"/>
              </a:rPr>
              <a:t>хепатотоксичност</a:t>
            </a:r>
            <a:r>
              <a:rPr lang="x-none" sz="2400" b="1" dirty="0">
                <a:latin typeface="Palatino Linotype" pitchFamily="18" charset="0"/>
              </a:rPr>
              <a:t> лекова</a:t>
            </a:r>
            <a:endParaRPr lang="en-US" sz="2400" b="1" dirty="0">
              <a:latin typeface="Palatino Linotype" pitchFamily="18" charset="0"/>
            </a:endParaRPr>
          </a:p>
        </p:txBody>
      </p:sp>
      <p:sp>
        <p:nvSpPr>
          <p:cNvPr id="3" name="Content Placeholder 2"/>
          <p:cNvSpPr>
            <a:spLocks noGrp="1"/>
          </p:cNvSpPr>
          <p:nvPr>
            <p:ph idx="1"/>
          </p:nvPr>
        </p:nvSpPr>
        <p:spPr>
          <a:xfrm>
            <a:off x="0" y="304800"/>
            <a:ext cx="9144000" cy="6324600"/>
          </a:xfrm>
        </p:spPr>
        <p:txBody>
          <a:bodyPr>
            <a:noAutofit/>
          </a:bodyPr>
          <a:lstStyle/>
          <a:p>
            <a:pPr>
              <a:lnSpc>
                <a:spcPct val="170000"/>
              </a:lnSpc>
            </a:pPr>
            <a:r>
              <a:rPr lang="x-none" sz="1400" dirty="0">
                <a:latin typeface="Palatino Linotype" pitchFamily="18" charset="0"/>
              </a:rPr>
              <a:t>Осетљивост јетре на токсична оштећења зависи од узраста, пола, генетских фактора и придружених болести</a:t>
            </a:r>
          </a:p>
          <a:p>
            <a:pPr>
              <a:lnSpc>
                <a:spcPct val="170000"/>
              </a:lnSpc>
            </a:pPr>
            <a:r>
              <a:rPr lang="x-none" sz="1400" dirty="0">
                <a:latin typeface="Palatino Linotype" pitchFamily="18" charset="0"/>
              </a:rPr>
              <a:t>Повећана осетљивост код старих особа настаје због смањеног проласка крви кроз јетру, смањене активности цитохрома </a:t>
            </a:r>
            <a:r>
              <a:rPr lang="en-US" sz="1400" dirty="0">
                <a:latin typeface="Palatino Linotype" pitchFamily="18" charset="0"/>
              </a:rPr>
              <a:t>p</a:t>
            </a:r>
            <a:r>
              <a:rPr lang="x-none" sz="1400" dirty="0">
                <a:latin typeface="Palatino Linotype" pitchFamily="18" charset="0"/>
              </a:rPr>
              <a:t>450 и смањеног бубрежног </a:t>
            </a:r>
            <a:r>
              <a:rPr lang="x-none" sz="1400" dirty="0" err="1">
                <a:latin typeface="Palatino Linotype" pitchFamily="18" charset="0"/>
              </a:rPr>
              <a:t>клиренса</a:t>
            </a:r>
            <a:endParaRPr lang="x-none" sz="1400" dirty="0">
              <a:latin typeface="Palatino Linotype" pitchFamily="18" charset="0"/>
            </a:endParaRPr>
          </a:p>
          <a:p>
            <a:pPr>
              <a:lnSpc>
                <a:spcPct val="170000"/>
              </a:lnSpc>
            </a:pPr>
            <a:r>
              <a:rPr lang="x-none" sz="1400" dirty="0">
                <a:latin typeface="Palatino Linotype" pitchFamily="18" charset="0"/>
              </a:rPr>
              <a:t>Код хроничне злоупотребе алкохола и малнутриције, долази до смањене синтезе и деплеције глутатиона у </a:t>
            </a:r>
            <a:r>
              <a:rPr lang="x-none" sz="1400" dirty="0" err="1">
                <a:latin typeface="Palatino Linotype" pitchFamily="18" charset="0"/>
              </a:rPr>
              <a:t>хепатоцитима</a:t>
            </a:r>
            <a:r>
              <a:rPr lang="x-none" sz="1400" dirty="0">
                <a:latin typeface="Palatino Linotype" pitchFamily="18" charset="0"/>
              </a:rPr>
              <a:t> </a:t>
            </a:r>
          </a:p>
          <a:p>
            <a:pPr>
              <a:lnSpc>
                <a:spcPct val="170000"/>
              </a:lnSpc>
            </a:pPr>
            <a:r>
              <a:rPr lang="x-none" sz="1400" dirty="0">
                <a:latin typeface="Palatino Linotype" pitchFamily="18" charset="0"/>
              </a:rPr>
              <a:t>Удружена хипоалбуминемија и хепатотоксичност аспирина, настаје због смањеног везивања аспирина за протеине плазме, тако да  долази до повећане концентрације аспирина </a:t>
            </a:r>
            <a:r>
              <a:rPr lang="x-none" sz="1400">
                <a:latin typeface="Palatino Linotype" pitchFamily="18" charset="0"/>
              </a:rPr>
              <a:t>у ткивима</a:t>
            </a:r>
            <a:endParaRPr lang="sr-Cyrl-RS" sz="1400" dirty="0">
              <a:latin typeface="Palatino Linotype" pitchFamily="18" charset="0"/>
            </a:endParaRPr>
          </a:p>
          <a:p>
            <a:pPr marL="0" indent="0">
              <a:lnSpc>
                <a:spcPct val="170000"/>
              </a:lnSpc>
              <a:buNone/>
            </a:pPr>
            <a:r>
              <a:rPr lang="sr-Cyrl-RS" sz="1400" b="1" dirty="0">
                <a:latin typeface="Palatino Linotype" pitchFamily="18" charset="0"/>
              </a:rPr>
              <a:t>ПАТОГЕНЕЗА</a:t>
            </a:r>
          </a:p>
          <a:p>
            <a:pPr>
              <a:lnSpc>
                <a:spcPct val="150000"/>
              </a:lnSpc>
            </a:pPr>
            <a:r>
              <a:rPr lang="x-none" sz="1400">
                <a:latin typeface="Palatino Linotype" pitchFamily="18" charset="0"/>
              </a:rPr>
              <a:t>Оштећења</a:t>
            </a:r>
            <a:r>
              <a:rPr lang="en-US" sz="1400" dirty="0">
                <a:latin typeface="Palatino Linotype" pitchFamily="18" charset="0"/>
              </a:rPr>
              <a:t> je</a:t>
            </a:r>
            <a:r>
              <a:rPr lang="x-none" sz="1400">
                <a:latin typeface="Palatino Linotype" pitchFamily="18" charset="0"/>
              </a:rPr>
              <a:t>тре могу настати због</a:t>
            </a:r>
            <a:r>
              <a:rPr lang="en-US" sz="1400" dirty="0">
                <a:latin typeface="Palatino Linotype" pitchFamily="18" charset="0"/>
              </a:rPr>
              <a:t>:</a:t>
            </a:r>
            <a:endParaRPr lang="x-none" sz="1400">
              <a:latin typeface="Palatino Linotype" pitchFamily="18" charset="0"/>
            </a:endParaRPr>
          </a:p>
          <a:p>
            <a:pPr marL="457200" indent="-457200">
              <a:lnSpc>
                <a:spcPct val="150000"/>
              </a:lnSpc>
              <a:buFont typeface="+mj-lt"/>
              <a:buAutoNum type="arabicPeriod"/>
            </a:pPr>
            <a:r>
              <a:rPr lang="x-none" sz="1400">
                <a:latin typeface="Palatino Linotype" pitchFamily="18" charset="0"/>
              </a:rPr>
              <a:t>токсичног дејства штетног агенса</a:t>
            </a:r>
          </a:p>
          <a:p>
            <a:pPr marL="457200" indent="-457200">
              <a:lnSpc>
                <a:spcPct val="150000"/>
              </a:lnSpc>
              <a:buFont typeface="+mj-lt"/>
              <a:buAutoNum type="arabicPeriod"/>
            </a:pPr>
            <a:r>
              <a:rPr lang="x-none" sz="1400">
                <a:latin typeface="Palatino Linotype" pitchFamily="18" charset="0"/>
              </a:rPr>
              <a:t>због стварања активних токсичних метаболита током биотрансформације у јетри</a:t>
            </a:r>
          </a:p>
          <a:p>
            <a:pPr marL="457200" indent="-457200">
              <a:lnSpc>
                <a:spcPct val="150000"/>
              </a:lnSpc>
              <a:buFont typeface="+mj-lt"/>
              <a:buAutoNum type="arabicPeriod"/>
            </a:pPr>
            <a:r>
              <a:rPr lang="x-none" sz="1400">
                <a:latin typeface="Palatino Linotype" pitchFamily="18" charset="0"/>
              </a:rPr>
              <a:t>имунолошка оштећења када неки лек или његов метаболит постаје хаптен, који ћелијске протеине претвара у неоантигене</a:t>
            </a:r>
            <a:endParaRPr lang="sr-Cyrl-RS" sz="1400" dirty="0">
              <a:latin typeface="Palatino Linotype" pitchFamily="18" charset="0"/>
            </a:endParaRPr>
          </a:p>
          <a:p>
            <a:pPr>
              <a:lnSpc>
                <a:spcPct val="160000"/>
              </a:lnSpc>
            </a:pPr>
            <a:r>
              <a:rPr lang="x-none" sz="1400">
                <a:latin typeface="Palatino Linotype" pitchFamily="18" charset="0"/>
              </a:rPr>
              <a:t>Постоје два типа оштећења јетре:</a:t>
            </a:r>
            <a:endParaRPr lang="en-US" sz="1400" dirty="0">
              <a:latin typeface="Palatino Linotype" pitchFamily="18" charset="0"/>
            </a:endParaRPr>
          </a:p>
          <a:p>
            <a:pPr marL="0" indent="0">
              <a:lnSpc>
                <a:spcPct val="160000"/>
              </a:lnSpc>
              <a:buNone/>
            </a:pPr>
            <a:r>
              <a:rPr lang="x-none" sz="1400" b="1">
                <a:latin typeface="Palatino Linotype" pitchFamily="18" charset="0"/>
              </a:rPr>
              <a:t>Предвидиво </a:t>
            </a:r>
            <a:r>
              <a:rPr lang="en-US" sz="1400" dirty="0">
                <a:latin typeface="Palatino Linotype" pitchFamily="18" charset="0"/>
              </a:rPr>
              <a:t>(</a:t>
            </a:r>
            <a:r>
              <a:rPr lang="x-none" sz="1400">
                <a:latin typeface="Palatino Linotype" pitchFamily="18" charset="0"/>
              </a:rPr>
              <a:t>узроковано интризичним хепатотоксичним спојевима</a:t>
            </a:r>
            <a:r>
              <a:rPr lang="en-US" sz="1400" dirty="0">
                <a:latin typeface="Palatino Linotype" pitchFamily="18" charset="0"/>
              </a:rPr>
              <a:t>)</a:t>
            </a:r>
            <a:r>
              <a:rPr lang="sr-Cyrl-RS" sz="1400" dirty="0">
                <a:latin typeface="Palatino Linotype" pitchFamily="18" charset="0"/>
              </a:rPr>
              <a:t> и н</a:t>
            </a:r>
            <a:r>
              <a:rPr lang="x-none" sz="1400" b="1">
                <a:latin typeface="Palatino Linotype" pitchFamily="18" charset="0"/>
              </a:rPr>
              <a:t>епредвидиво или идиосинкразијско </a:t>
            </a:r>
            <a:r>
              <a:rPr lang="x-none" sz="1400">
                <a:latin typeface="Palatino Linotype" pitchFamily="18" charset="0"/>
              </a:rPr>
              <a:t>оштећење које настаје због идиосинкразијских хепатотоксина</a:t>
            </a:r>
          </a:p>
          <a:p>
            <a:pPr marL="457200" indent="-457200">
              <a:lnSpc>
                <a:spcPct val="150000"/>
              </a:lnSpc>
              <a:buFont typeface="+mj-lt"/>
              <a:buAutoNum type="arabicPeriod"/>
            </a:pPr>
            <a:endParaRPr lang="x-none" sz="1400">
              <a:latin typeface="Palatino Linotype" pitchFamily="18" charset="0"/>
            </a:endParaRPr>
          </a:p>
          <a:p>
            <a:pPr marL="457200" indent="-457200">
              <a:lnSpc>
                <a:spcPct val="150000"/>
              </a:lnSpc>
              <a:buFont typeface="+mj-lt"/>
              <a:buAutoNum type="arabicPeriod"/>
            </a:pPr>
            <a:endParaRPr lang="en-US" sz="1400" dirty="0">
              <a:latin typeface="Palatino Linotype" pitchFamily="18" charset="0"/>
            </a:endParaRPr>
          </a:p>
          <a:p>
            <a:pPr>
              <a:lnSpc>
                <a:spcPct val="170000"/>
              </a:lnSpc>
            </a:pPr>
            <a:endParaRPr lang="x-none" sz="1400" dirty="0">
              <a:latin typeface="Palatino Linotype" pitchFamily="18" charset="0"/>
            </a:endParaRPr>
          </a:p>
          <a:p>
            <a:pPr>
              <a:lnSpc>
                <a:spcPct val="170000"/>
              </a:lnSpc>
            </a:pPr>
            <a:endParaRPr lang="en-US" sz="1400" dirty="0">
              <a:latin typeface="Palatino Linotype" pitchFamily="18" charset="0"/>
            </a:endParaRPr>
          </a:p>
        </p:txBody>
      </p:sp>
    </p:spTree>
    <p:extLst>
      <p:ext uri="{BB962C8B-B14F-4D97-AF65-F5344CB8AC3E}">
        <p14:creationId xmlns:p14="http://schemas.microsoft.com/office/powerpoint/2010/main" val="24222674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143000"/>
          </a:xfrm>
        </p:spPr>
        <p:txBody>
          <a:bodyPr>
            <a:noAutofit/>
          </a:bodyPr>
          <a:lstStyle/>
          <a:p>
            <a:r>
              <a:rPr lang="sr-Cyrl-RS" sz="2800" b="1" dirty="0" err="1">
                <a:latin typeface="Palatino Linotype" pitchFamily="18" charset="0"/>
              </a:rPr>
              <a:t>Хепатоцелуларна</a:t>
            </a:r>
            <a:r>
              <a:rPr lang="sr-Cyrl-RS" sz="2800" b="1" dirty="0">
                <a:latin typeface="Palatino Linotype" pitchFamily="18" charset="0"/>
              </a:rPr>
              <a:t> </a:t>
            </a:r>
            <a:r>
              <a:rPr lang="sr-Cyrl-RS" sz="2800" b="1" dirty="0" err="1">
                <a:latin typeface="Palatino Linotype" pitchFamily="18" charset="0"/>
              </a:rPr>
              <a:t>некроза</a:t>
            </a:r>
            <a:r>
              <a:rPr lang="sr-Cyrl-RS" sz="2800" b="1" dirty="0">
                <a:latin typeface="Palatino Linotype" pitchFamily="18" charset="0"/>
              </a:rPr>
              <a:t>, слика акутног </a:t>
            </a:r>
            <a:r>
              <a:rPr lang="sr-Cyrl-RS" sz="2800" b="1" dirty="0" err="1">
                <a:latin typeface="Palatino Linotype" pitchFamily="18" charset="0"/>
              </a:rPr>
              <a:t>вирусног</a:t>
            </a:r>
            <a:r>
              <a:rPr lang="sr-Cyrl-RS" sz="2800" b="1" dirty="0">
                <a:latin typeface="Palatino Linotype" pitchFamily="18" charset="0"/>
              </a:rPr>
              <a:t> хепатитиса, хронични </a:t>
            </a:r>
            <a:r>
              <a:rPr lang="sr-Cyrl-RS" sz="2800" b="1" dirty="0" err="1">
                <a:latin typeface="Palatino Linotype" pitchFamily="18" charset="0"/>
              </a:rPr>
              <a:t>јатрогени</a:t>
            </a:r>
            <a:r>
              <a:rPr lang="sr-Cyrl-RS" sz="2800" b="1" dirty="0">
                <a:latin typeface="Palatino Linotype" pitchFamily="18" charset="0"/>
              </a:rPr>
              <a:t> хепатитис</a:t>
            </a:r>
            <a:endParaRPr lang="en-US" sz="2800" b="1" dirty="0">
              <a:latin typeface="Palatino Linotype" pitchFamily="18" charset="0"/>
            </a:endParaRPr>
          </a:p>
        </p:txBody>
      </p:sp>
      <p:sp>
        <p:nvSpPr>
          <p:cNvPr id="3" name="Content Placeholder 2"/>
          <p:cNvSpPr>
            <a:spLocks noGrp="1"/>
          </p:cNvSpPr>
          <p:nvPr>
            <p:ph idx="1"/>
          </p:nvPr>
        </p:nvSpPr>
        <p:spPr>
          <a:xfrm>
            <a:off x="76200" y="1600200"/>
            <a:ext cx="8915400" cy="4525963"/>
          </a:xfrm>
        </p:spPr>
        <p:txBody>
          <a:bodyPr>
            <a:normAutofit fontScale="85000" lnSpcReduction="10000"/>
          </a:bodyPr>
          <a:lstStyle/>
          <a:p>
            <a:pPr>
              <a:lnSpc>
                <a:spcPct val="150000"/>
              </a:lnSpc>
            </a:pPr>
            <a:r>
              <a:rPr lang="sr-Cyrl-RS" sz="2400" b="1" dirty="0" err="1">
                <a:latin typeface="Palatino Linotype" pitchFamily="18" charset="0"/>
              </a:rPr>
              <a:t>Хепатоцелуларна</a:t>
            </a:r>
            <a:r>
              <a:rPr lang="sr-Cyrl-RS" sz="2400" b="1" dirty="0">
                <a:latin typeface="Palatino Linotype" pitchFamily="18" charset="0"/>
              </a:rPr>
              <a:t> </a:t>
            </a:r>
            <a:r>
              <a:rPr lang="sr-Cyrl-RS" sz="2400" b="1" dirty="0" err="1">
                <a:latin typeface="Palatino Linotype" pitchFamily="18" charset="0"/>
              </a:rPr>
              <a:t>не</a:t>
            </a:r>
            <a:r>
              <a:rPr lang="sr-Cyrl-RS" sz="2400" dirty="0" err="1">
                <a:latin typeface="Palatino Linotype" pitchFamily="18" charset="0"/>
              </a:rPr>
              <a:t>кроза</a:t>
            </a:r>
            <a:r>
              <a:rPr lang="sr-Cyrl-RS" sz="2400" dirty="0">
                <a:latin typeface="Palatino Linotype" pitchFamily="18" charset="0"/>
              </a:rPr>
              <a:t>-</a:t>
            </a:r>
            <a:r>
              <a:rPr lang="x-none" sz="2400" b="1">
                <a:latin typeface="Palatino Linotype" pitchFamily="18" charset="0"/>
              </a:rPr>
              <a:t>парацетамол</a:t>
            </a:r>
            <a:r>
              <a:rPr lang="x-none" sz="2400" b="1" dirty="0">
                <a:latin typeface="Palatino Linotype" pitchFamily="18" charset="0"/>
              </a:rPr>
              <a:t>, тетрациклини,</a:t>
            </a:r>
            <a:r>
              <a:rPr lang="x-none" sz="2400" dirty="0">
                <a:latin typeface="Palatino Linotype" pitchFamily="18" charset="0"/>
              </a:rPr>
              <a:t> халотан, отров </a:t>
            </a:r>
            <a:r>
              <a:rPr lang="x-none" sz="2400">
                <a:latin typeface="Palatino Linotype" pitchFamily="18" charset="0"/>
              </a:rPr>
              <a:t>гљиве мухаре</a:t>
            </a:r>
            <a:r>
              <a:rPr lang="sr-Cyrl-RS" sz="2400" dirty="0">
                <a:latin typeface="Palatino Linotype" pitchFamily="18" charset="0"/>
              </a:rPr>
              <a:t>, м</a:t>
            </a:r>
            <a:r>
              <a:rPr lang="x-none" sz="2400">
                <a:latin typeface="Palatino Linotype" pitchFamily="18" charset="0"/>
              </a:rPr>
              <a:t>асивну </a:t>
            </a:r>
            <a:r>
              <a:rPr lang="x-none" sz="2400" dirty="0">
                <a:latin typeface="Palatino Linotype" pitchFamily="18" charset="0"/>
              </a:rPr>
              <a:t>некрозу узрокује прекомерна доза халотана, ацетаминофена, метилдопе</a:t>
            </a:r>
            <a:r>
              <a:rPr lang="x-none" sz="2400">
                <a:latin typeface="Palatino Linotype" pitchFamily="18" charset="0"/>
              </a:rPr>
              <a:t>, изонијазида</a:t>
            </a:r>
            <a:endParaRPr lang="sr-Cyrl-RS" sz="2400" dirty="0">
              <a:latin typeface="Palatino Linotype" pitchFamily="18" charset="0"/>
            </a:endParaRPr>
          </a:p>
          <a:p>
            <a:pPr>
              <a:lnSpc>
                <a:spcPct val="150000"/>
              </a:lnSpc>
            </a:pPr>
            <a:r>
              <a:rPr lang="x-none" sz="2400" b="1">
                <a:latin typeface="Palatino Linotype" pitchFamily="18" charset="0"/>
              </a:rPr>
              <a:t>Клиничка слика акутно</a:t>
            </a:r>
            <a:r>
              <a:rPr lang="sr-Cyrl-RS" sz="2400" b="1" dirty="0">
                <a:latin typeface="Palatino Linotype" pitchFamily="18" charset="0"/>
              </a:rPr>
              <a:t>г</a:t>
            </a:r>
            <a:r>
              <a:rPr lang="x-none" sz="2400" b="1">
                <a:latin typeface="Palatino Linotype" pitchFamily="18" charset="0"/>
              </a:rPr>
              <a:t> вирусно</a:t>
            </a:r>
            <a:r>
              <a:rPr lang="sr-Cyrl-RS" sz="2400" b="1" dirty="0">
                <a:latin typeface="Palatino Linotype" pitchFamily="18" charset="0"/>
              </a:rPr>
              <a:t>г</a:t>
            </a:r>
            <a:r>
              <a:rPr lang="x-none" sz="2400" b="1">
                <a:latin typeface="Palatino Linotype" pitchFamily="18" charset="0"/>
              </a:rPr>
              <a:t> хепатитис</a:t>
            </a:r>
            <a:r>
              <a:rPr lang="sr-Cyrl-RS" sz="2400" b="1" dirty="0">
                <a:latin typeface="Palatino Linotype" pitchFamily="18" charset="0"/>
              </a:rPr>
              <a:t>а</a:t>
            </a:r>
            <a:r>
              <a:rPr lang="sr-Cyrl-RS" sz="2400" dirty="0">
                <a:latin typeface="Palatino Linotype" pitchFamily="18" charset="0"/>
              </a:rPr>
              <a:t>-л</a:t>
            </a:r>
            <a:r>
              <a:rPr lang="x-none" sz="2400">
                <a:latin typeface="Palatino Linotype" pitchFamily="18" charset="0"/>
              </a:rPr>
              <a:t>атентни период након узимања лека је од неколико дана до неколико месеци</a:t>
            </a:r>
            <a:r>
              <a:rPr lang="sr-Cyrl-RS" sz="2400" dirty="0">
                <a:latin typeface="Palatino Linotype" pitchFamily="18" charset="0"/>
              </a:rPr>
              <a:t>, н</a:t>
            </a:r>
            <a:r>
              <a:rPr lang="x-none" sz="2400">
                <a:latin typeface="Palatino Linotype" pitchFamily="18" charset="0"/>
              </a:rPr>
              <a:t>акон престанка узимања лека промене и симптоми се повлаче</a:t>
            </a:r>
            <a:endParaRPr lang="sr-Cyrl-RS" sz="2400" dirty="0">
              <a:latin typeface="Palatino Linotype" pitchFamily="18" charset="0"/>
            </a:endParaRPr>
          </a:p>
          <a:p>
            <a:pPr>
              <a:lnSpc>
                <a:spcPct val="150000"/>
              </a:lnSpc>
            </a:pPr>
            <a:r>
              <a:rPr lang="sr-Cyrl-RS" sz="2400" b="1" dirty="0">
                <a:latin typeface="Palatino Linotype" pitchFamily="18" charset="0"/>
              </a:rPr>
              <a:t>Хронични </a:t>
            </a:r>
            <a:r>
              <a:rPr lang="sr-Cyrl-RS" sz="2400" b="1" dirty="0" err="1">
                <a:latin typeface="Palatino Linotype" pitchFamily="18" charset="0"/>
              </a:rPr>
              <a:t>јатрогени</a:t>
            </a:r>
            <a:r>
              <a:rPr lang="sr-Cyrl-RS" sz="2400" b="1" dirty="0">
                <a:latin typeface="Palatino Linotype" pitchFamily="18" charset="0"/>
              </a:rPr>
              <a:t> хепатитис</a:t>
            </a:r>
            <a:r>
              <a:rPr lang="sr-Cyrl-RS" sz="2400" dirty="0">
                <a:latin typeface="Palatino Linotype" pitchFamily="18" charset="0"/>
              </a:rPr>
              <a:t>-ј</a:t>
            </a:r>
            <a:r>
              <a:rPr lang="x-none" sz="2400">
                <a:latin typeface="Palatino Linotype" pitchFamily="18" charset="0"/>
              </a:rPr>
              <a:t>авља се веома ретко, након дуготрајног узимања или понављаног узимања метилдопе, изонијазида, фурантиона,метотрексата</a:t>
            </a:r>
            <a:r>
              <a:rPr lang="sr-Cyrl-RS" sz="2400" dirty="0">
                <a:latin typeface="Palatino Linotype" pitchFamily="18" charset="0"/>
              </a:rPr>
              <a:t>, н</a:t>
            </a:r>
            <a:r>
              <a:rPr lang="x-none" sz="2400">
                <a:latin typeface="Palatino Linotype" pitchFamily="18" charset="0"/>
              </a:rPr>
              <a:t>акон престанка узимања лека промене могу потпуно да се повуку</a:t>
            </a:r>
            <a:endParaRPr lang="en-US" sz="2400" dirty="0">
              <a:latin typeface="Palatino Linotype" pitchFamily="18" charset="0"/>
            </a:endParaRPr>
          </a:p>
          <a:p>
            <a:pPr>
              <a:lnSpc>
                <a:spcPct val="150000"/>
              </a:lnSpc>
            </a:pPr>
            <a:endParaRPr lang="en-US" sz="2400" dirty="0">
              <a:latin typeface="Palatino Linotype" pitchFamily="18" charset="0"/>
            </a:endParaRPr>
          </a:p>
          <a:p>
            <a:pPr>
              <a:lnSpc>
                <a:spcPct val="150000"/>
              </a:lnSpc>
            </a:pPr>
            <a:endParaRPr lang="en-US" sz="2400" dirty="0">
              <a:latin typeface="Palatino Linotype" pitchFamily="18" charset="0"/>
            </a:endParaRPr>
          </a:p>
        </p:txBody>
      </p:sp>
    </p:spTree>
    <p:extLst>
      <p:ext uri="{BB962C8B-B14F-4D97-AF65-F5344CB8AC3E}">
        <p14:creationId xmlns:p14="http://schemas.microsoft.com/office/powerpoint/2010/main" val="2553853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700" y="304800"/>
            <a:ext cx="8763000" cy="5078313"/>
          </a:xfrm>
          <a:prstGeom prst="rect">
            <a:avLst/>
          </a:prstGeom>
          <a:noFill/>
        </p:spPr>
        <p:txBody>
          <a:bodyPr wrap="square" rtlCol="0">
            <a:spAutoFit/>
          </a:bodyPr>
          <a:lstStyle/>
          <a:p>
            <a:pPr marL="285750" indent="-285750">
              <a:lnSpc>
                <a:spcPct val="150000"/>
              </a:lnSpc>
              <a:buFont typeface="Wingdings" pitchFamily="2" charset="2"/>
              <a:buChar char="v"/>
            </a:pPr>
            <a:r>
              <a:rPr lang="x-none" b="1" dirty="0" err="1">
                <a:latin typeface="Palatino Linotype" pitchFamily="18" charset="0"/>
              </a:rPr>
              <a:t>Хипербилирубинемија</a:t>
            </a:r>
            <a:r>
              <a:rPr lang="x-none" dirty="0">
                <a:latin typeface="Palatino Linotype" pitchFamily="18" charset="0"/>
              </a:rPr>
              <a:t>-повећање нивоа </a:t>
            </a:r>
            <a:r>
              <a:rPr lang="x-none" dirty="0" err="1">
                <a:latin typeface="Palatino Linotype" pitchFamily="18" charset="0"/>
              </a:rPr>
              <a:t>билирубина</a:t>
            </a:r>
            <a:r>
              <a:rPr lang="x-none" dirty="0">
                <a:latin typeface="Palatino Linotype" pitchFamily="18" charset="0"/>
              </a:rPr>
              <a:t> у серуму</a:t>
            </a:r>
          </a:p>
          <a:p>
            <a:pPr marL="285750" indent="-285750">
              <a:lnSpc>
                <a:spcPct val="150000"/>
              </a:lnSpc>
              <a:buFont typeface="Wingdings" pitchFamily="2" charset="2"/>
              <a:buChar char="v"/>
            </a:pPr>
            <a:r>
              <a:rPr lang="x-none" b="1" dirty="0">
                <a:latin typeface="Palatino Linotype" pitchFamily="18" charset="0"/>
              </a:rPr>
              <a:t>Жутица</a:t>
            </a:r>
            <a:r>
              <a:rPr lang="x-none" dirty="0">
                <a:latin typeface="Palatino Linotype" pitchFamily="18" charset="0"/>
              </a:rPr>
              <a:t>-</a:t>
            </a:r>
            <a:r>
              <a:rPr lang="x-none" dirty="0" err="1">
                <a:latin typeface="Palatino Linotype" pitchFamily="18" charset="0"/>
              </a:rPr>
              <a:t>хипербилирубинемија</a:t>
            </a:r>
            <a:r>
              <a:rPr lang="x-none" dirty="0">
                <a:latin typeface="Palatino Linotype" pitchFamily="18" charset="0"/>
              </a:rPr>
              <a:t> уочљива при клиничком прегледу</a:t>
            </a:r>
          </a:p>
          <a:p>
            <a:pPr marL="285750" indent="-285750">
              <a:lnSpc>
                <a:spcPct val="150000"/>
              </a:lnSpc>
              <a:buFont typeface="Wingdings" pitchFamily="2" charset="2"/>
              <a:buChar char="v"/>
            </a:pPr>
            <a:r>
              <a:rPr lang="x-none" b="1" dirty="0" err="1">
                <a:latin typeface="Palatino Linotype" pitchFamily="18" charset="0"/>
              </a:rPr>
              <a:t>Холестаза</a:t>
            </a:r>
            <a:r>
              <a:rPr lang="x-none" dirty="0">
                <a:latin typeface="Palatino Linotype" pitchFamily="18" charset="0"/>
              </a:rPr>
              <a:t>-редукција тока жучи</a:t>
            </a:r>
          </a:p>
          <a:p>
            <a:pPr>
              <a:lnSpc>
                <a:spcPct val="150000"/>
              </a:lnSpc>
            </a:pPr>
            <a:r>
              <a:rPr lang="x-none" b="1" dirty="0">
                <a:latin typeface="Palatino Linotype" pitchFamily="18" charset="0"/>
              </a:rPr>
              <a:t>Степени метаболизма </a:t>
            </a:r>
            <a:r>
              <a:rPr lang="x-none" b="1" dirty="0" err="1">
                <a:latin typeface="Palatino Linotype" pitchFamily="18" charset="0"/>
              </a:rPr>
              <a:t>билирубина</a:t>
            </a:r>
            <a:r>
              <a:rPr lang="x-none" b="1" dirty="0">
                <a:latin typeface="Palatino Linotype" pitchFamily="18" charset="0"/>
              </a:rPr>
              <a:t>:</a:t>
            </a:r>
          </a:p>
          <a:p>
            <a:pPr marL="342900" indent="-342900">
              <a:lnSpc>
                <a:spcPct val="150000"/>
              </a:lnSpc>
              <a:buFont typeface="+mj-lt"/>
              <a:buAutoNum type="arabicPeriod"/>
            </a:pPr>
            <a:r>
              <a:rPr lang="x-none" dirty="0">
                <a:solidFill>
                  <a:srgbClr val="FF0000"/>
                </a:solidFill>
                <a:latin typeface="Palatino Linotype" pitchFamily="18" charset="0"/>
              </a:rPr>
              <a:t>стварање</a:t>
            </a:r>
          </a:p>
          <a:p>
            <a:pPr marL="342900" indent="-342900">
              <a:lnSpc>
                <a:spcPct val="150000"/>
              </a:lnSpc>
              <a:buFont typeface="+mj-lt"/>
              <a:buAutoNum type="arabicPeriod"/>
            </a:pPr>
            <a:r>
              <a:rPr lang="x-none" dirty="0">
                <a:solidFill>
                  <a:srgbClr val="FF0000"/>
                </a:solidFill>
                <a:latin typeface="Palatino Linotype" pitchFamily="18" charset="0"/>
              </a:rPr>
              <a:t>ослобађање</a:t>
            </a:r>
          </a:p>
          <a:p>
            <a:pPr marL="342900" indent="-342900">
              <a:lnSpc>
                <a:spcPct val="150000"/>
              </a:lnSpc>
              <a:buFont typeface="+mj-lt"/>
              <a:buAutoNum type="arabicPeriod"/>
            </a:pPr>
            <a:r>
              <a:rPr lang="x-none" dirty="0">
                <a:solidFill>
                  <a:srgbClr val="FF0000"/>
                </a:solidFill>
                <a:latin typeface="Palatino Linotype" pitchFamily="18" charset="0"/>
              </a:rPr>
              <a:t>прихватање</a:t>
            </a:r>
          </a:p>
          <a:p>
            <a:pPr marL="342900" indent="-342900">
              <a:lnSpc>
                <a:spcPct val="150000"/>
              </a:lnSpc>
              <a:buFont typeface="+mj-lt"/>
              <a:buAutoNum type="arabicPeriod"/>
            </a:pPr>
            <a:r>
              <a:rPr lang="x-none" dirty="0" err="1">
                <a:solidFill>
                  <a:srgbClr val="FF0000"/>
                </a:solidFill>
                <a:latin typeface="Palatino Linotype" pitchFamily="18" charset="0"/>
              </a:rPr>
              <a:t>коњугација</a:t>
            </a:r>
            <a:endParaRPr lang="x-none" dirty="0">
              <a:solidFill>
                <a:srgbClr val="FF0000"/>
              </a:solidFill>
              <a:latin typeface="Palatino Linotype" pitchFamily="18" charset="0"/>
            </a:endParaRPr>
          </a:p>
          <a:p>
            <a:pPr marL="342900" indent="-342900">
              <a:lnSpc>
                <a:spcPct val="150000"/>
              </a:lnSpc>
              <a:buFont typeface="+mj-lt"/>
              <a:buAutoNum type="arabicPeriod"/>
            </a:pPr>
            <a:r>
              <a:rPr lang="x-none" dirty="0">
                <a:latin typeface="Palatino Linotype" pitchFamily="18" charset="0"/>
              </a:rPr>
              <a:t>излучивање</a:t>
            </a:r>
          </a:p>
          <a:p>
            <a:pPr marL="342900" indent="-342900">
              <a:lnSpc>
                <a:spcPct val="150000"/>
              </a:lnSpc>
              <a:buFont typeface="+mj-lt"/>
              <a:buAutoNum type="arabicPeriod"/>
            </a:pPr>
            <a:r>
              <a:rPr lang="x-none" dirty="0">
                <a:latin typeface="Palatino Linotype" pitchFamily="18" charset="0"/>
              </a:rPr>
              <a:t>дренажа</a:t>
            </a:r>
          </a:p>
          <a:p>
            <a:pPr marL="342900" indent="-342900">
              <a:lnSpc>
                <a:spcPct val="150000"/>
              </a:lnSpc>
              <a:buFont typeface="+mj-lt"/>
              <a:buAutoNum type="arabicPeriod"/>
            </a:pPr>
            <a:r>
              <a:rPr lang="x-none" dirty="0" err="1">
                <a:solidFill>
                  <a:srgbClr val="FF0000"/>
                </a:solidFill>
                <a:latin typeface="Palatino Linotype" pitchFamily="18" charset="0"/>
              </a:rPr>
              <a:t>ентерохепатична</a:t>
            </a:r>
            <a:r>
              <a:rPr lang="x-none" dirty="0">
                <a:solidFill>
                  <a:srgbClr val="FF0000"/>
                </a:solidFill>
                <a:latin typeface="Palatino Linotype" pitchFamily="18" charset="0"/>
              </a:rPr>
              <a:t> циркулација</a:t>
            </a:r>
          </a:p>
          <a:p>
            <a:pPr marL="342900" indent="-342900">
              <a:lnSpc>
                <a:spcPct val="150000"/>
              </a:lnSpc>
              <a:buFont typeface="+mj-lt"/>
              <a:buAutoNum type="arabicPeriod"/>
            </a:pPr>
            <a:endParaRPr lang="x-none" dirty="0">
              <a:latin typeface="Palatino Linotype" pitchFamily="18" charset="0"/>
            </a:endParaRPr>
          </a:p>
        </p:txBody>
      </p:sp>
      <p:sp>
        <p:nvSpPr>
          <p:cNvPr id="3" name="TextBox 2"/>
          <p:cNvSpPr txBox="1"/>
          <p:nvPr/>
        </p:nvSpPr>
        <p:spPr>
          <a:xfrm>
            <a:off x="139700" y="5029200"/>
            <a:ext cx="9004300" cy="1754326"/>
          </a:xfrm>
          <a:prstGeom prst="rect">
            <a:avLst/>
          </a:prstGeom>
          <a:noFill/>
        </p:spPr>
        <p:txBody>
          <a:bodyPr wrap="square" rtlCol="0">
            <a:spAutoFit/>
          </a:bodyPr>
          <a:lstStyle/>
          <a:p>
            <a:pPr>
              <a:lnSpc>
                <a:spcPct val="150000"/>
              </a:lnSpc>
            </a:pPr>
            <a:r>
              <a:rPr lang="x-none" b="1" dirty="0">
                <a:latin typeface="Palatino Linotype" pitchFamily="18" charset="0"/>
              </a:rPr>
              <a:t>а. </a:t>
            </a:r>
            <a:r>
              <a:rPr lang="x-none" b="1" dirty="0" err="1">
                <a:solidFill>
                  <a:srgbClr val="FF0000"/>
                </a:solidFill>
                <a:latin typeface="Palatino Linotype" pitchFamily="18" charset="0"/>
              </a:rPr>
              <a:t>Некоњугована</a:t>
            </a:r>
            <a:r>
              <a:rPr lang="x-none" b="1" dirty="0">
                <a:solidFill>
                  <a:srgbClr val="FF0000"/>
                </a:solidFill>
                <a:latin typeface="Palatino Linotype" pitchFamily="18" charset="0"/>
              </a:rPr>
              <a:t> </a:t>
            </a:r>
            <a:r>
              <a:rPr lang="x-none" b="1" dirty="0" err="1">
                <a:solidFill>
                  <a:srgbClr val="FF0000"/>
                </a:solidFill>
                <a:latin typeface="Palatino Linotype" pitchFamily="18" charset="0"/>
              </a:rPr>
              <a:t>хипербилирубинемија</a:t>
            </a:r>
            <a:r>
              <a:rPr lang="x-none" dirty="0">
                <a:latin typeface="Palatino Linotype" pitchFamily="18" charset="0"/>
              </a:rPr>
              <a:t>-повезана са стварањем, ослобађањем, прихватањем, </a:t>
            </a:r>
            <a:r>
              <a:rPr lang="x-none" dirty="0" err="1">
                <a:latin typeface="Palatino Linotype" pitchFamily="18" charset="0"/>
              </a:rPr>
              <a:t>коњугацијом</a:t>
            </a:r>
            <a:r>
              <a:rPr lang="x-none" dirty="0">
                <a:latin typeface="Palatino Linotype" pitchFamily="18" charset="0"/>
              </a:rPr>
              <a:t> и </a:t>
            </a:r>
            <a:r>
              <a:rPr lang="x-none" dirty="0" err="1">
                <a:latin typeface="Palatino Linotype" pitchFamily="18" charset="0"/>
              </a:rPr>
              <a:t>ентерохепатичном</a:t>
            </a:r>
            <a:r>
              <a:rPr lang="x-none" dirty="0">
                <a:latin typeface="Palatino Linotype" pitchFamily="18" charset="0"/>
              </a:rPr>
              <a:t> циркулацијом </a:t>
            </a:r>
            <a:r>
              <a:rPr lang="x-none" dirty="0" err="1">
                <a:latin typeface="Palatino Linotype" pitchFamily="18" charset="0"/>
              </a:rPr>
              <a:t>билирубина</a:t>
            </a:r>
            <a:endParaRPr lang="x-none" dirty="0">
              <a:latin typeface="Palatino Linotype" pitchFamily="18" charset="0"/>
            </a:endParaRPr>
          </a:p>
          <a:p>
            <a:pPr>
              <a:lnSpc>
                <a:spcPct val="150000"/>
              </a:lnSpc>
            </a:pPr>
            <a:r>
              <a:rPr lang="x-none" b="1" dirty="0">
                <a:latin typeface="Palatino Linotype" pitchFamily="18" charset="0"/>
              </a:rPr>
              <a:t>б. </a:t>
            </a:r>
            <a:r>
              <a:rPr lang="x-none" b="1" dirty="0" err="1">
                <a:latin typeface="Palatino Linotype" pitchFamily="18" charset="0"/>
              </a:rPr>
              <a:t>Коњугована</a:t>
            </a:r>
            <a:r>
              <a:rPr lang="x-none" b="1" dirty="0">
                <a:latin typeface="Palatino Linotype" pitchFamily="18" charset="0"/>
              </a:rPr>
              <a:t> </a:t>
            </a:r>
            <a:r>
              <a:rPr lang="x-none" b="1" dirty="0" err="1">
                <a:latin typeface="Palatino Linotype" pitchFamily="18" charset="0"/>
              </a:rPr>
              <a:t>хипербилирубинемиј</a:t>
            </a:r>
            <a:r>
              <a:rPr lang="x-none" dirty="0" err="1">
                <a:latin typeface="Palatino Linotype" pitchFamily="18" charset="0"/>
              </a:rPr>
              <a:t>а</a:t>
            </a:r>
            <a:r>
              <a:rPr lang="x-none" dirty="0">
                <a:latin typeface="Palatino Linotype" pitchFamily="18" charset="0"/>
              </a:rPr>
              <a:t>-повезана са излучивањем и дренажом </a:t>
            </a:r>
            <a:r>
              <a:rPr lang="x-none" dirty="0" err="1">
                <a:latin typeface="Palatino Linotype" pitchFamily="18" charset="0"/>
              </a:rPr>
              <a:t>билирубина</a:t>
            </a:r>
            <a:endParaRPr lang="x-none" dirty="0">
              <a:latin typeface="Palatino Linotype" pitchFamily="18" charset="0"/>
            </a:endParaRPr>
          </a:p>
        </p:txBody>
      </p:sp>
    </p:spTree>
    <p:extLst>
      <p:ext uri="{BB962C8B-B14F-4D97-AF65-F5344CB8AC3E}">
        <p14:creationId xmlns:p14="http://schemas.microsoft.com/office/powerpoint/2010/main" val="337122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x-none" sz="3600" b="1" dirty="0">
                <a:latin typeface="Palatino Linotype" pitchFamily="18" charset="0"/>
              </a:rPr>
              <a:t>Масна јетра - стеатоза</a:t>
            </a:r>
            <a:endParaRPr lang="en-US" sz="3600" b="1" dirty="0">
              <a:latin typeface="Palatino Linotype" pitchFamily="18" charset="0"/>
            </a:endParaRPr>
          </a:p>
        </p:txBody>
      </p:sp>
      <p:sp>
        <p:nvSpPr>
          <p:cNvPr id="3" name="Content Placeholder 2"/>
          <p:cNvSpPr>
            <a:spLocks noGrp="1"/>
          </p:cNvSpPr>
          <p:nvPr>
            <p:ph idx="1"/>
          </p:nvPr>
        </p:nvSpPr>
        <p:spPr>
          <a:xfrm>
            <a:off x="457200" y="939800"/>
            <a:ext cx="8229600" cy="5943600"/>
          </a:xfrm>
        </p:spPr>
        <p:txBody>
          <a:bodyPr>
            <a:normAutofit fontScale="85000" lnSpcReduction="10000"/>
          </a:bodyPr>
          <a:lstStyle/>
          <a:p>
            <a:pPr>
              <a:lnSpc>
                <a:spcPct val="150000"/>
              </a:lnSpc>
            </a:pPr>
            <a:r>
              <a:rPr lang="x-none" sz="1900" dirty="0">
                <a:latin typeface="Palatino Linotype" pitchFamily="18" charset="0"/>
              </a:rPr>
              <a:t>Разликују се две морфолошке слике накупљања триглицерида</a:t>
            </a:r>
            <a:r>
              <a:rPr lang="en-US" sz="1900" dirty="0">
                <a:latin typeface="Palatino Linotype" pitchFamily="18" charset="0"/>
              </a:rPr>
              <a:t>:</a:t>
            </a:r>
          </a:p>
          <a:p>
            <a:pPr marL="457200" indent="-457200">
              <a:lnSpc>
                <a:spcPct val="150000"/>
              </a:lnSpc>
              <a:buFont typeface="+mj-lt"/>
              <a:buAutoNum type="arabicPeriod"/>
            </a:pPr>
            <a:r>
              <a:rPr lang="x-none" sz="1900" dirty="0">
                <a:latin typeface="Palatino Linotype" pitchFamily="18" charset="0"/>
              </a:rPr>
              <a:t>Макровезикуларна</a:t>
            </a:r>
          </a:p>
          <a:p>
            <a:pPr marL="457200" indent="-457200">
              <a:lnSpc>
                <a:spcPct val="150000"/>
              </a:lnSpc>
              <a:buFont typeface="+mj-lt"/>
              <a:buAutoNum type="arabicPeriod"/>
            </a:pPr>
            <a:r>
              <a:rPr lang="x-none" sz="1900" dirty="0">
                <a:latin typeface="Palatino Linotype" pitchFamily="18" charset="0"/>
              </a:rPr>
              <a:t>Микровезикуларна</a:t>
            </a:r>
          </a:p>
          <a:p>
            <a:pPr marL="457200" indent="-457200">
              <a:lnSpc>
                <a:spcPct val="150000"/>
              </a:lnSpc>
            </a:pPr>
            <a:r>
              <a:rPr lang="x-none" sz="1900" b="1" dirty="0">
                <a:latin typeface="Palatino Linotype" pitchFamily="18" charset="0"/>
              </a:rPr>
              <a:t>Макровезикуларна стеатоза </a:t>
            </a:r>
            <a:r>
              <a:rPr lang="x-none" sz="1900" dirty="0">
                <a:latin typeface="Palatino Linotype" pitchFamily="18" charset="0"/>
              </a:rPr>
              <a:t>карактерише се накупљањем триглицерида у облику велике светле </a:t>
            </a:r>
            <a:r>
              <a:rPr lang="x-none" sz="1900" dirty="0" err="1">
                <a:latin typeface="Palatino Linotype" pitchFamily="18" charset="0"/>
              </a:rPr>
              <a:t>вакуоле</a:t>
            </a:r>
            <a:r>
              <a:rPr lang="x-none" sz="1900" dirty="0">
                <a:latin typeface="Palatino Linotype" pitchFamily="18" charset="0"/>
              </a:rPr>
              <a:t> која испуњава и проширује читаву </a:t>
            </a:r>
            <a:r>
              <a:rPr lang="x-none" sz="1900" dirty="0" err="1">
                <a:latin typeface="Palatino Linotype" pitchFamily="18" charset="0"/>
              </a:rPr>
              <a:t>цитоплазму</a:t>
            </a:r>
            <a:r>
              <a:rPr lang="x-none" sz="1900" dirty="0">
                <a:latin typeface="Palatino Linotype" pitchFamily="18" charset="0"/>
              </a:rPr>
              <a:t> </a:t>
            </a:r>
          </a:p>
          <a:p>
            <a:pPr marL="457200" indent="-457200">
              <a:lnSpc>
                <a:spcPct val="150000"/>
              </a:lnSpc>
            </a:pPr>
            <a:r>
              <a:rPr lang="x-none" sz="1900" dirty="0">
                <a:latin typeface="Palatino Linotype" pitchFamily="18" charset="0"/>
              </a:rPr>
              <a:t>Овај тип стеатозе узрокује етанол, тровање тетрахлор угљеником, отровне гљиве, кортикостероиди и </a:t>
            </a:r>
            <a:r>
              <a:rPr lang="x-none" sz="1900" dirty="0" err="1">
                <a:latin typeface="Palatino Linotype" pitchFamily="18" charset="0"/>
              </a:rPr>
              <a:t>метотрексат</a:t>
            </a:r>
            <a:endParaRPr lang="x-none" sz="1900" dirty="0">
              <a:latin typeface="Palatino Linotype" pitchFamily="18" charset="0"/>
            </a:endParaRPr>
          </a:p>
          <a:p>
            <a:pPr marL="457200" indent="-457200">
              <a:lnSpc>
                <a:spcPct val="150000"/>
              </a:lnSpc>
            </a:pPr>
            <a:r>
              <a:rPr lang="x-none" sz="1900" dirty="0">
                <a:latin typeface="Palatino Linotype" pitchFamily="18" charset="0"/>
              </a:rPr>
              <a:t>Употреба </a:t>
            </a:r>
            <a:r>
              <a:rPr lang="x-none" sz="1900" dirty="0" err="1">
                <a:latin typeface="Palatino Linotype" pitchFamily="18" charset="0"/>
              </a:rPr>
              <a:t>Амиодарона</a:t>
            </a:r>
            <a:r>
              <a:rPr lang="x-none" sz="1900" dirty="0">
                <a:latin typeface="Palatino Linotype" pitchFamily="18" charset="0"/>
              </a:rPr>
              <a:t> може довести до промена које личе на алкохолни хепатитис  </a:t>
            </a:r>
          </a:p>
          <a:p>
            <a:pPr>
              <a:lnSpc>
                <a:spcPct val="150000"/>
              </a:lnSpc>
            </a:pPr>
            <a:r>
              <a:rPr lang="x-none" sz="1900" dirty="0">
                <a:latin typeface="Palatino Linotype" pitchFamily="18" charset="0"/>
              </a:rPr>
              <a:t>  </a:t>
            </a:r>
            <a:r>
              <a:rPr lang="x-none" sz="1900" b="1" dirty="0">
                <a:latin typeface="Palatino Linotype" pitchFamily="18" charset="0"/>
              </a:rPr>
              <a:t>Код </a:t>
            </a:r>
            <a:r>
              <a:rPr lang="x-none" sz="1900" b="1" dirty="0" err="1">
                <a:latin typeface="Palatino Linotype" pitchFamily="18" charset="0"/>
              </a:rPr>
              <a:t>микровезикуларне</a:t>
            </a:r>
            <a:r>
              <a:rPr lang="x-none" sz="1900" b="1" dirty="0">
                <a:latin typeface="Palatino Linotype" pitchFamily="18" charset="0"/>
              </a:rPr>
              <a:t> </a:t>
            </a:r>
            <a:r>
              <a:rPr lang="x-none" sz="1900" b="1" dirty="0" err="1">
                <a:latin typeface="Palatino Linotype" pitchFamily="18" charset="0"/>
              </a:rPr>
              <a:t>стеатозе</a:t>
            </a:r>
            <a:r>
              <a:rPr lang="x-none" sz="1900" b="1" dirty="0">
                <a:latin typeface="Palatino Linotype" pitchFamily="18" charset="0"/>
              </a:rPr>
              <a:t> </a:t>
            </a:r>
            <a:r>
              <a:rPr lang="x-none" sz="1900" dirty="0">
                <a:latin typeface="Palatino Linotype" pitchFamily="18" charset="0"/>
              </a:rPr>
              <a:t>ситне капљице масти распршене су по    </a:t>
            </a:r>
          </a:p>
          <a:p>
            <a:pPr marL="0" indent="0">
              <a:lnSpc>
                <a:spcPct val="150000"/>
              </a:lnSpc>
              <a:buNone/>
            </a:pPr>
            <a:r>
              <a:rPr lang="x-none" sz="1900" dirty="0">
                <a:latin typeface="Palatino Linotype" pitchFamily="18" charset="0"/>
              </a:rPr>
              <a:t>         читавој </a:t>
            </a:r>
            <a:r>
              <a:rPr lang="x-none" sz="1900" dirty="0" err="1">
                <a:latin typeface="Palatino Linotype" pitchFamily="18" charset="0"/>
              </a:rPr>
              <a:t>цитоплазми</a:t>
            </a:r>
            <a:r>
              <a:rPr lang="x-none" sz="1900" dirty="0">
                <a:latin typeface="Palatino Linotype" pitchFamily="18" charset="0"/>
              </a:rPr>
              <a:t>. Овакве промене налазимо код употребе </a:t>
            </a:r>
            <a:r>
              <a:rPr lang="x-none" sz="1900" dirty="0" err="1">
                <a:latin typeface="Palatino Linotype" pitchFamily="18" charset="0"/>
              </a:rPr>
              <a:t>антиепилептика</a:t>
            </a:r>
            <a:r>
              <a:rPr lang="x-none" sz="1900" dirty="0">
                <a:latin typeface="Palatino Linotype" pitchFamily="18" charset="0"/>
              </a:rPr>
              <a:t>  </a:t>
            </a:r>
          </a:p>
          <a:p>
            <a:pPr marL="0" indent="0">
              <a:lnSpc>
                <a:spcPct val="150000"/>
              </a:lnSpc>
              <a:buNone/>
            </a:pPr>
            <a:r>
              <a:rPr lang="x-none" sz="1900" dirty="0">
                <a:latin typeface="Palatino Linotype" pitchFamily="18" charset="0"/>
              </a:rPr>
              <a:t>         </a:t>
            </a:r>
            <a:r>
              <a:rPr lang="x-none" sz="1900" dirty="0" err="1">
                <a:latin typeface="Palatino Linotype" pitchFamily="18" charset="0"/>
              </a:rPr>
              <a:t>валпроата</a:t>
            </a:r>
            <a:r>
              <a:rPr lang="x-none" sz="1900" dirty="0">
                <a:latin typeface="Palatino Linotype" pitchFamily="18" charset="0"/>
              </a:rPr>
              <a:t>, </a:t>
            </a:r>
            <a:r>
              <a:rPr lang="x-none" sz="1900" dirty="0" err="1">
                <a:latin typeface="Palatino Linotype" pitchFamily="18" charset="0"/>
              </a:rPr>
              <a:t>сулфонамида</a:t>
            </a:r>
            <a:r>
              <a:rPr lang="x-none" sz="1900" dirty="0">
                <a:latin typeface="Palatino Linotype" pitchFamily="18" charset="0"/>
              </a:rPr>
              <a:t> и </a:t>
            </a:r>
            <a:r>
              <a:rPr lang="x-none" sz="1900" dirty="0" err="1">
                <a:latin typeface="Palatino Linotype" pitchFamily="18" charset="0"/>
              </a:rPr>
              <a:t>тетрациклина</a:t>
            </a:r>
            <a:endParaRPr lang="x-none" sz="1900" dirty="0">
              <a:latin typeface="Palatino Linotype" pitchFamily="18" charset="0"/>
            </a:endParaRPr>
          </a:p>
          <a:p>
            <a:pPr>
              <a:lnSpc>
                <a:spcPct val="150000"/>
              </a:lnSpc>
            </a:pPr>
            <a:r>
              <a:rPr lang="x-none" sz="1900" dirty="0">
                <a:latin typeface="Palatino Linotype" pitchFamily="18" charset="0"/>
              </a:rPr>
              <a:t>  </a:t>
            </a:r>
            <a:r>
              <a:rPr lang="x-none" sz="1900" dirty="0" err="1">
                <a:latin typeface="Palatino Linotype" pitchFamily="18" charset="0"/>
              </a:rPr>
              <a:t>Рејов</a:t>
            </a:r>
            <a:r>
              <a:rPr lang="x-none" sz="1900" dirty="0">
                <a:latin typeface="Palatino Linotype" pitchFamily="18" charset="0"/>
              </a:rPr>
              <a:t> синдром је  описан код деце која су добијала </a:t>
            </a:r>
            <a:r>
              <a:rPr lang="x-none" sz="1900" dirty="0" err="1">
                <a:latin typeface="Palatino Linotype" pitchFamily="18" charset="0"/>
              </a:rPr>
              <a:t>салицилате</a:t>
            </a:r>
            <a:r>
              <a:rPr lang="x-none" sz="1900" dirty="0">
                <a:latin typeface="Palatino Linotype" pitchFamily="18" charset="0"/>
              </a:rPr>
              <a:t>.  Овде налазимо  </a:t>
            </a:r>
          </a:p>
          <a:p>
            <a:pPr marL="0" indent="0">
              <a:lnSpc>
                <a:spcPct val="150000"/>
              </a:lnSpc>
              <a:buNone/>
            </a:pPr>
            <a:r>
              <a:rPr lang="x-none" sz="1900" dirty="0">
                <a:latin typeface="Palatino Linotype" pitchFamily="18" charset="0"/>
              </a:rPr>
              <a:t>          типичну </a:t>
            </a:r>
            <a:r>
              <a:rPr lang="x-none" sz="1900" dirty="0" err="1">
                <a:latin typeface="Palatino Linotype" pitchFamily="18" charset="0"/>
              </a:rPr>
              <a:t>микровезикуларну</a:t>
            </a:r>
            <a:r>
              <a:rPr lang="x-none" sz="1900" dirty="0">
                <a:latin typeface="Palatino Linotype" pitchFamily="18" charset="0"/>
              </a:rPr>
              <a:t> </a:t>
            </a:r>
            <a:r>
              <a:rPr lang="x-none" sz="1900" dirty="0" err="1">
                <a:latin typeface="Palatino Linotype" pitchFamily="18" charset="0"/>
              </a:rPr>
              <a:t>стеатозу</a:t>
            </a:r>
            <a:endParaRPr lang="en-US" sz="1900" dirty="0">
              <a:latin typeface="Palatino Linotype" pitchFamily="18" charset="0"/>
            </a:endParaRPr>
          </a:p>
          <a:p>
            <a:pPr marL="0" indent="0">
              <a:lnSpc>
                <a:spcPct val="150000"/>
              </a:lnSpc>
              <a:buNone/>
            </a:pPr>
            <a:r>
              <a:rPr lang="x-none" sz="1800" dirty="0">
                <a:latin typeface="Palatino Linotype" pitchFamily="18" charset="0"/>
              </a:rPr>
              <a:t> </a:t>
            </a:r>
            <a:endParaRPr lang="en-US" sz="1800" dirty="0">
              <a:latin typeface="Palatino Linotype" pitchFamily="18" charset="0"/>
            </a:endParaRPr>
          </a:p>
        </p:txBody>
      </p:sp>
    </p:spTree>
    <p:extLst>
      <p:ext uri="{BB962C8B-B14F-4D97-AF65-F5344CB8AC3E}">
        <p14:creationId xmlns:p14="http://schemas.microsoft.com/office/powerpoint/2010/main" val="1489563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x-none" sz="2400" b="1">
                <a:latin typeface="Palatino Linotype" pitchFamily="18" charset="0"/>
              </a:rPr>
              <a:t>Интрахепатична холестаза</a:t>
            </a:r>
            <a:r>
              <a:rPr lang="sr-Cyrl-RS" sz="2400" b="1" dirty="0">
                <a:latin typeface="Palatino Linotype" pitchFamily="18" charset="0"/>
              </a:rPr>
              <a:t>, </a:t>
            </a:r>
            <a:r>
              <a:rPr lang="sr-Cyrl-RS" sz="2400" b="1" dirty="0" err="1">
                <a:latin typeface="Palatino Linotype" pitchFamily="18" charset="0"/>
              </a:rPr>
              <a:t>грануломи</a:t>
            </a:r>
            <a:r>
              <a:rPr lang="sr-Cyrl-RS" sz="2400" b="1" dirty="0">
                <a:latin typeface="Palatino Linotype" pitchFamily="18" charset="0"/>
              </a:rPr>
              <a:t>, васкуларне </a:t>
            </a:r>
            <a:r>
              <a:rPr lang="sr-Cyrl-RS" sz="2400" b="1" dirty="0" err="1">
                <a:latin typeface="Palatino Linotype" pitchFamily="18" charset="0"/>
              </a:rPr>
              <a:t>лезије</a:t>
            </a:r>
            <a:r>
              <a:rPr lang="sr-Cyrl-RS" sz="2400" b="1" dirty="0">
                <a:latin typeface="Palatino Linotype" pitchFamily="18" charset="0"/>
              </a:rPr>
              <a:t>, </a:t>
            </a:r>
            <a:r>
              <a:rPr lang="sr-Cyrl-RS" sz="2400" b="1" dirty="0" err="1">
                <a:latin typeface="Palatino Linotype" pitchFamily="18" charset="0"/>
              </a:rPr>
              <a:t>хиперпластичне</a:t>
            </a:r>
            <a:r>
              <a:rPr lang="sr-Cyrl-RS" sz="2400" b="1" dirty="0">
                <a:latin typeface="Palatino Linotype" pitchFamily="18" charset="0"/>
              </a:rPr>
              <a:t> и </a:t>
            </a:r>
            <a:r>
              <a:rPr lang="sr-Cyrl-RS" sz="2400" b="1" dirty="0" err="1">
                <a:latin typeface="Palatino Linotype" pitchFamily="18" charset="0"/>
              </a:rPr>
              <a:t>неопластичне</a:t>
            </a:r>
            <a:r>
              <a:rPr lang="sr-Cyrl-RS" sz="2400" b="1" dirty="0">
                <a:latin typeface="Palatino Linotype" pitchFamily="18" charset="0"/>
              </a:rPr>
              <a:t> </a:t>
            </a:r>
            <a:r>
              <a:rPr lang="sr-Cyrl-RS" sz="2400" b="1" dirty="0" err="1">
                <a:latin typeface="Palatino Linotype" pitchFamily="18" charset="0"/>
              </a:rPr>
              <a:t>лезије</a:t>
            </a:r>
            <a:endParaRPr lang="en-US" sz="2400" b="1" dirty="0">
              <a:latin typeface="Palatino Linotype" pitchFamily="18" charset="0"/>
            </a:endParaRPr>
          </a:p>
        </p:txBody>
      </p:sp>
      <p:sp>
        <p:nvSpPr>
          <p:cNvPr id="3" name="Content Placeholder 2"/>
          <p:cNvSpPr>
            <a:spLocks noGrp="1"/>
          </p:cNvSpPr>
          <p:nvPr>
            <p:ph idx="1"/>
          </p:nvPr>
        </p:nvSpPr>
        <p:spPr>
          <a:xfrm>
            <a:off x="0" y="914400"/>
            <a:ext cx="9144000" cy="5791200"/>
          </a:xfrm>
        </p:spPr>
        <p:txBody>
          <a:bodyPr>
            <a:normAutofit lnSpcReduction="10000"/>
          </a:bodyPr>
          <a:lstStyle/>
          <a:p>
            <a:pPr>
              <a:lnSpc>
                <a:spcPct val="150000"/>
              </a:lnSpc>
            </a:pPr>
            <a:r>
              <a:rPr lang="sr-Cyrl-RS" sz="1800" b="1" dirty="0" err="1">
                <a:latin typeface="Palatino Linotype" pitchFamily="18" charset="0"/>
              </a:rPr>
              <a:t>Интрахепатичка</a:t>
            </a:r>
            <a:r>
              <a:rPr lang="sr-Cyrl-RS" sz="1800" b="1" dirty="0">
                <a:latin typeface="Palatino Linotype" pitchFamily="18" charset="0"/>
              </a:rPr>
              <a:t> </a:t>
            </a:r>
            <a:r>
              <a:rPr lang="sr-Cyrl-RS" sz="1800" b="1" dirty="0" err="1">
                <a:latin typeface="Palatino Linotype" pitchFamily="18" charset="0"/>
              </a:rPr>
              <a:t>холестаза</a:t>
            </a:r>
            <a:r>
              <a:rPr lang="sr-Cyrl-RS" sz="1800" dirty="0">
                <a:latin typeface="Palatino Linotype" pitchFamily="18" charset="0"/>
              </a:rPr>
              <a:t>-ј</a:t>
            </a:r>
            <a:r>
              <a:rPr lang="x-none" sz="1800">
                <a:latin typeface="Palatino Linotype" pitchFamily="18" charset="0"/>
              </a:rPr>
              <a:t>авља </a:t>
            </a:r>
            <a:r>
              <a:rPr lang="x-none" sz="1800" dirty="0">
                <a:latin typeface="Palatino Linotype" pitchFamily="18" charset="0"/>
              </a:rPr>
              <a:t>се код употребе лекова с </a:t>
            </a:r>
            <a:r>
              <a:rPr lang="x-none" sz="1800">
                <a:latin typeface="Palatino Linotype" pitchFamily="18" charset="0"/>
              </a:rPr>
              <a:t>непредвидивим утицајем</a:t>
            </a:r>
            <a:r>
              <a:rPr lang="sr-Cyrl-RS" sz="1800" dirty="0">
                <a:latin typeface="Palatino Linotype" pitchFamily="18" charset="0"/>
              </a:rPr>
              <a:t>, т</a:t>
            </a:r>
            <a:r>
              <a:rPr lang="x-none" sz="1800">
                <a:latin typeface="Palatino Linotype" pitchFamily="18" charset="0"/>
              </a:rPr>
              <a:t>у </a:t>
            </a:r>
            <a:r>
              <a:rPr lang="x-none" sz="1800" dirty="0">
                <a:latin typeface="Palatino Linotype" pitchFamily="18" charset="0"/>
              </a:rPr>
              <a:t>спадају орални контрацептиви, </a:t>
            </a:r>
            <a:r>
              <a:rPr lang="x-none" sz="1800">
                <a:latin typeface="Palatino Linotype" pitchFamily="18" charset="0"/>
              </a:rPr>
              <a:t>анаболички стероиди</a:t>
            </a:r>
            <a:endParaRPr lang="sr-Cyrl-RS" sz="1800" dirty="0">
              <a:latin typeface="Palatino Linotype" pitchFamily="18" charset="0"/>
            </a:endParaRPr>
          </a:p>
          <a:p>
            <a:pPr>
              <a:lnSpc>
                <a:spcPct val="170000"/>
              </a:lnSpc>
            </a:pPr>
            <a:r>
              <a:rPr lang="x-none" sz="1800">
                <a:latin typeface="Palatino Linotype" pitchFamily="18" charset="0"/>
              </a:rPr>
              <a:t>Велики број лекова може довести до </a:t>
            </a:r>
            <a:r>
              <a:rPr lang="x-none" sz="1800" b="1">
                <a:latin typeface="Palatino Linotype" pitchFamily="18" charset="0"/>
              </a:rPr>
              <a:t>стварања гранулома</a:t>
            </a:r>
            <a:r>
              <a:rPr lang="en-US" sz="1800" dirty="0">
                <a:latin typeface="Palatino Linotype" pitchFamily="18" charset="0"/>
              </a:rPr>
              <a:t>:</a:t>
            </a:r>
            <a:r>
              <a:rPr lang="sr-Cyrl-RS" sz="1800" dirty="0">
                <a:latin typeface="Palatino Linotype" pitchFamily="18" charset="0"/>
              </a:rPr>
              <a:t> </a:t>
            </a:r>
            <a:r>
              <a:rPr lang="en-US" sz="1800" dirty="0">
                <a:latin typeface="Palatino Linotype" pitchFamily="18" charset="0"/>
              </a:rPr>
              <a:t>NSAIL</a:t>
            </a:r>
            <a:r>
              <a:rPr lang="sr-Cyrl-RS" sz="1800" dirty="0">
                <a:latin typeface="Palatino Linotype" pitchFamily="18" charset="0"/>
              </a:rPr>
              <a:t>, ф</a:t>
            </a:r>
            <a:r>
              <a:rPr lang="x-none" sz="1800">
                <a:latin typeface="Palatino Linotype" pitchFamily="18" charset="0"/>
              </a:rPr>
              <a:t>енилбутазон</a:t>
            </a:r>
            <a:r>
              <a:rPr lang="sr-Cyrl-RS" sz="1800" dirty="0">
                <a:latin typeface="Palatino Linotype" pitchFamily="18" charset="0"/>
              </a:rPr>
              <a:t>, </a:t>
            </a:r>
            <a:r>
              <a:rPr lang="x-none" sz="1800">
                <a:latin typeface="Palatino Linotype" pitchFamily="18" charset="0"/>
              </a:rPr>
              <a:t>сулфонамиди</a:t>
            </a:r>
            <a:r>
              <a:rPr lang="sr-Cyrl-RS" sz="1800" dirty="0">
                <a:latin typeface="Palatino Linotype" pitchFamily="18" charset="0"/>
              </a:rPr>
              <a:t>, </a:t>
            </a:r>
            <a:r>
              <a:rPr lang="x-none" sz="1800">
                <a:latin typeface="Palatino Linotype" pitchFamily="18" charset="0"/>
              </a:rPr>
              <a:t>кинидин</a:t>
            </a:r>
            <a:r>
              <a:rPr lang="sr-Cyrl-RS" sz="1800" dirty="0">
                <a:latin typeface="Palatino Linotype" pitchFamily="18" charset="0"/>
              </a:rPr>
              <a:t>, </a:t>
            </a:r>
            <a:r>
              <a:rPr lang="x-none" sz="1800">
                <a:latin typeface="Palatino Linotype" pitchFamily="18" charset="0"/>
              </a:rPr>
              <a:t>карбамазепин</a:t>
            </a:r>
            <a:r>
              <a:rPr lang="sr-Cyrl-RS" sz="1800" dirty="0">
                <a:latin typeface="Palatino Linotype" pitchFamily="18" charset="0"/>
              </a:rPr>
              <a:t>, </a:t>
            </a:r>
            <a:r>
              <a:rPr lang="x-none" sz="1800">
                <a:latin typeface="Palatino Linotype" pitchFamily="18" charset="0"/>
              </a:rPr>
              <a:t>алопуринол  </a:t>
            </a:r>
            <a:endParaRPr lang="sr-Cyrl-RS" sz="1800" dirty="0">
              <a:latin typeface="Palatino Linotype" pitchFamily="18" charset="0"/>
            </a:endParaRPr>
          </a:p>
          <a:p>
            <a:pPr>
              <a:lnSpc>
                <a:spcPct val="150000"/>
              </a:lnSpc>
            </a:pPr>
            <a:r>
              <a:rPr lang="x-none" sz="1800" b="1">
                <a:latin typeface="Palatino Linotype" pitchFamily="18" charset="0"/>
              </a:rPr>
              <a:t>Васкуларне лезије</a:t>
            </a:r>
          </a:p>
          <a:p>
            <a:pPr>
              <a:lnSpc>
                <a:spcPct val="150000"/>
              </a:lnSpc>
            </a:pPr>
            <a:r>
              <a:rPr lang="x-none" sz="1800">
                <a:latin typeface="Palatino Linotype" pitchFamily="18" charset="0"/>
              </a:rPr>
              <a:t>Орални контрацептиви могу довести до тромбозе хепатичних вена и </a:t>
            </a:r>
            <a:r>
              <a:rPr lang="en-US" sz="1800" dirty="0">
                <a:latin typeface="Palatino Linotype" pitchFamily="18" charset="0"/>
              </a:rPr>
              <a:t>Budd-</a:t>
            </a:r>
            <a:r>
              <a:rPr lang="en-US" sz="1800" dirty="0" err="1">
                <a:latin typeface="Palatino Linotype" pitchFamily="18" charset="0"/>
              </a:rPr>
              <a:t>Kijarijevog</a:t>
            </a:r>
            <a:r>
              <a:rPr lang="x-none" sz="1800">
                <a:latin typeface="Palatino Linotype" pitchFamily="18" charset="0"/>
              </a:rPr>
              <a:t> синдрома</a:t>
            </a:r>
          </a:p>
          <a:p>
            <a:pPr>
              <a:lnSpc>
                <a:spcPct val="150000"/>
              </a:lnSpc>
            </a:pPr>
            <a:r>
              <a:rPr lang="x-none" sz="1800" b="1">
                <a:latin typeface="Palatino Linotype" pitchFamily="18" charset="0"/>
              </a:rPr>
              <a:t>Хиперпластичне и неопластичне лезије</a:t>
            </a:r>
          </a:p>
          <a:p>
            <a:pPr>
              <a:lnSpc>
                <a:spcPct val="150000"/>
              </a:lnSpc>
            </a:pPr>
            <a:r>
              <a:rPr lang="x-none" sz="1800">
                <a:latin typeface="Palatino Linotype" pitchFamily="18" charset="0"/>
              </a:rPr>
              <a:t>Дифузна регенерациона хиперплазија</a:t>
            </a:r>
          </a:p>
          <a:p>
            <a:pPr>
              <a:lnSpc>
                <a:spcPct val="150000"/>
              </a:lnSpc>
            </a:pPr>
            <a:r>
              <a:rPr lang="x-none" sz="1800">
                <a:latin typeface="Palatino Linotype" pitchFamily="18" charset="0"/>
              </a:rPr>
              <a:t>Фокалне нодуларне хиперплазије</a:t>
            </a:r>
          </a:p>
          <a:p>
            <a:pPr>
              <a:lnSpc>
                <a:spcPct val="150000"/>
              </a:lnSpc>
            </a:pPr>
            <a:r>
              <a:rPr lang="x-none" sz="1800">
                <a:latin typeface="Palatino Linotype" pitchFamily="18" charset="0"/>
              </a:rPr>
              <a:t>Јатрогени аденом</a:t>
            </a:r>
          </a:p>
          <a:p>
            <a:pPr>
              <a:lnSpc>
                <a:spcPct val="150000"/>
              </a:lnSpc>
            </a:pPr>
            <a:r>
              <a:rPr lang="x-none" sz="1800">
                <a:latin typeface="Palatino Linotype" pitchFamily="18" charset="0"/>
              </a:rPr>
              <a:t>Примарни хепатоцелуларни карцином</a:t>
            </a:r>
          </a:p>
          <a:p>
            <a:pPr>
              <a:lnSpc>
                <a:spcPct val="150000"/>
              </a:lnSpc>
            </a:pPr>
            <a:r>
              <a:rPr lang="x-none" sz="1800">
                <a:latin typeface="Palatino Linotype" pitchFamily="18" charset="0"/>
              </a:rPr>
              <a:t>Ангиосарком јетре</a:t>
            </a:r>
            <a:endParaRPr lang="en-US" sz="1800" dirty="0">
              <a:latin typeface="Palatino Linotype" pitchFamily="18" charset="0"/>
            </a:endParaRPr>
          </a:p>
          <a:p>
            <a:pPr>
              <a:lnSpc>
                <a:spcPct val="170000"/>
              </a:lnSpc>
            </a:pPr>
            <a:endParaRPr lang="x-none" sz="1800">
              <a:latin typeface="Palatino Linotype" pitchFamily="18" charset="0"/>
            </a:endParaRPr>
          </a:p>
          <a:p>
            <a:pPr>
              <a:lnSpc>
                <a:spcPct val="150000"/>
              </a:lnSpc>
            </a:pPr>
            <a:endParaRPr lang="x-none" sz="1800" dirty="0">
              <a:latin typeface="Palatino Linotype" pitchFamily="18" charset="0"/>
            </a:endParaRPr>
          </a:p>
        </p:txBody>
      </p:sp>
    </p:spTree>
    <p:extLst>
      <p:ext uri="{BB962C8B-B14F-4D97-AF65-F5344CB8AC3E}">
        <p14:creationId xmlns:p14="http://schemas.microsoft.com/office/powerpoint/2010/main" val="557594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700"/>
            <a:ext cx="8229600" cy="749300"/>
          </a:xfrm>
        </p:spPr>
        <p:txBody>
          <a:bodyPr>
            <a:normAutofit/>
          </a:bodyPr>
          <a:lstStyle/>
          <a:p>
            <a:r>
              <a:rPr lang="x-none" sz="3600" b="1" dirty="0">
                <a:latin typeface="Palatino Linotype" pitchFamily="18" charset="0"/>
              </a:rPr>
              <a:t>Клиничка слика</a:t>
            </a:r>
            <a:endParaRPr lang="en-US" sz="3600" b="1" dirty="0">
              <a:latin typeface="Palatino Linotype" pitchFamily="18" charset="0"/>
            </a:endParaRPr>
          </a:p>
        </p:txBody>
      </p:sp>
      <p:sp>
        <p:nvSpPr>
          <p:cNvPr id="3" name="Content Placeholder 2"/>
          <p:cNvSpPr>
            <a:spLocks noGrp="1"/>
          </p:cNvSpPr>
          <p:nvPr>
            <p:ph idx="1"/>
          </p:nvPr>
        </p:nvSpPr>
        <p:spPr>
          <a:xfrm>
            <a:off x="12700" y="609600"/>
            <a:ext cx="9131300" cy="6096000"/>
          </a:xfrm>
        </p:spPr>
        <p:txBody>
          <a:bodyPr>
            <a:normAutofit fontScale="85000" lnSpcReduction="10000"/>
          </a:bodyPr>
          <a:lstStyle/>
          <a:p>
            <a:pPr>
              <a:lnSpc>
                <a:spcPct val="150000"/>
              </a:lnSpc>
            </a:pPr>
            <a:r>
              <a:rPr lang="x-none" sz="1800" dirty="0">
                <a:latin typeface="Palatino Linotype" pitchFamily="18" charset="0"/>
              </a:rPr>
              <a:t>Јавља се слика вирусног хепатитиса праћена мучнином, повраћањем, абдоминална колика, </a:t>
            </a:r>
            <a:r>
              <a:rPr lang="x-none" sz="1800" dirty="0" err="1">
                <a:latin typeface="Palatino Linotype" pitchFamily="18" charset="0"/>
              </a:rPr>
              <a:t>иктерус</a:t>
            </a:r>
            <a:endParaRPr lang="x-none" sz="1800" dirty="0">
              <a:latin typeface="Palatino Linotype" pitchFamily="18" charset="0"/>
            </a:endParaRPr>
          </a:p>
          <a:p>
            <a:pPr>
              <a:lnSpc>
                <a:spcPct val="150000"/>
              </a:lnSpc>
            </a:pPr>
            <a:r>
              <a:rPr lang="x-none" sz="1800" dirty="0">
                <a:latin typeface="Palatino Linotype" pitchFamily="18" charset="0"/>
              </a:rPr>
              <a:t>Због хиперсензитивне реакције јављају се артралгије, осип и повишена телесна температура</a:t>
            </a:r>
          </a:p>
          <a:p>
            <a:pPr>
              <a:lnSpc>
                <a:spcPct val="150000"/>
              </a:lnSpc>
            </a:pPr>
            <a:r>
              <a:rPr lang="x-none" sz="1800" dirty="0">
                <a:latin typeface="Palatino Linotype" pitchFamily="18" charset="0"/>
              </a:rPr>
              <a:t>Клиничка слика пролази кроз три фазе</a:t>
            </a:r>
          </a:p>
          <a:p>
            <a:pPr marL="457200" indent="-457200">
              <a:lnSpc>
                <a:spcPct val="150000"/>
              </a:lnSpc>
              <a:buFont typeface="+mj-lt"/>
              <a:buAutoNum type="arabicPeriod"/>
            </a:pPr>
            <a:r>
              <a:rPr lang="x-none" sz="1800" dirty="0">
                <a:latin typeface="Palatino Linotype" pitchFamily="18" charset="0"/>
              </a:rPr>
              <a:t>Тешки гастроинтестинални и неуролошки симптоми</a:t>
            </a:r>
          </a:p>
          <a:p>
            <a:pPr marL="457200" indent="-457200">
              <a:lnSpc>
                <a:spcPct val="150000"/>
              </a:lnSpc>
              <a:buFont typeface="+mj-lt"/>
              <a:buAutoNum type="arabicPeriod"/>
            </a:pPr>
            <a:r>
              <a:rPr lang="x-none" sz="1800" dirty="0">
                <a:latin typeface="Palatino Linotype" pitchFamily="18" charset="0"/>
              </a:rPr>
              <a:t>Период побољшања</a:t>
            </a:r>
          </a:p>
          <a:p>
            <a:pPr marL="457200" indent="-457200">
              <a:lnSpc>
                <a:spcPct val="150000"/>
              </a:lnSpc>
              <a:buFont typeface="+mj-lt"/>
              <a:buAutoNum type="arabicPeriod"/>
            </a:pPr>
            <a:r>
              <a:rPr lang="x-none" sz="1800" dirty="0">
                <a:latin typeface="Palatino Linotype" pitchFamily="18" charset="0"/>
              </a:rPr>
              <a:t>Клинички јасно оштећење јетре с </a:t>
            </a:r>
            <a:r>
              <a:rPr lang="x-none" sz="1800">
                <a:latin typeface="Palatino Linotype" pitchFamily="18" charset="0"/>
              </a:rPr>
              <a:t>мултиорганским попуштањем</a:t>
            </a:r>
            <a:endParaRPr lang="sr-Cyrl-RS" sz="1800" dirty="0">
              <a:latin typeface="Palatino Linotype" pitchFamily="18" charset="0"/>
            </a:endParaRPr>
          </a:p>
          <a:p>
            <a:pPr marL="0" indent="0">
              <a:lnSpc>
                <a:spcPct val="150000"/>
              </a:lnSpc>
              <a:buNone/>
            </a:pPr>
            <a:r>
              <a:rPr lang="sr-Cyrl-RS" sz="1800" dirty="0">
                <a:latin typeface="Palatino Linotype" pitchFamily="18" charset="0"/>
              </a:rPr>
              <a:t>Дијагноза и терапија:</a:t>
            </a:r>
          </a:p>
          <a:p>
            <a:pPr marL="0" indent="0">
              <a:lnSpc>
                <a:spcPct val="150000"/>
              </a:lnSpc>
              <a:buNone/>
            </a:pPr>
            <a:r>
              <a:rPr lang="x-none" sz="1800" b="1">
                <a:latin typeface="Palatino Linotype" pitchFamily="18" charset="0"/>
              </a:rPr>
              <a:t>Дијагноза:</a:t>
            </a:r>
          </a:p>
          <a:p>
            <a:pPr>
              <a:lnSpc>
                <a:spcPct val="150000"/>
              </a:lnSpc>
            </a:pPr>
            <a:r>
              <a:rPr lang="x-none" sz="1800">
                <a:latin typeface="Palatino Linotype" pitchFamily="18" charset="0"/>
              </a:rPr>
              <a:t>Повећане вредности АСТ и АЛТ, најмање 2 пута, </a:t>
            </a:r>
            <a:r>
              <a:rPr lang="sr-Cyrl-RS" sz="1800" dirty="0">
                <a:latin typeface="Palatino Linotype" pitchFamily="18" charset="0"/>
              </a:rPr>
              <a:t>х</a:t>
            </a:r>
            <a:r>
              <a:rPr lang="x-none" sz="1800">
                <a:latin typeface="Palatino Linotype" pitchFamily="18" charset="0"/>
              </a:rPr>
              <a:t>олестаза</a:t>
            </a:r>
            <a:r>
              <a:rPr lang="sr-Cyrl-RS" sz="1800" dirty="0">
                <a:latin typeface="Palatino Linotype" pitchFamily="18" charset="0"/>
              </a:rPr>
              <a:t>, п</a:t>
            </a:r>
            <a:r>
              <a:rPr lang="x-none" sz="1800">
                <a:latin typeface="Palatino Linotype" pitchFamily="18" charset="0"/>
              </a:rPr>
              <a:t>родужено протромбинско време код тешког оштећења јетре</a:t>
            </a:r>
            <a:r>
              <a:rPr lang="sr-Cyrl-RS" sz="1800" dirty="0">
                <a:latin typeface="Palatino Linotype" pitchFamily="18" charset="0"/>
              </a:rPr>
              <a:t>, п</a:t>
            </a:r>
            <a:r>
              <a:rPr lang="x-none" sz="1800">
                <a:latin typeface="Palatino Linotype" pitchFamily="18" charset="0"/>
              </a:rPr>
              <a:t>овећање </a:t>
            </a:r>
            <a:r>
              <a:rPr lang="en-US" sz="1800" dirty="0" err="1">
                <a:latin typeface="Palatino Linotype" pitchFamily="18" charset="0"/>
              </a:rPr>
              <a:t>IgG</a:t>
            </a:r>
            <a:r>
              <a:rPr lang="en-US" sz="1800" dirty="0">
                <a:latin typeface="Palatino Linotype" pitchFamily="18" charset="0"/>
              </a:rPr>
              <a:t>  </a:t>
            </a:r>
            <a:r>
              <a:rPr lang="x-none" sz="1800">
                <a:latin typeface="Palatino Linotype" pitchFamily="18" charset="0"/>
              </a:rPr>
              <a:t>и  </a:t>
            </a:r>
            <a:r>
              <a:rPr lang="en-US" sz="1800" dirty="0" err="1">
                <a:latin typeface="Palatino Linotype" pitchFamily="18" charset="0"/>
              </a:rPr>
              <a:t>IgE</a:t>
            </a:r>
            <a:r>
              <a:rPr lang="sr-Cyrl-RS" sz="1800" dirty="0">
                <a:latin typeface="Palatino Linotype" pitchFamily="18" charset="0"/>
              </a:rPr>
              <a:t>, у</a:t>
            </a:r>
            <a:r>
              <a:rPr lang="x-none" sz="1800">
                <a:latin typeface="Palatino Linotype" pitchFamily="18" charset="0"/>
              </a:rPr>
              <a:t>лтразвучни преглед</a:t>
            </a:r>
            <a:r>
              <a:rPr lang="sr-Cyrl-RS" sz="1800" dirty="0">
                <a:latin typeface="Palatino Linotype" pitchFamily="18" charset="0"/>
              </a:rPr>
              <a:t>, </a:t>
            </a:r>
            <a:r>
              <a:rPr lang="x-none" sz="1800">
                <a:latin typeface="Palatino Linotype" pitchFamily="18" charset="0"/>
              </a:rPr>
              <a:t>CT</a:t>
            </a:r>
          </a:p>
          <a:p>
            <a:pPr marL="0" indent="0">
              <a:lnSpc>
                <a:spcPct val="150000"/>
              </a:lnSpc>
              <a:buNone/>
            </a:pPr>
            <a:r>
              <a:rPr lang="x-none" sz="1800" b="1">
                <a:latin typeface="Palatino Linotype" pitchFamily="18" charset="0"/>
              </a:rPr>
              <a:t>Терапија:</a:t>
            </a:r>
          </a:p>
          <a:p>
            <a:pPr>
              <a:lnSpc>
                <a:spcPct val="150000"/>
              </a:lnSpc>
            </a:pPr>
            <a:r>
              <a:rPr lang="x-none" sz="1800" b="1">
                <a:latin typeface="Palatino Linotype" pitchFamily="18" charset="0"/>
              </a:rPr>
              <a:t>Прекид узимања хепатотоксичног лека</a:t>
            </a:r>
          </a:p>
          <a:p>
            <a:pPr>
              <a:lnSpc>
                <a:spcPct val="150000"/>
              </a:lnSpc>
            </a:pPr>
            <a:r>
              <a:rPr lang="x-none" sz="1800">
                <a:latin typeface="Palatino Linotype" pitchFamily="18" charset="0"/>
              </a:rPr>
              <a:t>Код пруритуса се може дати холестирамин и антихистаминици</a:t>
            </a:r>
          </a:p>
          <a:p>
            <a:pPr>
              <a:lnSpc>
                <a:spcPct val="150000"/>
              </a:lnSpc>
            </a:pPr>
            <a:r>
              <a:rPr lang="x-none" sz="1800">
                <a:latin typeface="Palatino Linotype" pitchFamily="18" charset="0"/>
              </a:rPr>
              <a:t>Кортикостероиди немају доказану улогу у лечењу токсичног хепатитиса</a:t>
            </a:r>
          </a:p>
          <a:p>
            <a:pPr>
              <a:lnSpc>
                <a:spcPct val="150000"/>
              </a:lnSpc>
            </a:pPr>
            <a:r>
              <a:rPr lang="x-none" sz="1800">
                <a:latin typeface="Palatino Linotype" pitchFamily="18" charset="0"/>
              </a:rPr>
              <a:t>У неким случајевима дају се специфични антидоти</a:t>
            </a:r>
          </a:p>
          <a:p>
            <a:pPr>
              <a:lnSpc>
                <a:spcPct val="150000"/>
              </a:lnSpc>
            </a:pPr>
            <a:endParaRPr lang="en-US" sz="1800" dirty="0">
              <a:latin typeface="Palatino Linotype" pitchFamily="18" charset="0"/>
            </a:endParaRPr>
          </a:p>
          <a:p>
            <a:pPr marL="0" indent="0">
              <a:lnSpc>
                <a:spcPct val="150000"/>
              </a:lnSpc>
              <a:buNone/>
            </a:pPr>
            <a:endParaRPr lang="en-US" sz="1800" dirty="0">
              <a:latin typeface="Palatino Linotype" pitchFamily="18" charset="0"/>
            </a:endParaRPr>
          </a:p>
        </p:txBody>
      </p:sp>
    </p:spTree>
    <p:extLst>
      <p:ext uri="{BB962C8B-B14F-4D97-AF65-F5344CB8AC3E}">
        <p14:creationId xmlns:p14="http://schemas.microsoft.com/office/powerpoint/2010/main" val="3849680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x-none" b="1" dirty="0">
                <a:latin typeface="Palatino Linotype" pitchFamily="18" charset="0"/>
              </a:rPr>
              <a:t>АКУТНА ИНСУФИЦИЈЕНЦИЈА ЈЕТРЕ</a:t>
            </a:r>
            <a:br>
              <a:rPr lang="en-US" b="1" dirty="0">
                <a:latin typeface="Palatino Linotype" pitchFamily="18" charset="0"/>
              </a:rPr>
            </a:br>
            <a:r>
              <a:rPr lang="en-US" b="1" dirty="0" err="1">
                <a:latin typeface="Palatino Linotype" pitchFamily="18" charset="0"/>
              </a:rPr>
              <a:t>Insufitientia</a:t>
            </a:r>
            <a:r>
              <a:rPr lang="en-US" b="1" dirty="0">
                <a:latin typeface="Palatino Linotype" pitchFamily="18" charset="0"/>
              </a:rPr>
              <a:t> </a:t>
            </a:r>
            <a:r>
              <a:rPr lang="en-US" b="1" dirty="0" err="1">
                <a:latin typeface="Palatino Linotype" pitchFamily="18" charset="0"/>
              </a:rPr>
              <a:t>hepatis</a:t>
            </a:r>
            <a:r>
              <a:rPr lang="en-US" b="1" dirty="0">
                <a:latin typeface="Palatino Linotype" pitchFamily="18" charset="0"/>
              </a:rPr>
              <a:t> </a:t>
            </a:r>
            <a:r>
              <a:rPr lang="en-US" b="1" dirty="0" err="1">
                <a:latin typeface="Palatino Linotype" pitchFamily="18" charset="0"/>
              </a:rPr>
              <a:t>acuta</a:t>
            </a:r>
            <a:endParaRPr lang="x-none" b="1" dirty="0">
              <a:latin typeface="Palatino Linotype" pitchFamily="18" charset="0"/>
            </a:endParaRP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115987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43948428"/>
              </p:ext>
            </p:extLst>
          </p:nvPr>
        </p:nvGraphicFramePr>
        <p:xfrm>
          <a:off x="228600" y="1397000"/>
          <a:ext cx="8458200" cy="3408680"/>
        </p:xfrm>
        <a:graphic>
          <a:graphicData uri="http://schemas.openxmlformats.org/drawingml/2006/table">
            <a:tbl>
              <a:tblPr firstRow="1" bandRow="1">
                <a:tableStyleId>{5C22544A-7EE6-4342-B048-85BDC9FD1C3A}</a:tableStyleId>
              </a:tblPr>
              <a:tblGrid>
                <a:gridCol w="2114550">
                  <a:extLst>
                    <a:ext uri="{9D8B030D-6E8A-4147-A177-3AD203B41FA5}">
                      <a16:colId xmlns:a16="http://schemas.microsoft.com/office/drawing/2014/main" val="20000"/>
                    </a:ext>
                  </a:extLst>
                </a:gridCol>
                <a:gridCol w="2114550">
                  <a:extLst>
                    <a:ext uri="{9D8B030D-6E8A-4147-A177-3AD203B41FA5}">
                      <a16:colId xmlns:a16="http://schemas.microsoft.com/office/drawing/2014/main" val="20001"/>
                    </a:ext>
                  </a:extLst>
                </a:gridCol>
                <a:gridCol w="2114550">
                  <a:extLst>
                    <a:ext uri="{9D8B030D-6E8A-4147-A177-3AD203B41FA5}">
                      <a16:colId xmlns:a16="http://schemas.microsoft.com/office/drawing/2014/main" val="20002"/>
                    </a:ext>
                  </a:extLst>
                </a:gridCol>
                <a:gridCol w="2114550">
                  <a:extLst>
                    <a:ext uri="{9D8B030D-6E8A-4147-A177-3AD203B41FA5}">
                      <a16:colId xmlns:a16="http://schemas.microsoft.com/office/drawing/2014/main" val="20003"/>
                    </a:ext>
                  </a:extLst>
                </a:gridCol>
              </a:tblGrid>
              <a:tr h="370840">
                <a:tc>
                  <a:txBody>
                    <a:bodyPr/>
                    <a:lstStyle/>
                    <a:p>
                      <a:pPr algn="ctr"/>
                      <a:endParaRPr lang="x-none" dirty="0">
                        <a:latin typeface="Palatino Linotype" pitchFamily="18" charset="0"/>
                      </a:endParaRPr>
                    </a:p>
                  </a:txBody>
                  <a:tcPr/>
                </a:tc>
                <a:tc>
                  <a:txBody>
                    <a:bodyPr/>
                    <a:lstStyle/>
                    <a:p>
                      <a:pPr algn="ctr"/>
                      <a:r>
                        <a:rPr lang="x-none" dirty="0" err="1">
                          <a:latin typeface="Palatino Linotype" pitchFamily="18" charset="0"/>
                        </a:rPr>
                        <a:t>хиперакутно</a:t>
                      </a:r>
                      <a:endParaRPr lang="x-none" dirty="0">
                        <a:latin typeface="Palatino Linotype" pitchFamily="18" charset="0"/>
                      </a:endParaRPr>
                    </a:p>
                  </a:txBody>
                  <a:tcPr/>
                </a:tc>
                <a:tc>
                  <a:txBody>
                    <a:bodyPr/>
                    <a:lstStyle/>
                    <a:p>
                      <a:pPr algn="ctr"/>
                      <a:r>
                        <a:rPr lang="x-none" dirty="0">
                          <a:latin typeface="Palatino Linotype" pitchFamily="18" charset="0"/>
                        </a:rPr>
                        <a:t>акутно</a:t>
                      </a:r>
                    </a:p>
                  </a:txBody>
                  <a:tcPr/>
                </a:tc>
                <a:tc>
                  <a:txBody>
                    <a:bodyPr/>
                    <a:lstStyle/>
                    <a:p>
                      <a:pPr algn="ctr"/>
                      <a:r>
                        <a:rPr lang="x-none" dirty="0" err="1">
                          <a:latin typeface="Palatino Linotype" pitchFamily="18" charset="0"/>
                        </a:rPr>
                        <a:t>субакутно</a:t>
                      </a:r>
                      <a:endParaRPr lang="x-none"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pPr algn="ctr"/>
                      <a:r>
                        <a:rPr lang="x-none" dirty="0">
                          <a:latin typeface="Palatino Linotype" pitchFamily="18" charset="0"/>
                        </a:rPr>
                        <a:t>Жутица-</a:t>
                      </a:r>
                      <a:r>
                        <a:rPr lang="x-none" dirty="0" err="1">
                          <a:latin typeface="Palatino Linotype" pitchFamily="18" charset="0"/>
                        </a:rPr>
                        <a:t>енцефалопатије</a:t>
                      </a:r>
                      <a:r>
                        <a:rPr lang="x-none" dirty="0">
                          <a:latin typeface="Palatino Linotype" pitchFamily="18" charset="0"/>
                        </a:rPr>
                        <a:t> (дани)</a:t>
                      </a:r>
                    </a:p>
                  </a:txBody>
                  <a:tcPr/>
                </a:tc>
                <a:tc>
                  <a:txBody>
                    <a:bodyPr/>
                    <a:lstStyle/>
                    <a:p>
                      <a:pPr algn="ctr"/>
                      <a:r>
                        <a:rPr lang="x-none" dirty="0">
                          <a:latin typeface="Palatino Linotype" pitchFamily="18" charset="0"/>
                        </a:rPr>
                        <a:t>0-7</a:t>
                      </a:r>
                    </a:p>
                  </a:txBody>
                  <a:tcPr/>
                </a:tc>
                <a:tc>
                  <a:txBody>
                    <a:bodyPr/>
                    <a:lstStyle/>
                    <a:p>
                      <a:pPr algn="ctr"/>
                      <a:r>
                        <a:rPr lang="x-none" dirty="0">
                          <a:latin typeface="Palatino Linotype" pitchFamily="18" charset="0"/>
                        </a:rPr>
                        <a:t>8-28</a:t>
                      </a:r>
                    </a:p>
                  </a:txBody>
                  <a:tcPr/>
                </a:tc>
                <a:tc>
                  <a:txBody>
                    <a:bodyPr/>
                    <a:lstStyle/>
                    <a:p>
                      <a:pPr algn="ctr"/>
                      <a:r>
                        <a:rPr lang="x-none" dirty="0">
                          <a:latin typeface="Palatino Linotype" pitchFamily="18" charset="0"/>
                        </a:rPr>
                        <a:t>29-84</a:t>
                      </a:r>
                    </a:p>
                  </a:txBody>
                  <a:tcPr/>
                </a:tc>
                <a:extLst>
                  <a:ext uri="{0D108BD9-81ED-4DB2-BD59-A6C34878D82A}">
                    <a16:rowId xmlns:a16="http://schemas.microsoft.com/office/drawing/2014/main" val="10001"/>
                  </a:ext>
                </a:extLst>
              </a:tr>
              <a:tr h="370840">
                <a:tc>
                  <a:txBody>
                    <a:bodyPr/>
                    <a:lstStyle/>
                    <a:p>
                      <a:pPr algn="ctr"/>
                      <a:r>
                        <a:rPr lang="x-none" dirty="0">
                          <a:latin typeface="Palatino Linotype" pitchFamily="18" charset="0"/>
                        </a:rPr>
                        <a:t>Мождани</a:t>
                      </a:r>
                      <a:r>
                        <a:rPr lang="x-none" baseline="0" dirty="0">
                          <a:latin typeface="Palatino Linotype" pitchFamily="18" charset="0"/>
                        </a:rPr>
                        <a:t> </a:t>
                      </a:r>
                      <a:r>
                        <a:rPr lang="x-none" baseline="0" dirty="0" err="1">
                          <a:latin typeface="Palatino Linotype" pitchFamily="18" charset="0"/>
                        </a:rPr>
                        <a:t>едем</a:t>
                      </a:r>
                      <a:endParaRPr lang="x-none" dirty="0">
                        <a:latin typeface="Palatino Linotype" pitchFamily="18" charset="0"/>
                      </a:endParaRPr>
                    </a:p>
                  </a:txBody>
                  <a:tcPr/>
                </a:tc>
                <a:tc>
                  <a:txBody>
                    <a:bodyPr/>
                    <a:lstStyle/>
                    <a:p>
                      <a:pPr algn="ctr"/>
                      <a:r>
                        <a:rPr lang="x-none" dirty="0">
                          <a:latin typeface="Palatino Linotype" pitchFamily="18" charset="0"/>
                        </a:rPr>
                        <a:t>чест</a:t>
                      </a:r>
                    </a:p>
                  </a:txBody>
                  <a:tcPr/>
                </a:tc>
                <a:tc>
                  <a:txBody>
                    <a:bodyPr/>
                    <a:lstStyle/>
                    <a:p>
                      <a:pPr algn="ctr"/>
                      <a:r>
                        <a:rPr lang="x-none" dirty="0">
                          <a:latin typeface="Palatino Linotype" pitchFamily="18" charset="0"/>
                        </a:rPr>
                        <a:t>чест</a:t>
                      </a:r>
                    </a:p>
                  </a:txBody>
                  <a:tcPr/>
                </a:tc>
                <a:tc>
                  <a:txBody>
                    <a:bodyPr/>
                    <a:lstStyle/>
                    <a:p>
                      <a:pPr algn="ctr"/>
                      <a:r>
                        <a:rPr lang="x-none" dirty="0">
                          <a:latin typeface="Palatino Linotype" pitchFamily="18" charset="0"/>
                        </a:rPr>
                        <a:t>редак</a:t>
                      </a:r>
                    </a:p>
                  </a:txBody>
                  <a:tcPr/>
                </a:tc>
                <a:extLst>
                  <a:ext uri="{0D108BD9-81ED-4DB2-BD59-A6C34878D82A}">
                    <a16:rowId xmlns:a16="http://schemas.microsoft.com/office/drawing/2014/main" val="10002"/>
                  </a:ext>
                </a:extLst>
              </a:tr>
              <a:tr h="370840">
                <a:tc>
                  <a:txBody>
                    <a:bodyPr/>
                    <a:lstStyle/>
                    <a:p>
                      <a:pPr algn="ctr"/>
                      <a:r>
                        <a:rPr lang="x-none" dirty="0">
                          <a:latin typeface="Palatino Linotype" pitchFamily="18" charset="0"/>
                        </a:rPr>
                        <a:t>Застој бубрега</a:t>
                      </a:r>
                    </a:p>
                  </a:txBody>
                  <a:tcPr/>
                </a:tc>
                <a:tc>
                  <a:txBody>
                    <a:bodyPr/>
                    <a:lstStyle/>
                    <a:p>
                      <a:pPr algn="ctr"/>
                      <a:r>
                        <a:rPr lang="x-none" dirty="0">
                          <a:latin typeface="Palatino Linotype" pitchFamily="18" charset="0"/>
                        </a:rPr>
                        <a:t>рано</a:t>
                      </a:r>
                    </a:p>
                  </a:txBody>
                  <a:tcPr/>
                </a:tc>
                <a:tc>
                  <a:txBody>
                    <a:bodyPr/>
                    <a:lstStyle/>
                    <a:p>
                      <a:pPr algn="ctr"/>
                      <a:r>
                        <a:rPr lang="x-none" dirty="0">
                          <a:latin typeface="Palatino Linotype" pitchFamily="18" charset="0"/>
                        </a:rPr>
                        <a:t>касно</a:t>
                      </a:r>
                    </a:p>
                  </a:txBody>
                  <a:tcPr/>
                </a:tc>
                <a:tc>
                  <a:txBody>
                    <a:bodyPr/>
                    <a:lstStyle/>
                    <a:p>
                      <a:pPr algn="ctr"/>
                      <a:r>
                        <a:rPr lang="x-none" dirty="0">
                          <a:latin typeface="Palatino Linotype" pitchFamily="18" charset="0"/>
                        </a:rPr>
                        <a:t>касно</a:t>
                      </a:r>
                    </a:p>
                  </a:txBody>
                  <a:tcPr/>
                </a:tc>
                <a:extLst>
                  <a:ext uri="{0D108BD9-81ED-4DB2-BD59-A6C34878D82A}">
                    <a16:rowId xmlns:a16="http://schemas.microsoft.com/office/drawing/2014/main" val="10003"/>
                  </a:ext>
                </a:extLst>
              </a:tr>
              <a:tr h="370840">
                <a:tc>
                  <a:txBody>
                    <a:bodyPr/>
                    <a:lstStyle/>
                    <a:p>
                      <a:pPr algn="ctr"/>
                      <a:r>
                        <a:rPr lang="x-none" dirty="0" err="1">
                          <a:latin typeface="Palatino Linotype" pitchFamily="18" charset="0"/>
                        </a:rPr>
                        <a:t>Асцитес</a:t>
                      </a:r>
                      <a:endParaRPr lang="x-none" dirty="0">
                        <a:latin typeface="Palatino Linotype" pitchFamily="18" charset="0"/>
                      </a:endParaRPr>
                    </a:p>
                  </a:txBody>
                  <a:tcPr/>
                </a:tc>
                <a:tc>
                  <a:txBody>
                    <a:bodyPr/>
                    <a:lstStyle/>
                    <a:p>
                      <a:pPr algn="ctr"/>
                      <a:r>
                        <a:rPr lang="x-none" dirty="0">
                          <a:latin typeface="Palatino Linotype" pitchFamily="18" charset="0"/>
                        </a:rPr>
                        <a:t>редак</a:t>
                      </a:r>
                    </a:p>
                  </a:txBody>
                  <a:tcPr/>
                </a:tc>
                <a:tc>
                  <a:txBody>
                    <a:bodyPr/>
                    <a:lstStyle/>
                    <a:p>
                      <a:pPr algn="ctr"/>
                      <a:r>
                        <a:rPr lang="x-none" dirty="0">
                          <a:latin typeface="Palatino Linotype" pitchFamily="18" charset="0"/>
                        </a:rPr>
                        <a:t>редак</a:t>
                      </a:r>
                    </a:p>
                  </a:txBody>
                  <a:tcPr/>
                </a:tc>
                <a:tc>
                  <a:txBody>
                    <a:bodyPr/>
                    <a:lstStyle/>
                    <a:p>
                      <a:pPr algn="ctr"/>
                      <a:r>
                        <a:rPr lang="x-none" dirty="0">
                          <a:latin typeface="Palatino Linotype" pitchFamily="18" charset="0"/>
                        </a:rPr>
                        <a:t>чест</a:t>
                      </a:r>
                    </a:p>
                  </a:txBody>
                  <a:tcPr/>
                </a:tc>
                <a:extLst>
                  <a:ext uri="{0D108BD9-81ED-4DB2-BD59-A6C34878D82A}">
                    <a16:rowId xmlns:a16="http://schemas.microsoft.com/office/drawing/2014/main" val="10004"/>
                  </a:ext>
                </a:extLst>
              </a:tr>
              <a:tr h="370840">
                <a:tc>
                  <a:txBody>
                    <a:bodyPr/>
                    <a:lstStyle/>
                    <a:p>
                      <a:pPr algn="ctr"/>
                      <a:r>
                        <a:rPr lang="x-none" dirty="0">
                          <a:latin typeface="Palatino Linotype" pitchFamily="18" charset="0"/>
                        </a:rPr>
                        <a:t>Поремећај коагулације</a:t>
                      </a:r>
                    </a:p>
                  </a:txBody>
                  <a:tcPr/>
                </a:tc>
                <a:tc>
                  <a:txBody>
                    <a:bodyPr/>
                    <a:lstStyle/>
                    <a:p>
                      <a:pPr algn="ctr"/>
                      <a:r>
                        <a:rPr lang="x-none" dirty="0">
                          <a:latin typeface="Palatino Linotype" pitchFamily="18" charset="0"/>
                        </a:rPr>
                        <a:t>знатан</a:t>
                      </a:r>
                    </a:p>
                  </a:txBody>
                  <a:tcPr/>
                </a:tc>
                <a:tc>
                  <a:txBody>
                    <a:bodyPr/>
                    <a:lstStyle/>
                    <a:p>
                      <a:pPr algn="ctr"/>
                      <a:r>
                        <a:rPr lang="x-none" dirty="0">
                          <a:latin typeface="Palatino Linotype" pitchFamily="18" charset="0"/>
                        </a:rPr>
                        <a:t>знатан/умерен</a:t>
                      </a:r>
                    </a:p>
                  </a:txBody>
                  <a:tcPr/>
                </a:tc>
                <a:tc>
                  <a:txBody>
                    <a:bodyPr/>
                    <a:lstStyle/>
                    <a:p>
                      <a:pPr algn="ctr"/>
                      <a:endParaRPr lang="x-none">
                        <a:latin typeface="Palatino Linotype" pitchFamily="18" charset="0"/>
                      </a:endParaRPr>
                    </a:p>
                  </a:txBody>
                  <a:tcPr/>
                </a:tc>
                <a:extLst>
                  <a:ext uri="{0D108BD9-81ED-4DB2-BD59-A6C34878D82A}">
                    <a16:rowId xmlns:a16="http://schemas.microsoft.com/office/drawing/2014/main" val="10005"/>
                  </a:ext>
                </a:extLst>
              </a:tr>
              <a:tr h="370840">
                <a:tc>
                  <a:txBody>
                    <a:bodyPr/>
                    <a:lstStyle/>
                    <a:p>
                      <a:pPr algn="ctr"/>
                      <a:r>
                        <a:rPr lang="x-none" dirty="0">
                          <a:latin typeface="Palatino Linotype" pitchFamily="18" charset="0"/>
                        </a:rPr>
                        <a:t>прогноза</a:t>
                      </a:r>
                    </a:p>
                  </a:txBody>
                  <a:tcPr/>
                </a:tc>
                <a:tc>
                  <a:txBody>
                    <a:bodyPr/>
                    <a:lstStyle/>
                    <a:p>
                      <a:pPr algn="ctr"/>
                      <a:r>
                        <a:rPr lang="x-none" dirty="0">
                          <a:latin typeface="Palatino Linotype" pitchFamily="18" charset="0"/>
                        </a:rPr>
                        <a:t>умерено добра</a:t>
                      </a:r>
                    </a:p>
                  </a:txBody>
                  <a:tcPr/>
                </a:tc>
                <a:tc>
                  <a:txBody>
                    <a:bodyPr/>
                    <a:lstStyle/>
                    <a:p>
                      <a:pPr algn="ctr"/>
                      <a:r>
                        <a:rPr lang="x-none" dirty="0">
                          <a:latin typeface="Palatino Linotype" pitchFamily="18" charset="0"/>
                        </a:rPr>
                        <a:t>лоша</a:t>
                      </a:r>
                    </a:p>
                  </a:txBody>
                  <a:tcPr/>
                </a:tc>
                <a:tc>
                  <a:txBody>
                    <a:bodyPr/>
                    <a:lstStyle/>
                    <a:p>
                      <a:pPr algn="ctr"/>
                      <a:r>
                        <a:rPr lang="x-none" dirty="0">
                          <a:latin typeface="Palatino Linotype" pitchFamily="18" charset="0"/>
                        </a:rPr>
                        <a:t>лоша</a:t>
                      </a:r>
                    </a:p>
                  </a:txBody>
                  <a:tcPr/>
                </a:tc>
                <a:extLst>
                  <a:ext uri="{0D108BD9-81ED-4DB2-BD59-A6C34878D82A}">
                    <a16:rowId xmlns:a16="http://schemas.microsoft.com/office/drawing/2014/main" val="10006"/>
                  </a:ext>
                </a:extLst>
              </a:tr>
            </a:tbl>
          </a:graphicData>
        </a:graphic>
      </p:graphicFrame>
      <p:sp>
        <p:nvSpPr>
          <p:cNvPr id="3" name="TextBox 2"/>
          <p:cNvSpPr txBox="1"/>
          <p:nvPr/>
        </p:nvSpPr>
        <p:spPr>
          <a:xfrm>
            <a:off x="0" y="272534"/>
            <a:ext cx="8991600" cy="369332"/>
          </a:xfrm>
          <a:prstGeom prst="rect">
            <a:avLst/>
          </a:prstGeom>
          <a:noFill/>
        </p:spPr>
        <p:txBody>
          <a:bodyPr wrap="square" rtlCol="0">
            <a:spAutoFit/>
          </a:bodyPr>
          <a:lstStyle/>
          <a:p>
            <a:pPr algn="ctr"/>
            <a:r>
              <a:rPr lang="x-none" b="1" dirty="0">
                <a:latin typeface="Palatino Linotype" pitchFamily="18" charset="0"/>
              </a:rPr>
              <a:t>Карактеристике подгрупа болесника са акутном </a:t>
            </a:r>
            <a:r>
              <a:rPr lang="x-none" b="1" dirty="0" err="1">
                <a:latin typeface="Palatino Linotype" pitchFamily="18" charset="0"/>
              </a:rPr>
              <a:t>инсуфицијенцијом</a:t>
            </a:r>
            <a:r>
              <a:rPr lang="x-none" b="1" dirty="0">
                <a:latin typeface="Palatino Linotype" pitchFamily="18" charset="0"/>
              </a:rPr>
              <a:t> јетре</a:t>
            </a:r>
          </a:p>
        </p:txBody>
      </p:sp>
      <p:sp>
        <p:nvSpPr>
          <p:cNvPr id="4" name="TextBox 3"/>
          <p:cNvSpPr txBox="1"/>
          <p:nvPr/>
        </p:nvSpPr>
        <p:spPr>
          <a:xfrm>
            <a:off x="-9939" y="5151943"/>
            <a:ext cx="9001539" cy="880947"/>
          </a:xfrm>
          <a:prstGeom prst="rect">
            <a:avLst/>
          </a:prstGeom>
          <a:noFill/>
        </p:spPr>
        <p:txBody>
          <a:bodyPr wrap="square" rtlCol="0">
            <a:spAutoFit/>
          </a:bodyPr>
          <a:lstStyle/>
          <a:p>
            <a:pPr marL="285750" indent="-285750">
              <a:lnSpc>
                <a:spcPct val="150000"/>
              </a:lnSpc>
              <a:buFont typeface="Wingdings" pitchFamily="2" charset="2"/>
              <a:buChar char="§"/>
            </a:pPr>
            <a:r>
              <a:rPr lang="x-none" b="1">
                <a:latin typeface="Palatino Linotype" pitchFamily="18" charset="0"/>
              </a:rPr>
              <a:t>Јетрина дифункција која доводи до енцефалопатије унутар 12 недеља од појаве жутице</a:t>
            </a:r>
          </a:p>
        </p:txBody>
      </p:sp>
    </p:spTree>
    <p:extLst>
      <p:ext uri="{BB962C8B-B14F-4D97-AF65-F5344CB8AC3E}">
        <p14:creationId xmlns:p14="http://schemas.microsoft.com/office/powerpoint/2010/main" val="33148314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8305800" cy="5909310"/>
          </a:xfrm>
          <a:prstGeom prst="rect">
            <a:avLst/>
          </a:prstGeom>
          <a:noFill/>
        </p:spPr>
        <p:txBody>
          <a:bodyPr wrap="square" rtlCol="0">
            <a:spAutoFit/>
          </a:bodyPr>
          <a:lstStyle/>
          <a:p>
            <a:pPr>
              <a:lnSpc>
                <a:spcPct val="150000"/>
              </a:lnSpc>
            </a:pPr>
            <a:r>
              <a:rPr lang="x-none" b="1" dirty="0">
                <a:latin typeface="Palatino Linotype" pitchFamily="18" charset="0"/>
              </a:rPr>
              <a:t>УЗРОЦИ</a:t>
            </a:r>
          </a:p>
          <a:p>
            <a:pPr>
              <a:lnSpc>
                <a:spcPct val="150000"/>
              </a:lnSpc>
            </a:pPr>
            <a:r>
              <a:rPr lang="x-none" b="1" dirty="0">
                <a:latin typeface="Palatino Linotype" pitchFamily="18" charset="0"/>
              </a:rPr>
              <a:t>Вирусне инфекције-хепатитис А, Б± Д, Е</a:t>
            </a:r>
          </a:p>
          <a:p>
            <a:pPr marL="285750" indent="-285750">
              <a:lnSpc>
                <a:spcPct val="150000"/>
              </a:lnSpc>
              <a:buFont typeface="Wingdings" pitchFamily="2" charset="2"/>
              <a:buChar char="§"/>
            </a:pPr>
            <a:r>
              <a:rPr lang="x-none" dirty="0">
                <a:latin typeface="Palatino Linotype" pitchFamily="18" charset="0"/>
              </a:rPr>
              <a:t>Хепатитис Б-најчешћи узрок</a:t>
            </a:r>
          </a:p>
          <a:p>
            <a:pPr marL="285750" indent="-285750">
              <a:lnSpc>
                <a:spcPct val="150000"/>
              </a:lnSpc>
              <a:buFont typeface="Wingdings" pitchFamily="2" charset="2"/>
              <a:buChar char="§"/>
            </a:pPr>
            <a:r>
              <a:rPr lang="x-none" dirty="0">
                <a:latin typeface="Palatino Linotype" pitchFamily="18" charset="0"/>
              </a:rPr>
              <a:t>Хепатитис Е </a:t>
            </a:r>
            <a:r>
              <a:rPr lang="x-none" dirty="0" err="1">
                <a:latin typeface="Palatino Linotype" pitchFamily="18" charset="0"/>
              </a:rPr>
              <a:t>најсмртоноснији</a:t>
            </a:r>
            <a:r>
              <a:rPr lang="x-none" dirty="0">
                <a:latin typeface="Palatino Linotype" pitchFamily="18" charset="0"/>
              </a:rPr>
              <a:t> код трудница</a:t>
            </a:r>
          </a:p>
          <a:p>
            <a:pPr marL="285750" indent="-285750">
              <a:lnSpc>
                <a:spcPct val="150000"/>
              </a:lnSpc>
              <a:buFont typeface="Wingdings" pitchFamily="2" charset="2"/>
              <a:buChar char="§"/>
            </a:pPr>
            <a:r>
              <a:rPr lang="x-none" dirty="0">
                <a:latin typeface="Palatino Linotype" pitchFamily="18" charset="0"/>
              </a:rPr>
              <a:t>Хепатитис Ц ретко</a:t>
            </a:r>
          </a:p>
          <a:p>
            <a:pPr>
              <a:lnSpc>
                <a:spcPct val="150000"/>
              </a:lnSpc>
            </a:pPr>
            <a:r>
              <a:rPr lang="x-none" b="1" dirty="0">
                <a:latin typeface="Palatino Linotype" pitchFamily="18" charset="0"/>
              </a:rPr>
              <a:t>Токсични узроци</a:t>
            </a:r>
          </a:p>
          <a:p>
            <a:pPr marL="285750" indent="-285750">
              <a:lnSpc>
                <a:spcPct val="150000"/>
              </a:lnSpc>
              <a:buFont typeface="Wingdings" pitchFamily="2" charset="2"/>
              <a:buChar char="§"/>
            </a:pPr>
            <a:r>
              <a:rPr lang="x-none" b="1" dirty="0" err="1">
                <a:latin typeface="Palatino Linotype" pitchFamily="18" charset="0"/>
              </a:rPr>
              <a:t>Парацетамол</a:t>
            </a:r>
            <a:r>
              <a:rPr lang="x-none" dirty="0">
                <a:latin typeface="Palatino Linotype" pitchFamily="18" charset="0"/>
              </a:rPr>
              <a:t>-више од половине свих случајева акутне </a:t>
            </a:r>
            <a:r>
              <a:rPr lang="x-none" dirty="0" err="1">
                <a:latin typeface="Palatino Linotype" pitchFamily="18" charset="0"/>
              </a:rPr>
              <a:t>инсуфицијенције</a:t>
            </a:r>
            <a:r>
              <a:rPr lang="x-none" dirty="0">
                <a:latin typeface="Palatino Linotype" pitchFamily="18" charset="0"/>
              </a:rPr>
              <a:t> јетре у Великој Британији</a:t>
            </a:r>
          </a:p>
          <a:p>
            <a:pPr>
              <a:lnSpc>
                <a:spcPct val="150000"/>
              </a:lnSpc>
            </a:pPr>
            <a:r>
              <a:rPr lang="x-none" dirty="0">
                <a:latin typeface="Palatino Linotype" pitchFamily="18" charset="0"/>
              </a:rPr>
              <a:t>Као последица узимања лека у </a:t>
            </a:r>
            <a:r>
              <a:rPr lang="x-none" dirty="0" err="1">
                <a:latin typeface="Palatino Linotype" pitchFamily="18" charset="0"/>
              </a:rPr>
              <a:t>суицидне</a:t>
            </a:r>
            <a:r>
              <a:rPr lang="x-none" dirty="0">
                <a:latin typeface="Palatino Linotype" pitchFamily="18" charset="0"/>
              </a:rPr>
              <a:t> сврхе, код 8% случајева у терапијске сврхе</a:t>
            </a:r>
          </a:p>
          <a:p>
            <a:pPr>
              <a:lnSpc>
                <a:spcPct val="150000"/>
              </a:lnSpc>
            </a:pPr>
            <a:r>
              <a:rPr lang="x-none" dirty="0" err="1">
                <a:latin typeface="Palatino Linotype" pitchFamily="18" charset="0"/>
              </a:rPr>
              <a:t>Токсичност</a:t>
            </a:r>
            <a:r>
              <a:rPr lang="x-none" dirty="0">
                <a:latin typeface="Palatino Linotype" pitchFamily="18" charset="0"/>
              </a:rPr>
              <a:t> </a:t>
            </a:r>
            <a:r>
              <a:rPr lang="x-none" dirty="0" err="1">
                <a:latin typeface="Palatino Linotype" pitchFamily="18" charset="0"/>
              </a:rPr>
              <a:t>парацетамола</a:t>
            </a:r>
            <a:r>
              <a:rPr lang="x-none" dirty="0">
                <a:latin typeface="Palatino Linotype" pitchFamily="18" charset="0"/>
              </a:rPr>
              <a:t> је </a:t>
            </a:r>
            <a:r>
              <a:rPr lang="x-none" dirty="0" err="1">
                <a:latin typeface="Palatino Linotype" pitchFamily="18" charset="0"/>
              </a:rPr>
              <a:t>дозно</a:t>
            </a:r>
            <a:r>
              <a:rPr lang="x-none" dirty="0">
                <a:latin typeface="Palatino Linotype" pitchFamily="18" charset="0"/>
              </a:rPr>
              <a:t> зависна</a:t>
            </a:r>
          </a:p>
          <a:p>
            <a:pPr>
              <a:lnSpc>
                <a:spcPct val="150000"/>
              </a:lnSpc>
            </a:pPr>
            <a:r>
              <a:rPr lang="x-none" dirty="0">
                <a:latin typeface="Palatino Linotype" pitchFamily="18" charset="0"/>
              </a:rPr>
              <a:t>Средња доза која доводи до акутне </a:t>
            </a:r>
            <a:r>
              <a:rPr lang="x-none" dirty="0" err="1">
                <a:latin typeface="Palatino Linotype" pitchFamily="18" charset="0"/>
              </a:rPr>
              <a:t>инсуфицијенције</a:t>
            </a:r>
            <a:r>
              <a:rPr lang="x-none" dirty="0">
                <a:latin typeface="Palatino Linotype" pitchFamily="18" charset="0"/>
              </a:rPr>
              <a:t> јетре је 40 грама, а морталитет је највиши ако доза пређе 48 грама</a:t>
            </a:r>
          </a:p>
          <a:p>
            <a:pPr marL="285750" indent="-285750">
              <a:lnSpc>
                <a:spcPct val="150000"/>
              </a:lnSpc>
              <a:buFont typeface="Wingdings" pitchFamily="2" charset="2"/>
              <a:buChar char="§"/>
            </a:pPr>
            <a:r>
              <a:rPr lang="x-none" b="1" dirty="0">
                <a:latin typeface="Palatino Linotype" pitchFamily="18" charset="0"/>
              </a:rPr>
              <a:t>Гљива </a:t>
            </a:r>
            <a:r>
              <a:rPr lang="x-none" b="1" dirty="0" err="1">
                <a:latin typeface="Palatino Linotype" pitchFamily="18" charset="0"/>
              </a:rPr>
              <a:t>Amanita</a:t>
            </a:r>
            <a:r>
              <a:rPr lang="x-none" b="1" dirty="0">
                <a:latin typeface="Palatino Linotype" pitchFamily="18" charset="0"/>
              </a:rPr>
              <a:t> </a:t>
            </a:r>
            <a:r>
              <a:rPr lang="x-none" b="1" dirty="0" err="1">
                <a:latin typeface="Palatino Linotype" pitchFamily="18" charset="0"/>
              </a:rPr>
              <a:t>phaloides</a:t>
            </a:r>
            <a:endParaRPr lang="x-none" b="1" dirty="0">
              <a:latin typeface="Palatino Linotype" pitchFamily="18" charset="0"/>
            </a:endParaRPr>
          </a:p>
        </p:txBody>
      </p:sp>
    </p:spTree>
    <p:extLst>
      <p:ext uri="{BB962C8B-B14F-4D97-AF65-F5344CB8AC3E}">
        <p14:creationId xmlns:p14="http://schemas.microsoft.com/office/powerpoint/2010/main" val="957756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43261428"/>
              </p:ext>
            </p:extLst>
          </p:nvPr>
        </p:nvGraphicFramePr>
        <p:xfrm>
          <a:off x="152400" y="1397000"/>
          <a:ext cx="8839200" cy="128016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6934200">
                  <a:extLst>
                    <a:ext uri="{9D8B030D-6E8A-4147-A177-3AD203B41FA5}">
                      <a16:colId xmlns:a16="http://schemas.microsoft.com/office/drawing/2014/main" val="20001"/>
                    </a:ext>
                  </a:extLst>
                </a:gridCol>
              </a:tblGrid>
              <a:tr h="370840">
                <a:tc>
                  <a:txBody>
                    <a:bodyPr/>
                    <a:lstStyle/>
                    <a:p>
                      <a:r>
                        <a:rPr lang="x-none" dirty="0">
                          <a:latin typeface="Palatino Linotype" pitchFamily="18" charset="0"/>
                        </a:rPr>
                        <a:t>Чести узрочници</a:t>
                      </a:r>
                    </a:p>
                  </a:txBody>
                  <a:tcPr/>
                </a:tc>
                <a:tc>
                  <a:txBody>
                    <a:bodyPr/>
                    <a:lstStyle/>
                    <a:p>
                      <a:r>
                        <a:rPr lang="x-none" dirty="0" err="1">
                          <a:latin typeface="Palatino Linotype" pitchFamily="18" charset="0"/>
                        </a:rPr>
                        <a:t>Парацетамол</a:t>
                      </a:r>
                      <a:r>
                        <a:rPr lang="x-none" dirty="0">
                          <a:latin typeface="Palatino Linotype" pitchFamily="18" charset="0"/>
                        </a:rPr>
                        <a:t>, </a:t>
                      </a:r>
                      <a:r>
                        <a:rPr lang="x-none" dirty="0" err="1">
                          <a:latin typeface="Palatino Linotype" pitchFamily="18" charset="0"/>
                        </a:rPr>
                        <a:t>халотан</a:t>
                      </a:r>
                      <a:r>
                        <a:rPr lang="x-none" dirty="0">
                          <a:latin typeface="Palatino Linotype" pitchFamily="18" charset="0"/>
                        </a:rPr>
                        <a:t>, </a:t>
                      </a:r>
                      <a:r>
                        <a:rPr lang="x-none" dirty="0" err="1">
                          <a:latin typeface="Palatino Linotype" pitchFamily="18" charset="0"/>
                        </a:rPr>
                        <a:t>изониазид</a:t>
                      </a:r>
                      <a:r>
                        <a:rPr lang="x-none" dirty="0">
                          <a:latin typeface="Palatino Linotype" pitchFamily="18" charset="0"/>
                        </a:rPr>
                        <a:t>,</a:t>
                      </a:r>
                      <a:r>
                        <a:rPr lang="x-none" baseline="0" dirty="0">
                          <a:latin typeface="Palatino Linotype" pitchFamily="18" charset="0"/>
                        </a:rPr>
                        <a:t> НСАИЛ, </a:t>
                      </a:r>
                      <a:r>
                        <a:rPr lang="x-none" baseline="0" dirty="0" err="1">
                          <a:latin typeface="Palatino Linotype" pitchFamily="18" charset="0"/>
                        </a:rPr>
                        <a:t>сулфонамиди</a:t>
                      </a:r>
                      <a:r>
                        <a:rPr lang="x-none" baseline="0" dirty="0">
                          <a:latin typeface="Palatino Linotype" pitchFamily="18" charset="0"/>
                        </a:rPr>
                        <a:t>, </a:t>
                      </a:r>
                      <a:r>
                        <a:rPr lang="x-none" baseline="0" dirty="0" err="1">
                          <a:latin typeface="Palatino Linotype" pitchFamily="18" charset="0"/>
                        </a:rPr>
                        <a:t>валпроат</a:t>
                      </a:r>
                      <a:r>
                        <a:rPr lang="x-none" baseline="0" dirty="0">
                          <a:latin typeface="Palatino Linotype" pitchFamily="18" charset="0"/>
                        </a:rPr>
                        <a:t>, </a:t>
                      </a:r>
                      <a:r>
                        <a:rPr lang="x-none" baseline="0" dirty="0" err="1">
                          <a:latin typeface="Palatino Linotype" pitchFamily="18" charset="0"/>
                        </a:rPr>
                        <a:t>карбамазепин</a:t>
                      </a:r>
                      <a:r>
                        <a:rPr lang="x-none" baseline="0" dirty="0">
                          <a:latin typeface="Palatino Linotype" pitchFamily="18" charset="0"/>
                        </a:rPr>
                        <a:t>, </a:t>
                      </a:r>
                      <a:r>
                        <a:rPr lang="x-none" baseline="0" dirty="0" err="1">
                          <a:latin typeface="Palatino Linotype" pitchFamily="18" charset="0"/>
                        </a:rPr>
                        <a:t>Ecstasy</a:t>
                      </a:r>
                      <a:endParaRPr lang="x-none"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r>
                        <a:rPr lang="x-none" dirty="0">
                          <a:latin typeface="Palatino Linotype" pitchFamily="18" charset="0"/>
                        </a:rPr>
                        <a:t>Ређи узрочници</a:t>
                      </a:r>
                    </a:p>
                  </a:txBody>
                  <a:tcPr/>
                </a:tc>
                <a:tc>
                  <a:txBody>
                    <a:bodyPr/>
                    <a:lstStyle/>
                    <a:p>
                      <a:r>
                        <a:rPr lang="x-none" dirty="0" err="1">
                          <a:latin typeface="Palatino Linotype" pitchFamily="18" charset="0"/>
                        </a:rPr>
                        <a:t>Изофлуран</a:t>
                      </a:r>
                      <a:r>
                        <a:rPr lang="x-none" dirty="0">
                          <a:latin typeface="Palatino Linotype" pitchFamily="18" charset="0"/>
                        </a:rPr>
                        <a:t>, </a:t>
                      </a:r>
                      <a:r>
                        <a:rPr lang="x-none" dirty="0" err="1">
                          <a:latin typeface="Palatino Linotype" pitchFamily="18" charset="0"/>
                        </a:rPr>
                        <a:t>енфлуран</a:t>
                      </a:r>
                      <a:r>
                        <a:rPr lang="x-none" dirty="0">
                          <a:latin typeface="Palatino Linotype" pitchFamily="18" charset="0"/>
                        </a:rPr>
                        <a:t>, </a:t>
                      </a:r>
                      <a:r>
                        <a:rPr lang="x-none" dirty="0" err="1">
                          <a:latin typeface="Palatino Linotype" pitchFamily="18" charset="0"/>
                        </a:rPr>
                        <a:t>тетрациклини</a:t>
                      </a:r>
                      <a:r>
                        <a:rPr lang="x-none" dirty="0">
                          <a:latin typeface="Palatino Linotype" pitchFamily="18" charset="0"/>
                        </a:rPr>
                        <a:t>, </a:t>
                      </a:r>
                      <a:r>
                        <a:rPr lang="x-none" dirty="0" err="1">
                          <a:latin typeface="Palatino Linotype" pitchFamily="18" charset="0"/>
                        </a:rPr>
                        <a:t>алопуринол</a:t>
                      </a:r>
                      <a:r>
                        <a:rPr lang="x-none" dirty="0">
                          <a:latin typeface="Palatino Linotype" pitchFamily="18" charset="0"/>
                        </a:rPr>
                        <a:t>, </a:t>
                      </a:r>
                      <a:r>
                        <a:rPr lang="x-none" dirty="0" err="1">
                          <a:latin typeface="Palatino Linotype" pitchFamily="18" charset="0"/>
                        </a:rPr>
                        <a:t>кетоконазол</a:t>
                      </a:r>
                      <a:r>
                        <a:rPr lang="x-none" dirty="0">
                          <a:latin typeface="Palatino Linotype" pitchFamily="18" charset="0"/>
                        </a:rPr>
                        <a:t>, </a:t>
                      </a:r>
                      <a:r>
                        <a:rPr lang="x-none" dirty="0" err="1">
                          <a:latin typeface="Palatino Linotype" pitchFamily="18" charset="0"/>
                        </a:rPr>
                        <a:t>метилдопа</a:t>
                      </a:r>
                      <a:r>
                        <a:rPr lang="x-none" dirty="0">
                          <a:latin typeface="Palatino Linotype" pitchFamily="18" charset="0"/>
                        </a:rPr>
                        <a:t>, </a:t>
                      </a:r>
                      <a:r>
                        <a:rPr lang="x-none" dirty="0" err="1">
                          <a:latin typeface="Palatino Linotype" pitchFamily="18" charset="0"/>
                        </a:rPr>
                        <a:t>амиодарон</a:t>
                      </a:r>
                      <a:r>
                        <a:rPr lang="x-none" dirty="0">
                          <a:latin typeface="Palatino Linotype" pitchFamily="18" charset="0"/>
                        </a:rPr>
                        <a:t>, </a:t>
                      </a:r>
                      <a:r>
                        <a:rPr lang="x-none" dirty="0" err="1">
                          <a:latin typeface="Palatino Linotype" pitchFamily="18" charset="0"/>
                        </a:rPr>
                        <a:t>пропилтиоурацил</a:t>
                      </a:r>
                      <a:endParaRPr lang="x-none" dirty="0">
                        <a:latin typeface="Palatino Linotype" pitchFamily="18" charset="0"/>
                      </a:endParaRPr>
                    </a:p>
                  </a:txBody>
                  <a:tcPr/>
                </a:tc>
                <a:extLst>
                  <a:ext uri="{0D108BD9-81ED-4DB2-BD59-A6C34878D82A}">
                    <a16:rowId xmlns:a16="http://schemas.microsoft.com/office/drawing/2014/main" val="10001"/>
                  </a:ext>
                </a:extLst>
              </a:tr>
            </a:tbl>
          </a:graphicData>
        </a:graphic>
      </p:graphicFrame>
      <p:sp>
        <p:nvSpPr>
          <p:cNvPr id="3" name="TextBox 2"/>
          <p:cNvSpPr txBox="1"/>
          <p:nvPr/>
        </p:nvSpPr>
        <p:spPr>
          <a:xfrm>
            <a:off x="762000" y="533400"/>
            <a:ext cx="6306535" cy="369332"/>
          </a:xfrm>
          <a:prstGeom prst="rect">
            <a:avLst/>
          </a:prstGeom>
          <a:noFill/>
        </p:spPr>
        <p:txBody>
          <a:bodyPr wrap="none" rtlCol="0">
            <a:spAutoFit/>
          </a:bodyPr>
          <a:lstStyle/>
          <a:p>
            <a:r>
              <a:rPr lang="x-none" b="1" dirty="0">
                <a:latin typeface="Palatino Linotype" pitchFamily="18" charset="0"/>
              </a:rPr>
              <a:t>Лекови који узрокују акутну </a:t>
            </a:r>
            <a:r>
              <a:rPr lang="x-none" b="1" dirty="0" err="1">
                <a:latin typeface="Palatino Linotype" pitchFamily="18" charset="0"/>
              </a:rPr>
              <a:t>инсуфицијенцију</a:t>
            </a:r>
            <a:r>
              <a:rPr lang="x-none" b="1" dirty="0">
                <a:latin typeface="Palatino Linotype" pitchFamily="18" charset="0"/>
              </a:rPr>
              <a:t> јетре</a:t>
            </a:r>
          </a:p>
        </p:txBody>
      </p:sp>
      <p:sp>
        <p:nvSpPr>
          <p:cNvPr id="4" name="TextBox 3"/>
          <p:cNvSpPr txBox="1"/>
          <p:nvPr/>
        </p:nvSpPr>
        <p:spPr>
          <a:xfrm>
            <a:off x="304800" y="3026182"/>
            <a:ext cx="3837910" cy="3788858"/>
          </a:xfrm>
          <a:prstGeom prst="rect">
            <a:avLst/>
          </a:prstGeom>
          <a:noFill/>
        </p:spPr>
        <p:txBody>
          <a:bodyPr wrap="none" rtlCol="0">
            <a:spAutoFit/>
          </a:bodyPr>
          <a:lstStyle/>
          <a:p>
            <a:pPr marL="285750" indent="-285750">
              <a:lnSpc>
                <a:spcPct val="150000"/>
              </a:lnSpc>
              <a:buFont typeface="Wingdings" pitchFamily="2" charset="2"/>
              <a:buChar char="§"/>
            </a:pPr>
            <a:r>
              <a:rPr lang="x-none" dirty="0" err="1">
                <a:latin typeface="Palatino Linotype" pitchFamily="18" charset="0"/>
              </a:rPr>
              <a:t>Аутоимунски</a:t>
            </a:r>
            <a:r>
              <a:rPr lang="x-none" dirty="0">
                <a:latin typeface="Palatino Linotype" pitchFamily="18" charset="0"/>
              </a:rPr>
              <a:t> хепатитис</a:t>
            </a:r>
          </a:p>
          <a:p>
            <a:pPr marL="285750" indent="-285750">
              <a:lnSpc>
                <a:spcPct val="150000"/>
              </a:lnSpc>
              <a:buFont typeface="Wingdings" pitchFamily="2" charset="2"/>
              <a:buChar char="§"/>
            </a:pPr>
            <a:r>
              <a:rPr lang="x-none" dirty="0">
                <a:latin typeface="Palatino Linotype" pitchFamily="18" charset="0"/>
              </a:rPr>
              <a:t>Сепса</a:t>
            </a:r>
          </a:p>
          <a:p>
            <a:pPr marL="285750" indent="-285750">
              <a:lnSpc>
                <a:spcPct val="150000"/>
              </a:lnSpc>
              <a:buFont typeface="Wingdings" pitchFamily="2" charset="2"/>
              <a:buChar char="§"/>
            </a:pPr>
            <a:r>
              <a:rPr lang="x-none" dirty="0">
                <a:latin typeface="Palatino Linotype" pitchFamily="18" charset="0"/>
              </a:rPr>
              <a:t>Лимфом</a:t>
            </a:r>
          </a:p>
          <a:p>
            <a:pPr marL="285750" indent="-285750">
              <a:lnSpc>
                <a:spcPct val="150000"/>
              </a:lnSpc>
              <a:buFont typeface="Wingdings" pitchFamily="2" charset="2"/>
              <a:buChar char="§"/>
            </a:pPr>
            <a:r>
              <a:rPr lang="x-none" dirty="0">
                <a:latin typeface="Palatino Linotype" pitchFamily="18" charset="0"/>
              </a:rPr>
              <a:t>Малигне инфилтрације јетре</a:t>
            </a:r>
          </a:p>
          <a:p>
            <a:pPr marL="285750" indent="-285750">
              <a:lnSpc>
                <a:spcPct val="150000"/>
              </a:lnSpc>
              <a:buFont typeface="Wingdings" pitchFamily="2" charset="2"/>
              <a:buChar char="§"/>
            </a:pPr>
            <a:r>
              <a:rPr lang="x-none" dirty="0">
                <a:latin typeface="Palatino Linotype" pitchFamily="18" charset="0"/>
              </a:rPr>
              <a:t>Акутна масна јетра у </a:t>
            </a:r>
            <a:r>
              <a:rPr lang="x-none" dirty="0" err="1">
                <a:latin typeface="Palatino Linotype" pitchFamily="18" charset="0"/>
              </a:rPr>
              <a:t>трудноћи</a:t>
            </a:r>
            <a:endParaRPr lang="x-none" dirty="0">
              <a:latin typeface="Palatino Linotype" pitchFamily="18" charset="0"/>
            </a:endParaRPr>
          </a:p>
          <a:p>
            <a:pPr marL="285750" indent="-285750">
              <a:lnSpc>
                <a:spcPct val="150000"/>
              </a:lnSpc>
              <a:buFont typeface="Wingdings" pitchFamily="2" charset="2"/>
              <a:buChar char="§"/>
            </a:pPr>
            <a:r>
              <a:rPr lang="x-none" dirty="0" err="1">
                <a:latin typeface="Palatino Linotype" pitchFamily="18" charset="0"/>
              </a:rPr>
              <a:t>Прееклампсија</a:t>
            </a:r>
            <a:r>
              <a:rPr lang="x-none" dirty="0">
                <a:latin typeface="Palatino Linotype" pitchFamily="18" charset="0"/>
              </a:rPr>
              <a:t> и </a:t>
            </a:r>
            <a:r>
              <a:rPr lang="x-none" dirty="0" err="1">
                <a:latin typeface="Palatino Linotype" pitchFamily="18" charset="0"/>
              </a:rPr>
              <a:t>еклампсија</a:t>
            </a:r>
            <a:endParaRPr lang="x-none" dirty="0">
              <a:latin typeface="Palatino Linotype" pitchFamily="18" charset="0"/>
            </a:endParaRPr>
          </a:p>
          <a:p>
            <a:pPr marL="285750" indent="-285750">
              <a:lnSpc>
                <a:spcPct val="150000"/>
              </a:lnSpc>
              <a:buFont typeface="Wingdings" pitchFamily="2" charset="2"/>
              <a:buChar char="§"/>
            </a:pPr>
            <a:r>
              <a:rPr lang="x-none" dirty="0" err="1">
                <a:latin typeface="Palatino Linotype" pitchFamily="18" charset="0"/>
              </a:rPr>
              <a:t>Wilsonova</a:t>
            </a:r>
            <a:r>
              <a:rPr lang="x-none" dirty="0">
                <a:latin typeface="Palatino Linotype" pitchFamily="18" charset="0"/>
              </a:rPr>
              <a:t> болест</a:t>
            </a:r>
          </a:p>
          <a:p>
            <a:pPr marL="285750" indent="-285750">
              <a:lnSpc>
                <a:spcPct val="150000"/>
              </a:lnSpc>
              <a:buFont typeface="Wingdings" pitchFamily="2" charset="2"/>
              <a:buChar char="§"/>
            </a:pPr>
            <a:r>
              <a:rPr lang="x-none" dirty="0" err="1">
                <a:latin typeface="Palatino Linotype" pitchFamily="18" charset="0"/>
              </a:rPr>
              <a:t>Budd</a:t>
            </a:r>
            <a:r>
              <a:rPr lang="x-none" dirty="0">
                <a:latin typeface="Palatino Linotype" pitchFamily="18" charset="0"/>
              </a:rPr>
              <a:t>-</a:t>
            </a:r>
            <a:r>
              <a:rPr lang="x-none" dirty="0" err="1">
                <a:latin typeface="Palatino Linotype" pitchFamily="18" charset="0"/>
              </a:rPr>
              <a:t>Chiarijev</a:t>
            </a:r>
            <a:r>
              <a:rPr lang="x-none" dirty="0">
                <a:latin typeface="Palatino Linotype" pitchFamily="18" charset="0"/>
              </a:rPr>
              <a:t> синдром</a:t>
            </a:r>
          </a:p>
          <a:p>
            <a:pPr marL="285750" indent="-285750">
              <a:lnSpc>
                <a:spcPct val="150000"/>
              </a:lnSpc>
              <a:buFont typeface="Wingdings" pitchFamily="2" charset="2"/>
              <a:buChar char="§"/>
            </a:pPr>
            <a:endParaRPr lang="x-none" dirty="0"/>
          </a:p>
        </p:txBody>
      </p:sp>
    </p:spTree>
    <p:extLst>
      <p:ext uri="{BB962C8B-B14F-4D97-AF65-F5344CB8AC3E}">
        <p14:creationId xmlns:p14="http://schemas.microsoft.com/office/powerpoint/2010/main" val="4893750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685" y="38100"/>
            <a:ext cx="8382000" cy="1754326"/>
          </a:xfrm>
          <a:prstGeom prst="rect">
            <a:avLst/>
          </a:prstGeom>
          <a:noFill/>
        </p:spPr>
        <p:txBody>
          <a:bodyPr wrap="square" rtlCol="0">
            <a:spAutoFit/>
          </a:bodyPr>
          <a:lstStyle/>
          <a:p>
            <a:pPr>
              <a:lnSpc>
                <a:spcPct val="150000"/>
              </a:lnSpc>
            </a:pPr>
            <a:r>
              <a:rPr lang="x-none" b="1" dirty="0">
                <a:latin typeface="Palatino Linotype" pitchFamily="18" charset="0"/>
              </a:rPr>
              <a:t>КЛИНИЧКА ПРЕЗЕНТАЦИЈА</a:t>
            </a:r>
          </a:p>
          <a:p>
            <a:pPr marL="285750" indent="-285750">
              <a:lnSpc>
                <a:spcPct val="150000"/>
              </a:lnSpc>
              <a:buFont typeface="Wingdings" pitchFamily="2" charset="2"/>
              <a:buChar char="§"/>
            </a:pPr>
            <a:r>
              <a:rPr lang="x-none" dirty="0">
                <a:latin typeface="Palatino Linotype" pitchFamily="18" charset="0"/>
              </a:rPr>
              <a:t>Дијагноза се поставља када се код болесника са жутицом развије </a:t>
            </a:r>
            <a:r>
              <a:rPr lang="x-none" dirty="0" err="1">
                <a:latin typeface="Palatino Linotype" pitchFamily="18" charset="0"/>
              </a:rPr>
              <a:t>енцефалопатија</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Лоши </a:t>
            </a:r>
            <a:r>
              <a:rPr lang="x-none" dirty="0" err="1">
                <a:latin typeface="Palatino Linotype" pitchFamily="18" charset="0"/>
              </a:rPr>
              <a:t>прогностички</a:t>
            </a:r>
            <a:r>
              <a:rPr lang="x-none" dirty="0">
                <a:latin typeface="Palatino Linotype" pitchFamily="18" charset="0"/>
              </a:rPr>
              <a:t> параметри:</a:t>
            </a:r>
          </a:p>
        </p:txBody>
      </p:sp>
      <p:graphicFrame>
        <p:nvGraphicFramePr>
          <p:cNvPr id="3" name="Table 2"/>
          <p:cNvGraphicFramePr>
            <a:graphicFrameLocks noGrp="1"/>
          </p:cNvGraphicFramePr>
          <p:nvPr>
            <p:extLst>
              <p:ext uri="{D42A27DB-BD31-4B8C-83A1-F6EECF244321}">
                <p14:modId xmlns:p14="http://schemas.microsoft.com/office/powerpoint/2010/main" val="3106409866"/>
              </p:ext>
            </p:extLst>
          </p:nvPr>
        </p:nvGraphicFramePr>
        <p:xfrm>
          <a:off x="228600" y="2514600"/>
          <a:ext cx="8534400" cy="2763520"/>
        </p:xfrm>
        <a:graphic>
          <a:graphicData uri="http://schemas.openxmlformats.org/drawingml/2006/table">
            <a:tbl>
              <a:tblPr firstRow="1" bandRow="1">
                <a:tableStyleId>{5C22544A-7EE6-4342-B048-85BDC9FD1C3A}</a:tableStyleId>
              </a:tblPr>
              <a:tblGrid>
                <a:gridCol w="2844800">
                  <a:extLst>
                    <a:ext uri="{9D8B030D-6E8A-4147-A177-3AD203B41FA5}">
                      <a16:colId xmlns:a16="http://schemas.microsoft.com/office/drawing/2014/main" val="20000"/>
                    </a:ext>
                  </a:extLst>
                </a:gridCol>
                <a:gridCol w="2844800">
                  <a:extLst>
                    <a:ext uri="{9D8B030D-6E8A-4147-A177-3AD203B41FA5}">
                      <a16:colId xmlns:a16="http://schemas.microsoft.com/office/drawing/2014/main" val="20001"/>
                    </a:ext>
                  </a:extLst>
                </a:gridCol>
                <a:gridCol w="2844800">
                  <a:extLst>
                    <a:ext uri="{9D8B030D-6E8A-4147-A177-3AD203B41FA5}">
                      <a16:colId xmlns:a16="http://schemas.microsoft.com/office/drawing/2014/main" val="20002"/>
                    </a:ext>
                  </a:extLst>
                </a:gridCol>
              </a:tblGrid>
              <a:tr h="370840">
                <a:tc>
                  <a:txBody>
                    <a:bodyPr/>
                    <a:lstStyle/>
                    <a:p>
                      <a:r>
                        <a:rPr lang="x-none" dirty="0">
                          <a:latin typeface="Palatino Linotype" pitchFamily="18" charset="0"/>
                        </a:rPr>
                        <a:t>Артеријски</a:t>
                      </a:r>
                      <a:r>
                        <a:rPr lang="x-none" baseline="0" dirty="0">
                          <a:latin typeface="Palatino Linotype" pitchFamily="18" charset="0"/>
                        </a:rPr>
                        <a:t> </a:t>
                      </a:r>
                      <a:r>
                        <a:rPr lang="en-US" baseline="0" dirty="0">
                          <a:latin typeface="Palatino Linotype" pitchFamily="18" charset="0"/>
                        </a:rPr>
                        <a:t>PH&lt;7,30</a:t>
                      </a:r>
                      <a:endParaRPr lang="x-none" dirty="0">
                        <a:latin typeface="Palatino Linotype" pitchFamily="18" charset="0"/>
                      </a:endParaRPr>
                    </a:p>
                  </a:txBody>
                  <a:tcPr/>
                </a:tc>
                <a:tc>
                  <a:txBody>
                    <a:bodyPr/>
                    <a:lstStyle/>
                    <a:p>
                      <a:r>
                        <a:rPr lang="x-none" dirty="0" err="1">
                          <a:latin typeface="Palatino Linotype" pitchFamily="18" charset="0"/>
                        </a:rPr>
                        <a:t>Енцефалопатија</a:t>
                      </a:r>
                      <a:endParaRPr lang="x-none" dirty="0">
                        <a:latin typeface="Palatino Linotype" pitchFamily="18" charset="0"/>
                      </a:endParaRPr>
                    </a:p>
                  </a:txBody>
                  <a:tcPr/>
                </a:tc>
                <a:tc>
                  <a:txBody>
                    <a:bodyPr/>
                    <a:lstStyle/>
                    <a:p>
                      <a:r>
                        <a:rPr lang="x-none" dirty="0" err="1">
                          <a:latin typeface="Palatino Linotype" pitchFamily="18" charset="0"/>
                        </a:rPr>
                        <a:t>Енцефалопатија</a:t>
                      </a:r>
                      <a:endParaRPr lang="x-none"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r>
                        <a:rPr lang="x-none" dirty="0">
                          <a:latin typeface="Palatino Linotype" pitchFamily="18" charset="0"/>
                        </a:rPr>
                        <a:t>INR</a:t>
                      </a:r>
                      <a:r>
                        <a:rPr lang="en-US" dirty="0">
                          <a:latin typeface="Palatino Linotype" pitchFamily="18" charset="0"/>
                        </a:rPr>
                        <a:t>&gt;3, PV&gt;50s</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a:latin typeface="Palatino Linotype" pitchFamily="18" charset="0"/>
                        </a:rPr>
                        <a:t>Артеријски</a:t>
                      </a:r>
                      <a:r>
                        <a:rPr lang="x-none" baseline="0" dirty="0">
                          <a:latin typeface="Palatino Linotype" pitchFamily="18" charset="0"/>
                        </a:rPr>
                        <a:t> </a:t>
                      </a:r>
                      <a:r>
                        <a:rPr lang="en-US" baseline="0" dirty="0">
                          <a:latin typeface="Palatino Linotype" pitchFamily="18" charset="0"/>
                        </a:rPr>
                        <a:t>PH&lt;7,30</a:t>
                      </a:r>
                      <a:endParaRPr lang="x-none" dirty="0">
                        <a:latin typeface="Palatino Linotype" pitchFamily="18" charset="0"/>
                      </a:endParaRPr>
                    </a:p>
                    <a:p>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a:latin typeface="Palatino Linotype" pitchFamily="18" charset="0"/>
                        </a:rPr>
                        <a:t>INR</a:t>
                      </a:r>
                      <a:r>
                        <a:rPr lang="en-US" dirty="0">
                          <a:latin typeface="Palatino Linotype" pitchFamily="18" charset="0"/>
                        </a:rPr>
                        <a:t>&gt;</a:t>
                      </a:r>
                      <a:r>
                        <a:rPr lang="x-none" dirty="0">
                          <a:latin typeface="Palatino Linotype" pitchFamily="18" charset="0"/>
                        </a:rPr>
                        <a:t>6</a:t>
                      </a:r>
                      <a:r>
                        <a:rPr lang="en-US" dirty="0">
                          <a:latin typeface="Palatino Linotype" pitchFamily="18" charset="0"/>
                        </a:rPr>
                        <a:t>, PV&gt;</a:t>
                      </a:r>
                      <a:r>
                        <a:rPr lang="x-none" dirty="0">
                          <a:latin typeface="Palatino Linotype" pitchFamily="18" charset="0"/>
                        </a:rPr>
                        <a:t>100</a:t>
                      </a:r>
                      <a:r>
                        <a:rPr lang="en-US" dirty="0">
                          <a:latin typeface="Palatino Linotype" pitchFamily="18" charset="0"/>
                        </a:rPr>
                        <a:t>s</a:t>
                      </a:r>
                      <a:endParaRPr lang="x-none" dirty="0">
                        <a:latin typeface="Palatino Linotype" pitchFamily="18" charset="0"/>
                      </a:endParaRPr>
                    </a:p>
                    <a:p>
                      <a:endParaRPr lang="x-none" dirty="0">
                        <a:latin typeface="Palatino Linotype" pitchFamily="18" charset="0"/>
                      </a:endParaRPr>
                    </a:p>
                  </a:txBody>
                  <a:tcPr/>
                </a:tc>
                <a:extLst>
                  <a:ext uri="{0D108BD9-81ED-4DB2-BD59-A6C34878D82A}">
                    <a16:rowId xmlns:a16="http://schemas.microsoft.com/office/drawing/2014/main" val="10001"/>
                  </a:ext>
                </a:extLst>
              </a:tr>
              <a:tr h="370840">
                <a:tc>
                  <a:txBody>
                    <a:bodyPr/>
                    <a:lstStyle/>
                    <a:p>
                      <a:r>
                        <a:rPr lang="x-none" dirty="0" err="1">
                          <a:latin typeface="Palatino Linotype" pitchFamily="18" charset="0"/>
                        </a:rPr>
                        <a:t>Хипогликемија</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a:latin typeface="Palatino Linotype" pitchFamily="18" charset="0"/>
                        </a:rPr>
                        <a:t>INR</a:t>
                      </a:r>
                      <a:r>
                        <a:rPr lang="en-US" dirty="0">
                          <a:latin typeface="Palatino Linotype" pitchFamily="18" charset="0"/>
                        </a:rPr>
                        <a:t>&gt;</a:t>
                      </a:r>
                      <a:r>
                        <a:rPr lang="x-none" dirty="0">
                          <a:latin typeface="Palatino Linotype" pitchFamily="18" charset="0"/>
                        </a:rPr>
                        <a:t>4,5</a:t>
                      </a:r>
                      <a:r>
                        <a:rPr lang="en-US" dirty="0">
                          <a:latin typeface="Palatino Linotype" pitchFamily="18" charset="0"/>
                        </a:rPr>
                        <a:t>, PV&gt;</a:t>
                      </a:r>
                      <a:r>
                        <a:rPr lang="x-none" dirty="0">
                          <a:latin typeface="Palatino Linotype" pitchFamily="18" charset="0"/>
                        </a:rPr>
                        <a:t>7</a:t>
                      </a:r>
                      <a:r>
                        <a:rPr lang="en-US" dirty="0">
                          <a:latin typeface="Palatino Linotype" pitchFamily="18" charset="0"/>
                        </a:rPr>
                        <a:t>0s</a:t>
                      </a:r>
                      <a:endParaRPr lang="x-none" dirty="0">
                        <a:latin typeface="Palatino Linotype" pitchFamily="18" charset="0"/>
                      </a:endParaRPr>
                    </a:p>
                  </a:txBody>
                  <a:tcPr/>
                </a:tc>
                <a:tc>
                  <a:txBody>
                    <a:bodyPr/>
                    <a:lstStyle/>
                    <a:p>
                      <a:r>
                        <a:rPr lang="x-none" dirty="0">
                          <a:latin typeface="Palatino Linotype" pitchFamily="18" charset="0"/>
                        </a:rPr>
                        <a:t>Прогресиван пораст </a:t>
                      </a:r>
                      <a:r>
                        <a:rPr lang="en-US" dirty="0">
                          <a:latin typeface="Palatino Linotype" pitchFamily="18" charset="0"/>
                        </a:rPr>
                        <a:t>PV</a:t>
                      </a:r>
                      <a:endParaRPr lang="x-none" dirty="0">
                        <a:latin typeface="Palatino Linotype" pitchFamily="18" charset="0"/>
                      </a:endParaRPr>
                    </a:p>
                  </a:txBody>
                  <a:tcPr/>
                </a:tc>
                <a:extLst>
                  <a:ext uri="{0D108BD9-81ED-4DB2-BD59-A6C34878D82A}">
                    <a16:rowId xmlns:a16="http://schemas.microsoft.com/office/drawing/2014/main" val="10002"/>
                  </a:ext>
                </a:extLst>
              </a:tr>
              <a:tr h="370840">
                <a:tc>
                  <a:txBody>
                    <a:bodyPr/>
                    <a:lstStyle/>
                    <a:p>
                      <a:r>
                        <a:rPr lang="x-none" dirty="0" err="1">
                          <a:latin typeface="Palatino Linotype" pitchFamily="18" charset="0"/>
                        </a:rPr>
                        <a:t>Олигурија</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err="1">
                          <a:latin typeface="Palatino Linotype" pitchFamily="18" charset="0"/>
                        </a:rPr>
                        <a:t>Олигурија</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err="1">
                          <a:latin typeface="Palatino Linotype" pitchFamily="18" charset="0"/>
                        </a:rPr>
                        <a:t>Олигурија</a:t>
                      </a:r>
                      <a:endParaRPr lang="x-none" dirty="0">
                        <a:latin typeface="Palatino Linotype" pitchFamily="18" charset="0"/>
                      </a:endParaRPr>
                    </a:p>
                  </a:txBody>
                  <a:tcPr/>
                </a:tc>
                <a:extLst>
                  <a:ext uri="{0D108BD9-81ED-4DB2-BD59-A6C34878D82A}">
                    <a16:rowId xmlns:a16="http://schemas.microsoft.com/office/drawing/2014/main" val="10003"/>
                  </a:ext>
                </a:extLst>
              </a:tr>
              <a:tr h="370840">
                <a:tc>
                  <a:txBody>
                    <a:bodyPr/>
                    <a:lstStyle/>
                    <a:p>
                      <a:r>
                        <a:rPr lang="x-none" dirty="0" err="1">
                          <a:latin typeface="Palatino Linotype" pitchFamily="18" charset="0"/>
                        </a:rPr>
                        <a:t>Креатинин</a:t>
                      </a:r>
                      <a:r>
                        <a:rPr lang="x-none" dirty="0">
                          <a:latin typeface="Palatino Linotype" pitchFamily="18" charset="0"/>
                        </a:rPr>
                        <a:t> </a:t>
                      </a:r>
                      <a:r>
                        <a:rPr lang="en-US" dirty="0">
                          <a:latin typeface="Palatino Linotype" pitchFamily="18" charset="0"/>
                        </a:rPr>
                        <a:t>&gt;</a:t>
                      </a:r>
                      <a:r>
                        <a:rPr lang="x-none" dirty="0">
                          <a:latin typeface="Palatino Linotype" pitchFamily="18" charset="0"/>
                        </a:rPr>
                        <a:t>2</a:t>
                      </a:r>
                      <a:r>
                        <a:rPr lang="en-US" dirty="0">
                          <a:latin typeface="Palatino Linotype" pitchFamily="18" charset="0"/>
                        </a:rPr>
                        <a:t>00 </a:t>
                      </a:r>
                      <a:r>
                        <a:rPr lang="el-GR" dirty="0">
                          <a:latin typeface="Palatino Linotype" pitchFamily="18" charset="0"/>
                        </a:rPr>
                        <a:t>μ</a:t>
                      </a:r>
                      <a:r>
                        <a:rPr lang="en-US" dirty="0" err="1">
                          <a:latin typeface="Palatino Linotype" pitchFamily="18" charset="0"/>
                        </a:rPr>
                        <a:t>mol</a:t>
                      </a:r>
                      <a:r>
                        <a:rPr lang="x-none" dirty="0">
                          <a:latin typeface="Palatino Linotype" pitchFamily="18" charset="0"/>
                        </a:rPr>
                        <a:t>/l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err="1">
                          <a:latin typeface="Palatino Linotype" pitchFamily="18" charset="0"/>
                        </a:rPr>
                        <a:t>Креатинин</a:t>
                      </a:r>
                      <a:r>
                        <a:rPr lang="x-none" dirty="0">
                          <a:latin typeface="Palatino Linotype" pitchFamily="18" charset="0"/>
                        </a:rPr>
                        <a:t> </a:t>
                      </a:r>
                      <a:r>
                        <a:rPr lang="en-US" dirty="0">
                          <a:latin typeface="Palatino Linotype" pitchFamily="18" charset="0"/>
                        </a:rPr>
                        <a:t>&gt;</a:t>
                      </a:r>
                      <a:r>
                        <a:rPr lang="x-none" dirty="0">
                          <a:latin typeface="Palatino Linotype" pitchFamily="18" charset="0"/>
                        </a:rPr>
                        <a:t>2</a:t>
                      </a:r>
                      <a:r>
                        <a:rPr lang="en-US" dirty="0">
                          <a:latin typeface="Palatino Linotype" pitchFamily="18" charset="0"/>
                        </a:rPr>
                        <a:t>00 </a:t>
                      </a:r>
                      <a:r>
                        <a:rPr lang="el-GR" dirty="0">
                          <a:latin typeface="Palatino Linotype" pitchFamily="18" charset="0"/>
                        </a:rPr>
                        <a:t>μ</a:t>
                      </a:r>
                      <a:r>
                        <a:rPr lang="en-US" dirty="0" err="1">
                          <a:latin typeface="Palatino Linotype" pitchFamily="18" charset="0"/>
                        </a:rPr>
                        <a:t>mol</a:t>
                      </a:r>
                      <a:r>
                        <a:rPr lang="x-none" dirty="0">
                          <a:latin typeface="Palatino Linotype" pitchFamily="18" charset="0"/>
                        </a:rPr>
                        <a:t>/l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err="1">
                          <a:latin typeface="Palatino Linotype" pitchFamily="18" charset="0"/>
                        </a:rPr>
                        <a:t>Креатинин</a:t>
                      </a:r>
                      <a:r>
                        <a:rPr lang="x-none" dirty="0">
                          <a:latin typeface="Palatino Linotype" pitchFamily="18" charset="0"/>
                        </a:rPr>
                        <a:t> </a:t>
                      </a:r>
                      <a:r>
                        <a:rPr lang="en-US" dirty="0">
                          <a:latin typeface="Palatino Linotype" pitchFamily="18" charset="0"/>
                        </a:rPr>
                        <a:t>&gt;</a:t>
                      </a:r>
                      <a:r>
                        <a:rPr lang="x-none" dirty="0">
                          <a:latin typeface="Palatino Linotype" pitchFamily="18" charset="0"/>
                        </a:rPr>
                        <a:t>3</a:t>
                      </a:r>
                      <a:r>
                        <a:rPr lang="en-US" dirty="0">
                          <a:latin typeface="Palatino Linotype" pitchFamily="18" charset="0"/>
                        </a:rPr>
                        <a:t>00 </a:t>
                      </a:r>
                      <a:r>
                        <a:rPr lang="el-GR" dirty="0">
                          <a:latin typeface="Palatino Linotype" pitchFamily="18" charset="0"/>
                        </a:rPr>
                        <a:t>μ</a:t>
                      </a:r>
                      <a:r>
                        <a:rPr lang="en-US" dirty="0" err="1">
                          <a:latin typeface="Palatino Linotype" pitchFamily="18" charset="0"/>
                        </a:rPr>
                        <a:t>mol</a:t>
                      </a:r>
                      <a:r>
                        <a:rPr lang="x-none" dirty="0">
                          <a:latin typeface="Palatino Linotype" pitchFamily="18" charset="0"/>
                        </a:rPr>
                        <a:t>/l</a:t>
                      </a:r>
                    </a:p>
                  </a:txBody>
                  <a:tcPr/>
                </a:tc>
                <a:extLst>
                  <a:ext uri="{0D108BD9-81ED-4DB2-BD59-A6C34878D82A}">
                    <a16:rowId xmlns:a16="http://schemas.microsoft.com/office/drawing/2014/main" val="10004"/>
                  </a:ext>
                </a:extLst>
              </a:tr>
              <a:tr h="370840">
                <a:tc>
                  <a:txBody>
                    <a:bodyPr/>
                    <a:lstStyle/>
                    <a:p>
                      <a:r>
                        <a:rPr lang="x-none" dirty="0">
                          <a:latin typeface="Palatino Linotype" pitchFamily="18" charset="0"/>
                        </a:rPr>
                        <a:t>Тешка </a:t>
                      </a:r>
                      <a:r>
                        <a:rPr lang="x-none" dirty="0" err="1">
                          <a:latin typeface="Palatino Linotype" pitchFamily="18" charset="0"/>
                        </a:rPr>
                        <a:t>тромбоцитопенија</a:t>
                      </a:r>
                      <a:endParaRPr lang="x-none" dirty="0">
                        <a:latin typeface="Palatino Linotype" pitchFamily="18" charset="0"/>
                      </a:endParaRPr>
                    </a:p>
                  </a:txBody>
                  <a:tcPr/>
                </a:tc>
                <a:tc>
                  <a:txBody>
                    <a:bodyPr/>
                    <a:lstStyle/>
                    <a:p>
                      <a:endParaRPr lang="x-none" dirty="0">
                        <a:latin typeface="Palatino Linotype" pitchFamily="18" charset="0"/>
                      </a:endParaRPr>
                    </a:p>
                  </a:txBody>
                  <a:tcPr/>
                </a:tc>
                <a:tc>
                  <a:txBody>
                    <a:bodyPr/>
                    <a:lstStyle/>
                    <a:p>
                      <a:endParaRPr lang="x-none" dirty="0">
                        <a:latin typeface="Palatino Linotype" pitchFamily="18" charset="0"/>
                      </a:endParaRPr>
                    </a:p>
                  </a:txBody>
                  <a:tcPr/>
                </a:tc>
                <a:extLst>
                  <a:ext uri="{0D108BD9-81ED-4DB2-BD59-A6C34878D82A}">
                    <a16:rowId xmlns:a16="http://schemas.microsoft.com/office/drawing/2014/main" val="10005"/>
                  </a:ext>
                </a:extLst>
              </a:tr>
            </a:tbl>
          </a:graphicData>
        </a:graphic>
      </p:graphicFrame>
      <p:sp>
        <p:nvSpPr>
          <p:cNvPr id="4" name="TextBox 3"/>
          <p:cNvSpPr txBox="1"/>
          <p:nvPr/>
        </p:nvSpPr>
        <p:spPr>
          <a:xfrm>
            <a:off x="762000" y="2114034"/>
            <a:ext cx="792205" cy="369332"/>
          </a:xfrm>
          <a:prstGeom prst="rect">
            <a:avLst/>
          </a:prstGeom>
          <a:noFill/>
        </p:spPr>
        <p:txBody>
          <a:bodyPr wrap="none" rtlCol="0">
            <a:spAutoFit/>
          </a:bodyPr>
          <a:lstStyle/>
          <a:p>
            <a:r>
              <a:rPr lang="x-none" dirty="0">
                <a:latin typeface="Palatino Linotype" pitchFamily="18" charset="0"/>
              </a:rPr>
              <a:t>2. дан</a:t>
            </a:r>
          </a:p>
        </p:txBody>
      </p:sp>
      <p:sp>
        <p:nvSpPr>
          <p:cNvPr id="5" name="TextBox 4"/>
          <p:cNvSpPr txBox="1"/>
          <p:nvPr/>
        </p:nvSpPr>
        <p:spPr>
          <a:xfrm>
            <a:off x="3962400" y="2114034"/>
            <a:ext cx="792205" cy="369332"/>
          </a:xfrm>
          <a:prstGeom prst="rect">
            <a:avLst/>
          </a:prstGeom>
          <a:noFill/>
        </p:spPr>
        <p:txBody>
          <a:bodyPr wrap="none" rtlCol="0">
            <a:spAutoFit/>
          </a:bodyPr>
          <a:lstStyle/>
          <a:p>
            <a:r>
              <a:rPr lang="x-none" dirty="0">
                <a:latin typeface="Palatino Linotype" pitchFamily="18" charset="0"/>
              </a:rPr>
              <a:t>3. дан</a:t>
            </a:r>
          </a:p>
        </p:txBody>
      </p:sp>
      <p:sp>
        <p:nvSpPr>
          <p:cNvPr id="6" name="TextBox 5"/>
          <p:cNvSpPr txBox="1"/>
          <p:nvPr/>
        </p:nvSpPr>
        <p:spPr>
          <a:xfrm>
            <a:off x="6858000" y="2114034"/>
            <a:ext cx="792205" cy="369332"/>
          </a:xfrm>
          <a:prstGeom prst="rect">
            <a:avLst/>
          </a:prstGeom>
          <a:noFill/>
        </p:spPr>
        <p:txBody>
          <a:bodyPr wrap="none" rtlCol="0">
            <a:spAutoFit/>
          </a:bodyPr>
          <a:lstStyle/>
          <a:p>
            <a:r>
              <a:rPr lang="x-none" dirty="0">
                <a:latin typeface="Palatino Linotype" pitchFamily="18" charset="0"/>
              </a:rPr>
              <a:t>4. дан</a:t>
            </a:r>
          </a:p>
        </p:txBody>
      </p:sp>
    </p:spTree>
    <p:extLst>
      <p:ext uri="{BB962C8B-B14F-4D97-AF65-F5344CB8AC3E}">
        <p14:creationId xmlns:p14="http://schemas.microsoft.com/office/powerpoint/2010/main" val="2855958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400" y="76200"/>
            <a:ext cx="8610600" cy="5493812"/>
          </a:xfrm>
          <a:prstGeom prst="rect">
            <a:avLst/>
          </a:prstGeom>
          <a:noFill/>
        </p:spPr>
        <p:txBody>
          <a:bodyPr wrap="square" rtlCol="0">
            <a:spAutoFit/>
          </a:bodyPr>
          <a:lstStyle/>
          <a:p>
            <a:pPr>
              <a:lnSpc>
                <a:spcPct val="150000"/>
              </a:lnSpc>
            </a:pPr>
            <a:r>
              <a:rPr lang="x-none" b="1" dirty="0">
                <a:latin typeface="Palatino Linotype" pitchFamily="18" charset="0"/>
              </a:rPr>
              <a:t>КЛИНИЧКА СЛИКА</a:t>
            </a:r>
          </a:p>
          <a:p>
            <a:pPr marL="285750" indent="-285750">
              <a:lnSpc>
                <a:spcPct val="150000"/>
              </a:lnSpc>
              <a:buFont typeface="Wingdings" pitchFamily="2" charset="2"/>
              <a:buChar char="§"/>
            </a:pPr>
            <a:r>
              <a:rPr lang="x-none" b="1" dirty="0" err="1">
                <a:latin typeface="Palatino Linotype" pitchFamily="18" charset="0"/>
              </a:rPr>
              <a:t>Енцефалопатија</a:t>
            </a:r>
            <a:r>
              <a:rPr lang="x-none" dirty="0">
                <a:latin typeface="Palatino Linotype" pitchFamily="18" charset="0"/>
              </a:rPr>
              <a:t> је главно клиничко обележје, према тежини се креће од поспаности преко конфузног стања </a:t>
            </a:r>
            <a:r>
              <a:rPr lang="x-none">
                <a:latin typeface="Palatino Linotype" pitchFamily="18" charset="0"/>
              </a:rPr>
              <a:t>до коме</a:t>
            </a:r>
            <a:r>
              <a:rPr lang="sr-Cyrl-RS" dirty="0">
                <a:latin typeface="Palatino Linotype" pitchFamily="18" charset="0"/>
              </a:rPr>
              <a:t>, о</a:t>
            </a:r>
            <a:r>
              <a:rPr lang="x-none">
                <a:latin typeface="Palatino Linotype" pitchFamily="18" charset="0"/>
              </a:rPr>
              <a:t>бично </a:t>
            </a:r>
            <a:r>
              <a:rPr lang="x-none" dirty="0">
                <a:latin typeface="Palatino Linotype" pitchFamily="18" charset="0"/>
              </a:rPr>
              <a:t>су одсутни класични знаци </a:t>
            </a:r>
            <a:r>
              <a:rPr lang="x-none" dirty="0" err="1">
                <a:latin typeface="Palatino Linotype" pitchFamily="18" charset="0"/>
              </a:rPr>
              <a:t>енцефалопатије</a:t>
            </a:r>
            <a:r>
              <a:rPr lang="x-none" dirty="0">
                <a:latin typeface="Palatino Linotype" pitchFamily="18" charset="0"/>
              </a:rPr>
              <a:t> који се виде код хроничне болести јетре, односно лепршајући </a:t>
            </a:r>
            <a:r>
              <a:rPr lang="x-none" dirty="0" err="1">
                <a:latin typeface="Palatino Linotype" pitchFamily="18" charset="0"/>
              </a:rPr>
              <a:t>тремор</a:t>
            </a:r>
            <a:r>
              <a:rPr lang="x-none" dirty="0">
                <a:latin typeface="Palatino Linotype" pitchFamily="18" charset="0"/>
              </a:rPr>
              <a:t> (</a:t>
            </a:r>
            <a:r>
              <a:rPr lang="x-none" dirty="0" err="1">
                <a:latin typeface="Palatino Linotype" pitchFamily="18" charset="0"/>
              </a:rPr>
              <a:t>asterixis</a:t>
            </a:r>
            <a:r>
              <a:rPr lang="x-none" dirty="0">
                <a:latin typeface="Palatino Linotype" pitchFamily="18" charset="0"/>
              </a:rPr>
              <a:t>) и </a:t>
            </a:r>
            <a:r>
              <a:rPr lang="x-none" dirty="0" err="1">
                <a:latin typeface="Palatino Linotype" pitchFamily="18" charset="0"/>
              </a:rPr>
              <a:t>foetor</a:t>
            </a:r>
            <a:r>
              <a:rPr lang="x-none" dirty="0">
                <a:latin typeface="Palatino Linotype" pitchFamily="18" charset="0"/>
              </a:rPr>
              <a:t> </a:t>
            </a:r>
            <a:r>
              <a:rPr lang="x-none" dirty="0" err="1">
                <a:latin typeface="Palatino Linotype" pitchFamily="18" charset="0"/>
              </a:rPr>
              <a:t>hepaticus</a:t>
            </a:r>
            <a:endParaRPr lang="x-none" dirty="0">
              <a:latin typeface="Palatino Linotype" pitchFamily="18" charset="0"/>
            </a:endParaRPr>
          </a:p>
          <a:p>
            <a:pPr marL="285750" indent="-285750">
              <a:lnSpc>
                <a:spcPct val="150000"/>
              </a:lnSpc>
              <a:buFont typeface="Wingdings" pitchFamily="2" charset="2"/>
              <a:buChar char="§"/>
            </a:pPr>
            <a:r>
              <a:rPr lang="x-none" b="1" dirty="0" err="1">
                <a:latin typeface="Palatino Linotype" pitchFamily="18" charset="0"/>
              </a:rPr>
              <a:t>Мултисистемска</a:t>
            </a:r>
            <a:r>
              <a:rPr lang="x-none" b="1" dirty="0">
                <a:latin typeface="Palatino Linotype" pitchFamily="18" charset="0"/>
              </a:rPr>
              <a:t> болест</a:t>
            </a:r>
          </a:p>
          <a:p>
            <a:pPr marL="285750" indent="-285750">
              <a:lnSpc>
                <a:spcPct val="150000"/>
              </a:lnSpc>
              <a:buFont typeface="Wingdings" pitchFamily="2" charset="2"/>
              <a:buChar char="§"/>
            </a:pPr>
            <a:r>
              <a:rPr lang="x-none" b="1" dirty="0" err="1">
                <a:latin typeface="Palatino Linotype" pitchFamily="18" charset="0"/>
              </a:rPr>
              <a:t>Кардиоваскуларне</a:t>
            </a:r>
            <a:r>
              <a:rPr lang="x-none" b="1" dirty="0">
                <a:latin typeface="Palatino Linotype" pitchFamily="18" charset="0"/>
              </a:rPr>
              <a:t> абнормалности</a:t>
            </a:r>
            <a:r>
              <a:rPr lang="x-none" dirty="0">
                <a:latin typeface="Palatino Linotype" pitchFamily="18" charset="0"/>
              </a:rPr>
              <a:t>-хипертензија, </a:t>
            </a:r>
            <a:r>
              <a:rPr lang="x-none" dirty="0" err="1">
                <a:latin typeface="Palatino Linotype" pitchFamily="18" charset="0"/>
              </a:rPr>
              <a:t>хипотензија</a:t>
            </a:r>
            <a:r>
              <a:rPr lang="x-none" dirty="0">
                <a:latin typeface="Palatino Linotype" pitchFamily="18" charset="0"/>
              </a:rPr>
              <a:t>, </a:t>
            </a:r>
            <a:r>
              <a:rPr lang="x-none" dirty="0" err="1">
                <a:latin typeface="Palatino Linotype" pitchFamily="18" charset="0"/>
              </a:rPr>
              <a:t>тахиаритмија</a:t>
            </a:r>
            <a:r>
              <a:rPr lang="x-none" dirty="0">
                <a:latin typeface="Palatino Linotype" pitchFamily="18" charset="0"/>
              </a:rPr>
              <a:t>, </a:t>
            </a:r>
            <a:r>
              <a:rPr lang="x-none" dirty="0" err="1">
                <a:latin typeface="Palatino Linotype" pitchFamily="18" charset="0"/>
              </a:rPr>
              <a:t>брадиаритмија</a:t>
            </a:r>
            <a:endParaRPr lang="x-none" dirty="0">
              <a:latin typeface="Palatino Linotype" pitchFamily="18" charset="0"/>
            </a:endParaRPr>
          </a:p>
          <a:p>
            <a:pPr marL="285750" indent="-285750">
              <a:lnSpc>
                <a:spcPct val="150000"/>
              </a:lnSpc>
              <a:buFont typeface="Wingdings" pitchFamily="2" charset="2"/>
              <a:buChar char="§"/>
            </a:pPr>
            <a:r>
              <a:rPr lang="x-none" b="1">
                <a:latin typeface="Palatino Linotype" pitchFamily="18" charset="0"/>
              </a:rPr>
              <a:t>Бубрежна </a:t>
            </a:r>
            <a:r>
              <a:rPr lang="x-none" b="1" dirty="0" err="1">
                <a:latin typeface="Palatino Linotype" pitchFamily="18" charset="0"/>
              </a:rPr>
              <a:t>инсуфицијенција</a:t>
            </a:r>
            <a:endParaRPr lang="x-none" b="1" dirty="0">
              <a:latin typeface="Palatino Linotype" pitchFamily="18" charset="0"/>
            </a:endParaRPr>
          </a:p>
          <a:p>
            <a:pPr marL="285750" indent="-285750">
              <a:lnSpc>
                <a:spcPct val="150000"/>
              </a:lnSpc>
              <a:buFont typeface="Wingdings" pitchFamily="2" charset="2"/>
              <a:buChar char="§"/>
            </a:pPr>
            <a:r>
              <a:rPr lang="x-none" b="1" dirty="0">
                <a:latin typeface="Palatino Linotype" pitchFamily="18" charset="0"/>
              </a:rPr>
              <a:t>Респираторна </a:t>
            </a:r>
            <a:r>
              <a:rPr lang="x-none" b="1" dirty="0" err="1">
                <a:latin typeface="Palatino Linotype" pitchFamily="18" charset="0"/>
              </a:rPr>
              <a:t>инсуфицијенција</a:t>
            </a:r>
            <a:endParaRPr lang="x-none" b="1" dirty="0">
              <a:latin typeface="Palatino Linotype" pitchFamily="18" charset="0"/>
            </a:endParaRPr>
          </a:p>
          <a:p>
            <a:pPr marL="285750" indent="-285750">
              <a:lnSpc>
                <a:spcPct val="150000"/>
              </a:lnSpc>
              <a:buFont typeface="Wingdings" pitchFamily="2" charset="2"/>
              <a:buChar char="§"/>
            </a:pPr>
            <a:r>
              <a:rPr lang="x-none" b="1" dirty="0">
                <a:latin typeface="Palatino Linotype" pitchFamily="18" charset="0"/>
              </a:rPr>
              <a:t>Клинички </a:t>
            </a:r>
            <a:r>
              <a:rPr lang="x-none" b="1" dirty="0" err="1">
                <a:latin typeface="Palatino Linotype" pitchFamily="18" charset="0"/>
              </a:rPr>
              <a:t>манифестна</a:t>
            </a:r>
            <a:r>
              <a:rPr lang="x-none" b="1" dirty="0">
                <a:latin typeface="Palatino Linotype" pitchFamily="18" charset="0"/>
              </a:rPr>
              <a:t> </a:t>
            </a:r>
            <a:r>
              <a:rPr lang="x-none" b="1" dirty="0" err="1">
                <a:latin typeface="Palatino Linotype" pitchFamily="18" charset="0"/>
              </a:rPr>
              <a:t>коагулопатија</a:t>
            </a:r>
            <a:r>
              <a:rPr lang="x-none" dirty="0">
                <a:latin typeface="Palatino Linotype" pitchFamily="18" charset="0"/>
              </a:rPr>
              <a:t>-крварење из места убода, из </a:t>
            </a:r>
            <a:r>
              <a:rPr lang="x-none" dirty="0" err="1">
                <a:latin typeface="Palatino Linotype" pitchFamily="18" charset="0"/>
              </a:rPr>
              <a:t>уринарног</a:t>
            </a:r>
            <a:r>
              <a:rPr lang="x-none" dirty="0">
                <a:latin typeface="Palatino Linotype" pitchFamily="18" charset="0"/>
              </a:rPr>
              <a:t> и гастроинтестиналног система</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3968341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382000" cy="6186309"/>
          </a:xfrm>
          <a:prstGeom prst="rect">
            <a:avLst/>
          </a:prstGeom>
          <a:noFill/>
        </p:spPr>
        <p:txBody>
          <a:bodyPr wrap="square" rtlCol="0">
            <a:spAutoFit/>
          </a:bodyPr>
          <a:lstStyle/>
          <a:p>
            <a:pPr>
              <a:lnSpc>
                <a:spcPct val="150000"/>
              </a:lnSpc>
            </a:pPr>
            <a:r>
              <a:rPr lang="x-none" b="1">
                <a:latin typeface="Palatino Linotype" pitchFamily="18" charset="0"/>
              </a:rPr>
              <a:t>ДИЈАГНОЗА</a:t>
            </a:r>
            <a:endParaRPr lang="x-none" b="1"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Утврдити етиологију болести јетре</a:t>
            </a:r>
          </a:p>
          <a:p>
            <a:pPr marL="285750" indent="-285750">
              <a:lnSpc>
                <a:spcPct val="150000"/>
              </a:lnSpc>
              <a:buFont typeface="Wingdings" pitchFamily="2" charset="2"/>
              <a:buChar char="§"/>
            </a:pPr>
            <a:r>
              <a:rPr lang="x-none" dirty="0">
                <a:latin typeface="Palatino Linotype" pitchFamily="18" charset="0"/>
              </a:rPr>
              <a:t>Одређивање вредности </a:t>
            </a:r>
            <a:r>
              <a:rPr lang="x-none" dirty="0" err="1">
                <a:latin typeface="Palatino Linotype" pitchFamily="18" charset="0"/>
              </a:rPr>
              <a:t>парацетамола</a:t>
            </a:r>
            <a:r>
              <a:rPr lang="x-none" dirty="0">
                <a:latin typeface="Palatino Linotype" pitchFamily="18" charset="0"/>
              </a:rPr>
              <a:t> у крви (Н-</a:t>
            </a:r>
            <a:r>
              <a:rPr lang="x-none" dirty="0" err="1">
                <a:latin typeface="Palatino Linotype" pitchFamily="18" charset="0"/>
              </a:rPr>
              <a:t>ацетилцистеин</a:t>
            </a:r>
            <a:r>
              <a:rPr lang="x-none" dirty="0">
                <a:latin typeface="Palatino Linotype" pitchFamily="18" charset="0"/>
              </a:rPr>
              <a:t>)</a:t>
            </a:r>
          </a:p>
          <a:p>
            <a:pPr marL="285750" indent="-285750">
              <a:lnSpc>
                <a:spcPct val="150000"/>
              </a:lnSpc>
              <a:buFont typeface="Wingdings" pitchFamily="2" charset="2"/>
              <a:buChar char="§"/>
            </a:pPr>
            <a:r>
              <a:rPr lang="x-none" dirty="0">
                <a:latin typeface="Palatino Linotype" pitchFamily="18" charset="0"/>
              </a:rPr>
              <a:t>Одређивање антитела на вирусе (хепатитис А, Б, CMV, EBV)</a:t>
            </a:r>
          </a:p>
          <a:p>
            <a:pPr marL="285750" indent="-285750">
              <a:lnSpc>
                <a:spcPct val="150000"/>
              </a:lnSpc>
              <a:buFont typeface="Wingdings" pitchFamily="2" charset="2"/>
              <a:buChar char="§"/>
            </a:pPr>
            <a:r>
              <a:rPr lang="x-none" dirty="0">
                <a:latin typeface="Palatino Linotype" pitchFamily="18" charset="0"/>
              </a:rPr>
              <a:t>Присутна </a:t>
            </a:r>
            <a:r>
              <a:rPr lang="x-none" dirty="0" err="1">
                <a:latin typeface="Palatino Linotype" pitchFamily="18" charset="0"/>
              </a:rPr>
              <a:t>еозинофилија</a:t>
            </a:r>
            <a:r>
              <a:rPr lang="x-none" dirty="0">
                <a:latin typeface="Palatino Linotype" pitchFamily="18" charset="0"/>
              </a:rPr>
              <a:t>-идиосинкратична реакција на лек</a:t>
            </a:r>
          </a:p>
          <a:p>
            <a:pPr marL="285750" indent="-285750">
              <a:lnSpc>
                <a:spcPct val="150000"/>
              </a:lnSpc>
              <a:buFont typeface="Wingdings" pitchFamily="2" charset="2"/>
              <a:buChar char="§"/>
            </a:pPr>
            <a:r>
              <a:rPr lang="x-none" dirty="0">
                <a:latin typeface="Palatino Linotype" pitchFamily="18" charset="0"/>
              </a:rPr>
              <a:t>УЗВ</a:t>
            </a:r>
          </a:p>
          <a:p>
            <a:pPr marL="285750" indent="-285750">
              <a:lnSpc>
                <a:spcPct val="150000"/>
              </a:lnSpc>
              <a:buFont typeface="Wingdings" pitchFamily="2" charset="2"/>
              <a:buChar char="§"/>
            </a:pPr>
            <a:r>
              <a:rPr lang="x-none">
                <a:latin typeface="Palatino Linotype" pitchFamily="18" charset="0"/>
              </a:rPr>
              <a:t>ЦТ</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x-none" b="1">
                <a:latin typeface="Palatino Linotype" pitchFamily="18" charset="0"/>
              </a:rPr>
              <a:t>ТЕРАПИЈА</a:t>
            </a:r>
          </a:p>
          <a:p>
            <a:pPr marL="342900" indent="-342900">
              <a:lnSpc>
                <a:spcPct val="150000"/>
              </a:lnSpc>
              <a:buAutoNum type="arabicPeriod"/>
            </a:pPr>
            <a:r>
              <a:rPr lang="x-none">
                <a:latin typeface="Palatino Linotype" pitchFamily="18" charset="0"/>
              </a:rPr>
              <a:t>Процена прогнозе</a:t>
            </a:r>
          </a:p>
          <a:p>
            <a:pPr marL="342900" indent="-342900">
              <a:lnSpc>
                <a:spcPct val="150000"/>
              </a:lnSpc>
              <a:buAutoNum type="arabicPeriod"/>
            </a:pPr>
            <a:r>
              <a:rPr lang="x-none">
                <a:latin typeface="Palatino Linotype" pitchFamily="18" charset="0"/>
              </a:rPr>
              <a:t>Стандардни протокол лечења</a:t>
            </a:r>
          </a:p>
          <a:p>
            <a:pPr marL="342900" indent="-342900">
              <a:lnSpc>
                <a:spcPct val="150000"/>
              </a:lnSpc>
              <a:buAutoNum type="arabicPeriod"/>
            </a:pPr>
            <a:r>
              <a:rPr lang="x-none">
                <a:latin typeface="Palatino Linotype" pitchFamily="18" charset="0"/>
              </a:rPr>
              <a:t>Праћење и лечење могућих компликација</a:t>
            </a:r>
          </a:p>
          <a:p>
            <a:pPr marL="342900" indent="-342900">
              <a:lnSpc>
                <a:spcPct val="150000"/>
              </a:lnSpc>
              <a:buAutoNum type="arabicPeriod"/>
            </a:pPr>
            <a:r>
              <a:rPr lang="x-none">
                <a:latin typeface="Palatino Linotype" pitchFamily="18" charset="0"/>
              </a:rPr>
              <a:t>Хитна трансплантација јетре</a:t>
            </a:r>
          </a:p>
          <a:p>
            <a:pPr marL="342900" indent="-342900">
              <a:lnSpc>
                <a:spcPct val="150000"/>
              </a:lnSpc>
              <a:buAutoNum type="arabicPeriod"/>
            </a:pPr>
            <a:r>
              <a:rPr lang="x-none">
                <a:latin typeface="Palatino Linotype" pitchFamily="18" charset="0"/>
              </a:rPr>
              <a:t>Премошћавање времена до трансплантације</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2794478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686800" cy="4524315"/>
          </a:xfrm>
          <a:prstGeom prst="rect">
            <a:avLst/>
          </a:prstGeom>
          <a:noFill/>
        </p:spPr>
        <p:txBody>
          <a:bodyPr wrap="square" rtlCol="0">
            <a:spAutoFit/>
          </a:bodyPr>
          <a:lstStyle/>
          <a:p>
            <a:pPr marL="342900" indent="-342900">
              <a:lnSpc>
                <a:spcPct val="150000"/>
              </a:lnSpc>
              <a:buAutoNum type="arabicPeriod"/>
            </a:pPr>
            <a:r>
              <a:rPr lang="x-none" b="1" dirty="0">
                <a:latin typeface="Palatino Linotype" pitchFamily="18" charset="0"/>
              </a:rPr>
              <a:t>Поремећај стварања </a:t>
            </a:r>
            <a:r>
              <a:rPr lang="x-none" b="1" dirty="0" err="1">
                <a:latin typeface="Palatino Linotype" pitchFamily="18" charset="0"/>
              </a:rPr>
              <a:t>билирубина</a:t>
            </a:r>
            <a:endParaRPr lang="x-none" b="1"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Главни део </a:t>
            </a:r>
            <a:r>
              <a:rPr lang="x-none" dirty="0" err="1">
                <a:latin typeface="Palatino Linotype" pitchFamily="18" charset="0"/>
              </a:rPr>
              <a:t>билирубина</a:t>
            </a:r>
            <a:r>
              <a:rPr lang="x-none" dirty="0">
                <a:latin typeface="Palatino Linotype" pitchFamily="18" charset="0"/>
              </a:rPr>
              <a:t> у серуму настаје </a:t>
            </a:r>
            <a:r>
              <a:rPr lang="x-none" dirty="0" err="1">
                <a:latin typeface="Palatino Linotype" pitchFamily="18" charset="0"/>
              </a:rPr>
              <a:t>разградњом</a:t>
            </a:r>
            <a:r>
              <a:rPr lang="x-none" dirty="0">
                <a:latin typeface="Palatino Linotype" pitchFamily="18" charset="0"/>
              </a:rPr>
              <a:t> хемоглобина зрелих </a:t>
            </a:r>
            <a:r>
              <a:rPr lang="x-none" dirty="0" err="1">
                <a:latin typeface="Palatino Linotype" pitchFamily="18" charset="0"/>
              </a:rPr>
              <a:t>еритроцита</a:t>
            </a:r>
            <a:r>
              <a:rPr lang="x-none" dirty="0">
                <a:latin typeface="Palatino Linotype" pitchFamily="18" charset="0"/>
              </a:rPr>
              <a:t> (</a:t>
            </a:r>
            <a:r>
              <a:rPr lang="x-none" dirty="0" err="1">
                <a:latin typeface="Palatino Linotype" pitchFamily="18" charset="0"/>
              </a:rPr>
              <a:t>ретикулоендотелни</a:t>
            </a:r>
            <a:r>
              <a:rPr lang="x-none" dirty="0">
                <a:latin typeface="Palatino Linotype" pitchFamily="18" charset="0"/>
              </a:rPr>
              <a:t> систем јетре, слезине, </a:t>
            </a:r>
            <a:r>
              <a:rPr lang="x-none" dirty="0" err="1">
                <a:latin typeface="Palatino Linotype" pitchFamily="18" charset="0"/>
              </a:rPr>
              <a:t>костне</a:t>
            </a:r>
            <a:r>
              <a:rPr lang="x-none" dirty="0">
                <a:latin typeface="Palatino Linotype" pitchFamily="18" charset="0"/>
              </a:rPr>
              <a:t> сржи)</a:t>
            </a:r>
          </a:p>
          <a:p>
            <a:pPr marL="285750" indent="-285750">
              <a:lnSpc>
                <a:spcPct val="150000"/>
              </a:lnSpc>
              <a:buFont typeface="Wingdings" pitchFamily="2" charset="2"/>
              <a:buChar char="v"/>
            </a:pPr>
            <a:r>
              <a:rPr lang="x-none" dirty="0">
                <a:latin typeface="Palatino Linotype" pitchFamily="18" charset="0"/>
              </a:rPr>
              <a:t>Мањи део </a:t>
            </a:r>
            <a:r>
              <a:rPr lang="x-none" dirty="0" err="1">
                <a:latin typeface="Palatino Linotype" pitchFamily="18" charset="0"/>
              </a:rPr>
              <a:t>билирубина</a:t>
            </a:r>
            <a:r>
              <a:rPr lang="x-none" dirty="0">
                <a:latin typeface="Palatino Linotype" pitchFamily="18" charset="0"/>
              </a:rPr>
              <a:t> настаје </a:t>
            </a:r>
            <a:r>
              <a:rPr lang="x-none" dirty="0" err="1">
                <a:latin typeface="Palatino Linotype" pitchFamily="18" charset="0"/>
              </a:rPr>
              <a:t>неефективном</a:t>
            </a:r>
            <a:r>
              <a:rPr lang="x-none" dirty="0">
                <a:latin typeface="Palatino Linotype" pitchFamily="18" charset="0"/>
              </a:rPr>
              <a:t> </a:t>
            </a:r>
            <a:r>
              <a:rPr lang="x-none" dirty="0" err="1">
                <a:latin typeface="Palatino Linotype" pitchFamily="18" charset="0"/>
              </a:rPr>
              <a:t>еритропоезом</a:t>
            </a:r>
            <a:r>
              <a:rPr lang="x-none" dirty="0">
                <a:latin typeface="Palatino Linotype" pitchFamily="18" charset="0"/>
              </a:rPr>
              <a:t> у </a:t>
            </a:r>
            <a:r>
              <a:rPr lang="x-none" dirty="0" err="1">
                <a:latin typeface="Palatino Linotype" pitchFamily="18" charset="0"/>
              </a:rPr>
              <a:t>костној</a:t>
            </a:r>
            <a:r>
              <a:rPr lang="x-none" dirty="0">
                <a:latin typeface="Palatino Linotype" pitchFamily="18" charset="0"/>
              </a:rPr>
              <a:t> сржи</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Повећана производња </a:t>
            </a:r>
            <a:r>
              <a:rPr lang="x-none" b="1" dirty="0" err="1">
                <a:latin typeface="Palatino Linotype" pitchFamily="18" charset="0"/>
              </a:rPr>
              <a:t>билирубина</a:t>
            </a:r>
            <a:r>
              <a:rPr lang="x-none" b="1" dirty="0">
                <a:latin typeface="Palatino Linotype" pitchFamily="18" charset="0"/>
              </a:rPr>
              <a:t>-</a:t>
            </a:r>
            <a:r>
              <a:rPr lang="x-none" b="1" u="sng" dirty="0">
                <a:latin typeface="Palatino Linotype" pitchFamily="18" charset="0"/>
              </a:rPr>
              <a:t>повишена фракција: индиректна</a:t>
            </a:r>
          </a:p>
          <a:p>
            <a:pPr marL="285750" indent="-285750">
              <a:lnSpc>
                <a:spcPct val="150000"/>
              </a:lnSpc>
              <a:buFont typeface="Wingdings" pitchFamily="2" charset="2"/>
              <a:buChar char="ü"/>
            </a:pPr>
            <a:r>
              <a:rPr lang="x-none" dirty="0" err="1">
                <a:latin typeface="Palatino Linotype" pitchFamily="18" charset="0"/>
              </a:rPr>
              <a:t>неефективна</a:t>
            </a:r>
            <a:r>
              <a:rPr lang="x-none" dirty="0">
                <a:latin typeface="Palatino Linotype" pitchFamily="18" charset="0"/>
              </a:rPr>
              <a:t> </a:t>
            </a:r>
            <a:r>
              <a:rPr lang="x-none" dirty="0" err="1">
                <a:latin typeface="Palatino Linotype" pitchFamily="18" charset="0"/>
              </a:rPr>
              <a:t>еритропоеза</a:t>
            </a:r>
            <a:r>
              <a:rPr lang="x-none" dirty="0">
                <a:latin typeface="Palatino Linotype" pitchFamily="18" charset="0"/>
              </a:rPr>
              <a:t> (</a:t>
            </a:r>
            <a:r>
              <a:rPr lang="x-none" dirty="0" err="1">
                <a:latin typeface="Palatino Linotype" pitchFamily="18" charset="0"/>
              </a:rPr>
              <a:t>мегалобластна</a:t>
            </a:r>
            <a:r>
              <a:rPr lang="x-none" dirty="0">
                <a:latin typeface="Palatino Linotype" pitchFamily="18" charset="0"/>
              </a:rPr>
              <a:t> анемија, </a:t>
            </a:r>
            <a:r>
              <a:rPr lang="x-none" dirty="0" err="1">
                <a:latin typeface="Palatino Linotype" pitchFamily="18" charset="0"/>
              </a:rPr>
              <a:t>таласемија</a:t>
            </a:r>
            <a:r>
              <a:rPr lang="x-none" dirty="0">
                <a:latin typeface="Palatino Linotype" pitchFamily="18" charset="0"/>
              </a:rPr>
              <a:t>, тровање оловом,…)</a:t>
            </a:r>
          </a:p>
          <a:p>
            <a:pPr marL="285750" indent="-285750">
              <a:lnSpc>
                <a:spcPct val="150000"/>
              </a:lnSpc>
              <a:buFont typeface="Wingdings" pitchFamily="2" charset="2"/>
              <a:buChar char="ü"/>
            </a:pPr>
            <a:r>
              <a:rPr lang="x-none" dirty="0">
                <a:latin typeface="Palatino Linotype" pitchFamily="18" charset="0"/>
              </a:rPr>
              <a:t>убрзана разградња зрелих </a:t>
            </a:r>
            <a:r>
              <a:rPr lang="x-none" dirty="0" err="1">
                <a:latin typeface="Palatino Linotype" pitchFamily="18" charset="0"/>
              </a:rPr>
              <a:t>еритроцита</a:t>
            </a:r>
            <a:r>
              <a:rPr lang="x-none" dirty="0">
                <a:latin typeface="Palatino Linotype" pitchFamily="18" charset="0"/>
              </a:rPr>
              <a:t> </a:t>
            </a:r>
            <a:r>
              <a:rPr lang="x-none" b="1" dirty="0">
                <a:latin typeface="Palatino Linotype" pitchFamily="18" charset="0"/>
              </a:rPr>
              <a:t>(</a:t>
            </a:r>
            <a:r>
              <a:rPr lang="x-none" b="1" dirty="0" err="1">
                <a:latin typeface="Palatino Linotype" pitchFamily="18" charset="0"/>
              </a:rPr>
              <a:t>хемолиза</a:t>
            </a:r>
            <a:r>
              <a:rPr lang="x-none" b="1" dirty="0">
                <a:latin typeface="Palatino Linotype" pitchFamily="18" charset="0"/>
              </a:rPr>
              <a:t>)</a:t>
            </a:r>
            <a:r>
              <a:rPr lang="x-none" dirty="0">
                <a:latin typeface="Palatino Linotype" pitchFamily="18" charset="0"/>
              </a:rPr>
              <a:t> (</a:t>
            </a:r>
            <a:r>
              <a:rPr lang="x-none" dirty="0" err="1">
                <a:latin typeface="Palatino Linotype" pitchFamily="18" charset="0"/>
              </a:rPr>
              <a:t>конгенитална</a:t>
            </a:r>
            <a:r>
              <a:rPr lang="x-none" dirty="0">
                <a:latin typeface="Palatino Linotype" pitchFamily="18" charset="0"/>
              </a:rPr>
              <a:t> </a:t>
            </a:r>
            <a:r>
              <a:rPr lang="x-none" dirty="0" err="1">
                <a:latin typeface="Palatino Linotype" pitchFamily="18" charset="0"/>
              </a:rPr>
              <a:t>сфероцитоза</a:t>
            </a:r>
            <a:r>
              <a:rPr lang="x-none" dirty="0">
                <a:latin typeface="Palatino Linotype" pitchFamily="18" charset="0"/>
              </a:rPr>
              <a:t>, </a:t>
            </a:r>
            <a:r>
              <a:rPr lang="x-none" dirty="0" err="1">
                <a:latin typeface="Palatino Linotype" pitchFamily="18" charset="0"/>
              </a:rPr>
              <a:t>аутоимунске</a:t>
            </a:r>
            <a:r>
              <a:rPr lang="x-none" dirty="0">
                <a:latin typeface="Palatino Linotype" pitchFamily="18" charset="0"/>
              </a:rPr>
              <a:t> </a:t>
            </a:r>
            <a:r>
              <a:rPr lang="x-none" dirty="0" err="1">
                <a:latin typeface="Palatino Linotype" pitchFamily="18" charset="0"/>
              </a:rPr>
              <a:t>хемолитичке</a:t>
            </a:r>
            <a:r>
              <a:rPr lang="x-none" dirty="0">
                <a:latin typeface="Palatino Linotype" pitchFamily="18" charset="0"/>
              </a:rPr>
              <a:t> анемије, трансфузија крви, …) </a:t>
            </a:r>
          </a:p>
          <a:p>
            <a:endParaRPr lang="x-none" dirty="0">
              <a:latin typeface="Palatino Linotype" pitchFamily="18" charset="0"/>
            </a:endParaRPr>
          </a:p>
        </p:txBody>
      </p:sp>
    </p:spTree>
    <p:extLst>
      <p:ext uri="{BB962C8B-B14F-4D97-AF65-F5344CB8AC3E}">
        <p14:creationId xmlns:p14="http://schemas.microsoft.com/office/powerpoint/2010/main" val="2206032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709440779"/>
              </p:ext>
            </p:extLst>
          </p:nvPr>
        </p:nvGraphicFramePr>
        <p:xfrm>
          <a:off x="50800" y="25400"/>
          <a:ext cx="9144000" cy="6660875"/>
        </p:xfrm>
        <a:graphic>
          <a:graphicData uri="http://schemas.openxmlformats.org/drawingml/2006/table">
            <a:tbl>
              <a:tblPr firstRow="1" bandRow="1">
                <a:tableStyleId>{5C22544A-7EE6-4342-B048-85BDC9FD1C3A}</a:tableStyleId>
              </a:tblPr>
              <a:tblGrid>
                <a:gridCol w="26924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3937000">
                  <a:extLst>
                    <a:ext uri="{9D8B030D-6E8A-4147-A177-3AD203B41FA5}">
                      <a16:colId xmlns:a16="http://schemas.microsoft.com/office/drawing/2014/main" val="20002"/>
                    </a:ext>
                  </a:extLst>
                </a:gridCol>
              </a:tblGrid>
              <a:tr h="965200">
                <a:tc>
                  <a:txBody>
                    <a:bodyPr/>
                    <a:lstStyle/>
                    <a:p>
                      <a:r>
                        <a:rPr lang="x-none" sz="1400" dirty="0" err="1">
                          <a:latin typeface="Palatino Linotype" pitchFamily="18" charset="0"/>
                        </a:rPr>
                        <a:t>Интракранијална</a:t>
                      </a:r>
                      <a:r>
                        <a:rPr lang="x-none" sz="1400" dirty="0">
                          <a:latin typeface="Palatino Linotype" pitchFamily="18" charset="0"/>
                        </a:rPr>
                        <a:t> хипертензија, </a:t>
                      </a:r>
                      <a:r>
                        <a:rPr lang="x-none" sz="1400" dirty="0" err="1">
                          <a:latin typeface="Palatino Linotype" pitchFamily="18" charset="0"/>
                        </a:rPr>
                        <a:t>неурохипоксемија</a:t>
                      </a:r>
                      <a:endParaRPr lang="x-none" sz="1400" dirty="0">
                        <a:latin typeface="Palatino Linotype" pitchFamily="18" charset="0"/>
                      </a:endParaRPr>
                    </a:p>
                    <a:p>
                      <a:r>
                        <a:rPr lang="x-none" sz="1400" dirty="0" err="1">
                          <a:latin typeface="Palatino Linotype" pitchFamily="18" charset="0"/>
                        </a:rPr>
                        <a:t>субклиничке</a:t>
                      </a:r>
                      <a:r>
                        <a:rPr lang="x-none" sz="1400" dirty="0">
                          <a:latin typeface="Palatino Linotype" pitchFamily="18" charset="0"/>
                        </a:rPr>
                        <a:t> конвулзије</a:t>
                      </a:r>
                    </a:p>
                  </a:txBody>
                  <a:tcPr/>
                </a:tc>
                <a:tc>
                  <a:txBody>
                    <a:bodyPr/>
                    <a:lstStyle/>
                    <a:p>
                      <a:r>
                        <a:rPr lang="x-none" sz="1400" dirty="0">
                          <a:latin typeface="Palatino Linotype" pitchFamily="18" charset="0"/>
                        </a:rPr>
                        <a:t>55-70%</a:t>
                      </a:r>
                    </a:p>
                  </a:txBody>
                  <a:tcPr/>
                </a:tc>
                <a:tc>
                  <a:txBody>
                    <a:bodyPr/>
                    <a:lstStyle/>
                    <a:p>
                      <a:r>
                        <a:rPr lang="x-none" sz="1400" dirty="0">
                          <a:latin typeface="Palatino Linotype" pitchFamily="18" charset="0"/>
                        </a:rPr>
                        <a:t>Праћење болесника, </a:t>
                      </a:r>
                      <a:r>
                        <a:rPr lang="x-none" sz="1400" dirty="0" err="1">
                          <a:latin typeface="Palatino Linotype" pitchFamily="18" charset="0"/>
                        </a:rPr>
                        <a:t>манитол</a:t>
                      </a:r>
                      <a:r>
                        <a:rPr lang="x-none" sz="1400" dirty="0">
                          <a:latin typeface="Palatino Linotype" pitchFamily="18" charset="0"/>
                        </a:rPr>
                        <a:t>, барбитурати, </a:t>
                      </a:r>
                      <a:r>
                        <a:rPr lang="x-none" sz="1400" dirty="0" err="1">
                          <a:latin typeface="Palatino Linotype" pitchFamily="18" charset="0"/>
                        </a:rPr>
                        <a:t>инотропни</a:t>
                      </a:r>
                      <a:r>
                        <a:rPr lang="x-none" sz="1400" dirty="0">
                          <a:latin typeface="Palatino Linotype" pitchFamily="18" charset="0"/>
                        </a:rPr>
                        <a:t> лекови,</a:t>
                      </a:r>
                      <a:r>
                        <a:rPr lang="x-none" sz="1400" baseline="0" dirty="0">
                          <a:latin typeface="Palatino Linotype" pitchFamily="18" charset="0"/>
                        </a:rPr>
                        <a:t> </a:t>
                      </a:r>
                      <a:r>
                        <a:rPr lang="x-none" sz="1400" baseline="0" dirty="0" err="1">
                          <a:latin typeface="Palatino Linotype" pitchFamily="18" charset="0"/>
                        </a:rPr>
                        <a:t>хипероксигенација</a:t>
                      </a:r>
                      <a:endParaRPr lang="x-none" sz="1400" dirty="0">
                        <a:latin typeface="Palatino Linotype" pitchFamily="18" charset="0"/>
                      </a:endParaRPr>
                    </a:p>
                  </a:txBody>
                  <a:tcPr/>
                </a:tc>
                <a:extLst>
                  <a:ext uri="{0D108BD9-81ED-4DB2-BD59-A6C34878D82A}">
                    <a16:rowId xmlns:a16="http://schemas.microsoft.com/office/drawing/2014/main" val="10000"/>
                  </a:ext>
                </a:extLst>
              </a:tr>
              <a:tr h="430280">
                <a:tc>
                  <a:txBody>
                    <a:bodyPr/>
                    <a:lstStyle/>
                    <a:p>
                      <a:r>
                        <a:rPr lang="x-none" sz="1400" dirty="0" err="1">
                          <a:latin typeface="Palatino Linotype" pitchFamily="18" charset="0"/>
                        </a:rPr>
                        <a:t>Инсуфицијенција</a:t>
                      </a:r>
                      <a:r>
                        <a:rPr lang="x-none" sz="1400" dirty="0">
                          <a:latin typeface="Palatino Linotype" pitchFamily="18" charset="0"/>
                        </a:rPr>
                        <a:t> бубрега</a:t>
                      </a:r>
                    </a:p>
                  </a:txBody>
                  <a:tcPr/>
                </a:tc>
                <a:tc>
                  <a:txBody>
                    <a:bodyPr/>
                    <a:lstStyle/>
                    <a:p>
                      <a:r>
                        <a:rPr lang="x-none" sz="1400" dirty="0" err="1">
                          <a:latin typeface="Palatino Linotype" pitchFamily="18" charset="0"/>
                        </a:rPr>
                        <a:t>Парацетамол</a:t>
                      </a:r>
                      <a:r>
                        <a:rPr lang="x-none" sz="1400" dirty="0">
                          <a:latin typeface="Palatino Linotype" pitchFamily="18" charset="0"/>
                        </a:rPr>
                        <a:t>-75%</a:t>
                      </a:r>
                    </a:p>
                    <a:p>
                      <a:r>
                        <a:rPr lang="x-none" sz="1400" dirty="0">
                          <a:latin typeface="Palatino Linotype" pitchFamily="18" charset="0"/>
                        </a:rPr>
                        <a:t>Остали узроци-30%</a:t>
                      </a:r>
                    </a:p>
                  </a:txBody>
                  <a:tcPr/>
                </a:tc>
                <a:tc>
                  <a:txBody>
                    <a:bodyPr/>
                    <a:lstStyle/>
                    <a:p>
                      <a:r>
                        <a:rPr lang="x-none" sz="1400" dirty="0">
                          <a:latin typeface="Palatino Linotype" pitchFamily="18" charset="0"/>
                        </a:rPr>
                        <a:t>Континуирана </a:t>
                      </a:r>
                      <a:r>
                        <a:rPr lang="x-none" sz="1400" dirty="0" err="1">
                          <a:latin typeface="Palatino Linotype" pitchFamily="18" charset="0"/>
                        </a:rPr>
                        <a:t>хемофилтрација</a:t>
                      </a:r>
                      <a:endParaRPr lang="x-none" sz="1400" dirty="0">
                        <a:latin typeface="Palatino Linotype" pitchFamily="18" charset="0"/>
                      </a:endParaRPr>
                    </a:p>
                  </a:txBody>
                  <a:tcPr/>
                </a:tc>
                <a:extLst>
                  <a:ext uri="{0D108BD9-81ED-4DB2-BD59-A6C34878D82A}">
                    <a16:rowId xmlns:a16="http://schemas.microsoft.com/office/drawing/2014/main" val="10001"/>
                  </a:ext>
                </a:extLst>
              </a:tr>
              <a:tr h="430280">
                <a:tc>
                  <a:txBody>
                    <a:bodyPr/>
                    <a:lstStyle/>
                    <a:p>
                      <a:r>
                        <a:rPr lang="x-none" sz="1400" dirty="0">
                          <a:latin typeface="Palatino Linotype" pitchFamily="18" charset="0"/>
                        </a:rPr>
                        <a:t>Сепса</a:t>
                      </a:r>
                    </a:p>
                  </a:txBody>
                  <a:tcPr/>
                </a:tc>
                <a:tc>
                  <a:txBody>
                    <a:bodyPr/>
                    <a:lstStyle/>
                    <a:p>
                      <a:r>
                        <a:rPr lang="x-none" sz="1400" dirty="0" err="1">
                          <a:latin typeface="Palatino Linotype" pitchFamily="18" charset="0"/>
                        </a:rPr>
                        <a:t>Бактеријска</a:t>
                      </a:r>
                      <a:r>
                        <a:rPr lang="x-none" sz="1400" dirty="0">
                          <a:latin typeface="Palatino Linotype" pitchFamily="18" charset="0"/>
                        </a:rPr>
                        <a:t>-30-85%</a:t>
                      </a:r>
                    </a:p>
                    <a:p>
                      <a:r>
                        <a:rPr lang="x-none" sz="1400" dirty="0">
                          <a:latin typeface="Palatino Linotype" pitchFamily="18" charset="0"/>
                        </a:rPr>
                        <a:t>Гљивична-30%</a:t>
                      </a:r>
                    </a:p>
                  </a:txBody>
                  <a:tcPr/>
                </a:tc>
                <a:tc>
                  <a:txBody>
                    <a:bodyPr/>
                    <a:lstStyle/>
                    <a:p>
                      <a:r>
                        <a:rPr lang="x-none" sz="1400" dirty="0">
                          <a:latin typeface="Palatino Linotype" pitchFamily="18" charset="0"/>
                        </a:rPr>
                        <a:t>Системска </a:t>
                      </a:r>
                      <a:r>
                        <a:rPr lang="x-none" sz="1400" dirty="0" err="1">
                          <a:latin typeface="Palatino Linotype" pitchFamily="18" charset="0"/>
                        </a:rPr>
                        <a:t>антимикробна</a:t>
                      </a:r>
                      <a:r>
                        <a:rPr lang="x-none" sz="1400" dirty="0">
                          <a:latin typeface="Palatino Linotype" pitchFamily="18" charset="0"/>
                        </a:rPr>
                        <a:t> терапија,</a:t>
                      </a:r>
                      <a:r>
                        <a:rPr lang="x-none" sz="1400" baseline="0" dirty="0">
                          <a:latin typeface="Palatino Linotype" pitchFamily="18" charset="0"/>
                        </a:rPr>
                        <a:t> емпиријска системска </a:t>
                      </a:r>
                      <a:r>
                        <a:rPr lang="x-none" sz="1400" baseline="0" dirty="0" err="1">
                          <a:latin typeface="Palatino Linotype" pitchFamily="18" charset="0"/>
                        </a:rPr>
                        <a:t>антифугална</a:t>
                      </a:r>
                      <a:r>
                        <a:rPr lang="x-none" sz="1400" baseline="0" dirty="0">
                          <a:latin typeface="Palatino Linotype" pitchFamily="18" charset="0"/>
                        </a:rPr>
                        <a:t> ако су леукоцити виши од 20x10 </a:t>
                      </a:r>
                      <a:r>
                        <a:rPr lang="x-none" sz="1400" baseline="30000" dirty="0">
                          <a:latin typeface="Palatino Linotype" pitchFamily="18" charset="0"/>
                        </a:rPr>
                        <a:t>9</a:t>
                      </a:r>
                    </a:p>
                  </a:txBody>
                  <a:tcPr/>
                </a:tc>
                <a:extLst>
                  <a:ext uri="{0D108BD9-81ED-4DB2-BD59-A6C34878D82A}">
                    <a16:rowId xmlns:a16="http://schemas.microsoft.com/office/drawing/2014/main" val="10002"/>
                  </a:ext>
                </a:extLst>
              </a:tr>
              <a:tr h="430280">
                <a:tc>
                  <a:txBody>
                    <a:bodyPr/>
                    <a:lstStyle/>
                    <a:p>
                      <a:r>
                        <a:rPr lang="x-none" sz="1400" dirty="0" err="1">
                          <a:latin typeface="Palatino Linotype" pitchFamily="18" charset="0"/>
                        </a:rPr>
                        <a:t>Хипотензија</a:t>
                      </a:r>
                      <a:endParaRPr lang="x-none" sz="1400" dirty="0">
                        <a:latin typeface="Palatino Linotype" pitchFamily="18" charset="0"/>
                      </a:endParaRPr>
                    </a:p>
                  </a:txBody>
                  <a:tcPr/>
                </a:tc>
                <a:tc>
                  <a:txBody>
                    <a:bodyPr/>
                    <a:lstStyle/>
                    <a:p>
                      <a:r>
                        <a:rPr lang="x-none" sz="1400" dirty="0">
                          <a:latin typeface="Palatino Linotype" pitchFamily="18" charset="0"/>
                        </a:rPr>
                        <a:t>честа</a:t>
                      </a:r>
                    </a:p>
                  </a:txBody>
                  <a:tcPr/>
                </a:tc>
                <a:tc>
                  <a:txBody>
                    <a:bodyPr/>
                    <a:lstStyle/>
                    <a:p>
                      <a:endParaRPr lang="x-none" sz="1400" dirty="0">
                        <a:latin typeface="Palatino Linotype" pitchFamily="18" charset="0"/>
                      </a:endParaRPr>
                    </a:p>
                  </a:txBody>
                  <a:tcPr/>
                </a:tc>
                <a:extLst>
                  <a:ext uri="{0D108BD9-81ED-4DB2-BD59-A6C34878D82A}">
                    <a16:rowId xmlns:a16="http://schemas.microsoft.com/office/drawing/2014/main" val="10003"/>
                  </a:ext>
                </a:extLst>
              </a:tr>
              <a:tr h="430280">
                <a:tc>
                  <a:txBody>
                    <a:bodyPr/>
                    <a:lstStyle/>
                    <a:p>
                      <a:r>
                        <a:rPr lang="x-none" sz="1400" dirty="0" err="1">
                          <a:latin typeface="Palatino Linotype" pitchFamily="18" charset="0"/>
                        </a:rPr>
                        <a:t>Хипогликемија</a:t>
                      </a:r>
                      <a:endParaRPr lang="x-none" sz="1400" dirty="0">
                        <a:latin typeface="Palatino Linotype" pitchFamily="18" charset="0"/>
                      </a:endParaRPr>
                    </a:p>
                  </a:txBody>
                  <a:tcPr/>
                </a:tc>
                <a:tc>
                  <a:txBody>
                    <a:bodyPr/>
                    <a:lstStyle/>
                    <a:p>
                      <a:r>
                        <a:rPr lang="x-none" sz="1400" dirty="0">
                          <a:latin typeface="Palatino Linotype" pitchFamily="18" charset="0"/>
                        </a:rPr>
                        <a:t>Честа, претходи</a:t>
                      </a:r>
                      <a:r>
                        <a:rPr lang="x-none" sz="1400" baseline="0" dirty="0">
                          <a:latin typeface="Palatino Linotype" pitchFamily="18" charset="0"/>
                        </a:rPr>
                        <a:t> </a:t>
                      </a:r>
                      <a:r>
                        <a:rPr lang="x-none" sz="1400" baseline="0" dirty="0" err="1">
                          <a:latin typeface="Palatino Linotype" pitchFamily="18" charset="0"/>
                        </a:rPr>
                        <a:t>енцефалопатији</a:t>
                      </a:r>
                      <a:endParaRPr lang="x-none" sz="1400" dirty="0">
                        <a:latin typeface="Palatino Linotype" pitchFamily="18" charset="0"/>
                      </a:endParaRPr>
                    </a:p>
                  </a:txBody>
                  <a:tcPr/>
                </a:tc>
                <a:tc>
                  <a:txBody>
                    <a:bodyPr/>
                    <a:lstStyle/>
                    <a:p>
                      <a:r>
                        <a:rPr lang="x-none" sz="1400" dirty="0">
                          <a:latin typeface="Palatino Linotype" pitchFamily="18" charset="0"/>
                        </a:rPr>
                        <a:t>Провера глукозе код промене менталног статуса и на сат времена код болесника на респиратору</a:t>
                      </a:r>
                    </a:p>
                  </a:txBody>
                  <a:tcPr/>
                </a:tc>
                <a:extLst>
                  <a:ext uri="{0D108BD9-81ED-4DB2-BD59-A6C34878D82A}">
                    <a16:rowId xmlns:a16="http://schemas.microsoft.com/office/drawing/2014/main" val="10004"/>
                  </a:ext>
                </a:extLst>
              </a:tr>
              <a:tr h="742675">
                <a:tc>
                  <a:txBody>
                    <a:bodyPr/>
                    <a:lstStyle/>
                    <a:p>
                      <a:r>
                        <a:rPr lang="x-none" sz="1400" dirty="0">
                          <a:latin typeface="Palatino Linotype" pitchFamily="18" charset="0"/>
                        </a:rPr>
                        <a:t>Респираторна </a:t>
                      </a:r>
                      <a:r>
                        <a:rPr lang="x-none" sz="1400" dirty="0" err="1">
                          <a:latin typeface="Palatino Linotype" pitchFamily="18" charset="0"/>
                        </a:rPr>
                        <a:t>инсуфицијенција</a:t>
                      </a:r>
                      <a:endParaRPr lang="x-none" sz="1400" dirty="0">
                        <a:latin typeface="Palatino Linotype" pitchFamily="18" charset="0"/>
                      </a:endParaRPr>
                    </a:p>
                  </a:txBody>
                  <a:tcPr/>
                </a:tc>
                <a:tc>
                  <a:txBody>
                    <a:bodyPr/>
                    <a:lstStyle/>
                    <a:p>
                      <a:r>
                        <a:rPr lang="x-none" sz="1400" dirty="0">
                          <a:latin typeface="Palatino Linotype" pitchFamily="18" charset="0"/>
                        </a:rPr>
                        <a:t>Честа</a:t>
                      </a:r>
                    </a:p>
                  </a:txBody>
                  <a:tcPr/>
                </a:tc>
                <a:tc>
                  <a:txBody>
                    <a:bodyPr/>
                    <a:lstStyle/>
                    <a:p>
                      <a:r>
                        <a:rPr lang="x-none" sz="1400" dirty="0" err="1">
                          <a:latin typeface="Palatino Linotype" pitchFamily="18" charset="0"/>
                        </a:rPr>
                        <a:t>Мултифакторијална</a:t>
                      </a:r>
                      <a:r>
                        <a:rPr lang="x-none" sz="1400" dirty="0">
                          <a:latin typeface="Palatino Linotype" pitchFamily="18" charset="0"/>
                        </a:rPr>
                        <a:t> етиологија, рана вентилација</a:t>
                      </a:r>
                    </a:p>
                  </a:txBody>
                  <a:tcPr/>
                </a:tc>
                <a:extLst>
                  <a:ext uri="{0D108BD9-81ED-4DB2-BD59-A6C34878D82A}">
                    <a16:rowId xmlns:a16="http://schemas.microsoft.com/office/drawing/2014/main" val="10005"/>
                  </a:ext>
                </a:extLst>
              </a:tr>
              <a:tr h="430280">
                <a:tc>
                  <a:txBody>
                    <a:bodyPr/>
                    <a:lstStyle/>
                    <a:p>
                      <a:r>
                        <a:rPr lang="x-none" sz="1400" dirty="0" err="1">
                          <a:latin typeface="Palatino Linotype" pitchFamily="18" charset="0"/>
                        </a:rPr>
                        <a:t>Коагулопатије</a:t>
                      </a:r>
                      <a:endParaRPr lang="x-none" sz="1400" dirty="0">
                        <a:latin typeface="Palatino Linotype" pitchFamily="18" charset="0"/>
                      </a:endParaRPr>
                    </a:p>
                  </a:txBody>
                  <a:tcPr/>
                </a:tc>
                <a:tc>
                  <a:txBody>
                    <a:bodyPr/>
                    <a:lstStyle/>
                    <a:p>
                      <a:r>
                        <a:rPr lang="x-none" sz="1400" dirty="0">
                          <a:latin typeface="Palatino Linotype" pitchFamily="18" charset="0"/>
                        </a:rPr>
                        <a:t>Увек присутне</a:t>
                      </a:r>
                    </a:p>
                  </a:txBody>
                  <a:tcPr/>
                </a:tc>
                <a:tc>
                  <a:txBody>
                    <a:bodyPr/>
                    <a:lstStyle/>
                    <a:p>
                      <a:r>
                        <a:rPr lang="x-none" sz="1400" dirty="0">
                          <a:latin typeface="Palatino Linotype" pitchFamily="18" charset="0"/>
                        </a:rPr>
                        <a:t>Лечити само</a:t>
                      </a:r>
                      <a:r>
                        <a:rPr lang="x-none" sz="1400" baseline="0" dirty="0">
                          <a:latin typeface="Palatino Linotype" pitchFamily="18" charset="0"/>
                        </a:rPr>
                        <a:t> клинички </a:t>
                      </a:r>
                      <a:r>
                        <a:rPr lang="x-none" sz="1400" baseline="0" dirty="0" err="1">
                          <a:latin typeface="Palatino Linotype" pitchFamily="18" charset="0"/>
                        </a:rPr>
                        <a:t>манифестну</a:t>
                      </a:r>
                      <a:r>
                        <a:rPr lang="x-none" sz="1400" baseline="0" dirty="0">
                          <a:latin typeface="Palatino Linotype" pitchFamily="18" charset="0"/>
                        </a:rPr>
                        <a:t> </a:t>
                      </a:r>
                      <a:r>
                        <a:rPr lang="x-none" sz="1400" baseline="0" dirty="0" err="1">
                          <a:latin typeface="Palatino Linotype" pitchFamily="18" charset="0"/>
                        </a:rPr>
                        <a:t>коагулопатију</a:t>
                      </a:r>
                      <a:r>
                        <a:rPr lang="x-none" sz="1400" baseline="0" dirty="0">
                          <a:latin typeface="Palatino Linotype" pitchFamily="18" charset="0"/>
                        </a:rPr>
                        <a:t>, пратити </a:t>
                      </a:r>
                      <a:r>
                        <a:rPr lang="x-none" sz="1400" baseline="0" dirty="0" err="1">
                          <a:latin typeface="Palatino Linotype" pitchFamily="18" charset="0"/>
                        </a:rPr>
                        <a:t>тромбоците</a:t>
                      </a:r>
                      <a:endParaRPr lang="x-none" sz="1400" dirty="0">
                        <a:latin typeface="Palatino Linotype" pitchFamily="18" charset="0"/>
                      </a:endParaRPr>
                    </a:p>
                  </a:txBody>
                  <a:tcPr/>
                </a:tc>
                <a:extLst>
                  <a:ext uri="{0D108BD9-81ED-4DB2-BD59-A6C34878D82A}">
                    <a16:rowId xmlns:a16="http://schemas.microsoft.com/office/drawing/2014/main" val="10006"/>
                  </a:ext>
                </a:extLst>
              </a:tr>
              <a:tr h="430280">
                <a:tc>
                  <a:txBody>
                    <a:bodyPr/>
                    <a:lstStyle/>
                    <a:p>
                      <a:r>
                        <a:rPr lang="x-none" sz="1400" dirty="0" err="1">
                          <a:latin typeface="Palatino Linotype" pitchFamily="18" charset="0"/>
                        </a:rPr>
                        <a:t>Панкреатитис</a:t>
                      </a:r>
                      <a:endParaRPr lang="x-none" sz="1400" dirty="0">
                        <a:latin typeface="Palatino Linotype" pitchFamily="18" charset="0"/>
                      </a:endParaRPr>
                    </a:p>
                  </a:txBody>
                  <a:tcPr/>
                </a:tc>
                <a:tc>
                  <a:txBody>
                    <a:bodyPr/>
                    <a:lstStyle/>
                    <a:p>
                      <a:r>
                        <a:rPr lang="x-none" sz="1400" dirty="0" err="1">
                          <a:latin typeface="Palatino Linotype" pitchFamily="18" charset="0"/>
                        </a:rPr>
                        <a:t>Парацетамол</a:t>
                      </a:r>
                      <a:r>
                        <a:rPr lang="x-none" sz="1400" dirty="0">
                          <a:latin typeface="Palatino Linotype" pitchFamily="18" charset="0"/>
                        </a:rPr>
                        <a:t>-15%</a:t>
                      </a:r>
                    </a:p>
                  </a:txBody>
                  <a:tcPr/>
                </a:tc>
                <a:tc>
                  <a:txBody>
                    <a:bodyPr/>
                    <a:lstStyle/>
                    <a:p>
                      <a:r>
                        <a:rPr lang="x-none" sz="1400" dirty="0" err="1">
                          <a:latin typeface="Palatino Linotype" pitchFamily="18" charset="0"/>
                        </a:rPr>
                        <a:t>Контраиндикација</a:t>
                      </a:r>
                      <a:r>
                        <a:rPr lang="x-none" sz="1400" dirty="0">
                          <a:latin typeface="Palatino Linotype" pitchFamily="18" charset="0"/>
                        </a:rPr>
                        <a:t> за трансплантацију</a:t>
                      </a:r>
                    </a:p>
                  </a:txBody>
                  <a:tcPr/>
                </a:tc>
                <a:extLst>
                  <a:ext uri="{0D108BD9-81ED-4DB2-BD59-A6C34878D82A}">
                    <a16:rowId xmlns:a16="http://schemas.microsoft.com/office/drawing/2014/main" val="10007"/>
                  </a:ext>
                </a:extLst>
              </a:tr>
              <a:tr h="430280">
                <a:tc>
                  <a:txBody>
                    <a:bodyPr/>
                    <a:lstStyle/>
                    <a:p>
                      <a:r>
                        <a:rPr lang="x-none" sz="1400" dirty="0" err="1">
                          <a:latin typeface="Palatino Linotype" pitchFamily="18" charset="0"/>
                        </a:rPr>
                        <a:t>Малнутриција</a:t>
                      </a:r>
                      <a:endParaRPr lang="x-none" sz="1400" dirty="0">
                        <a:latin typeface="Palatino Linotype" pitchFamily="18" charset="0"/>
                      </a:endParaRPr>
                    </a:p>
                  </a:txBody>
                  <a:tcPr/>
                </a:tc>
                <a:tc>
                  <a:txBody>
                    <a:bodyPr/>
                    <a:lstStyle/>
                    <a:p>
                      <a:r>
                        <a:rPr lang="x-none" sz="1400" dirty="0">
                          <a:latin typeface="Palatino Linotype" pitchFamily="18" charset="0"/>
                        </a:rPr>
                        <a:t>Повећава се са трајањем болести</a:t>
                      </a:r>
                    </a:p>
                  </a:txBody>
                  <a:tcPr/>
                </a:tc>
                <a:tc>
                  <a:txBody>
                    <a:bodyPr/>
                    <a:lstStyle/>
                    <a:p>
                      <a:r>
                        <a:rPr lang="x-none" sz="1400" dirty="0" err="1">
                          <a:latin typeface="Palatino Linotype" pitchFamily="18" charset="0"/>
                        </a:rPr>
                        <a:t>Парентерална</a:t>
                      </a:r>
                      <a:r>
                        <a:rPr lang="x-none" sz="1400" dirty="0">
                          <a:latin typeface="Palatino Linotype" pitchFamily="18" charset="0"/>
                        </a:rPr>
                        <a:t> исхрана</a:t>
                      </a:r>
                    </a:p>
                  </a:txBody>
                  <a:tcPr/>
                </a:tc>
                <a:extLst>
                  <a:ext uri="{0D108BD9-81ED-4DB2-BD59-A6C34878D82A}">
                    <a16:rowId xmlns:a16="http://schemas.microsoft.com/office/drawing/2014/main" val="10008"/>
                  </a:ext>
                </a:extLst>
              </a:tr>
              <a:tr h="332245">
                <a:tc>
                  <a:txBody>
                    <a:bodyPr/>
                    <a:lstStyle/>
                    <a:p>
                      <a:r>
                        <a:rPr lang="x-none" sz="1400" dirty="0">
                          <a:latin typeface="Palatino Linotype" pitchFamily="18" charset="0"/>
                        </a:rPr>
                        <a:t>Абнормалности електролита</a:t>
                      </a:r>
                    </a:p>
                  </a:txBody>
                  <a:tcPr/>
                </a:tc>
                <a:tc>
                  <a:txBody>
                    <a:bodyPr/>
                    <a:lstStyle/>
                    <a:p>
                      <a:r>
                        <a:rPr lang="x-none" sz="1400" dirty="0">
                          <a:latin typeface="Palatino Linotype" pitchFamily="18" charset="0"/>
                        </a:rPr>
                        <a:t>честе</a:t>
                      </a:r>
                    </a:p>
                  </a:txBody>
                  <a:tcPr/>
                </a:tc>
                <a:tc>
                  <a:txBody>
                    <a:bodyPr/>
                    <a:lstStyle/>
                    <a:p>
                      <a:r>
                        <a:rPr lang="x-none" sz="1400" dirty="0">
                          <a:latin typeface="Palatino Linotype" pitchFamily="18" charset="0"/>
                        </a:rPr>
                        <a:t>Пратити</a:t>
                      </a:r>
                      <a:r>
                        <a:rPr lang="x-none" sz="1400" baseline="0" dirty="0">
                          <a:latin typeface="Palatino Linotype" pitchFamily="18" charset="0"/>
                        </a:rPr>
                        <a:t> Na, K, P, </a:t>
                      </a:r>
                      <a:r>
                        <a:rPr lang="x-none" sz="1400" baseline="0" dirty="0" err="1">
                          <a:latin typeface="Palatino Linotype" pitchFamily="18" charset="0"/>
                        </a:rPr>
                        <a:t>Mg</a:t>
                      </a:r>
                      <a:endParaRPr lang="x-none" sz="1400" dirty="0">
                        <a:latin typeface="Palatino Linotype" pitchFamily="18" charset="0"/>
                      </a:endParaRPr>
                    </a:p>
                  </a:txBody>
                  <a:tcPr/>
                </a:tc>
                <a:extLst>
                  <a:ext uri="{0D108BD9-81ED-4DB2-BD59-A6C34878D82A}">
                    <a16:rowId xmlns:a16="http://schemas.microsoft.com/office/drawing/2014/main" val="10009"/>
                  </a:ext>
                </a:extLst>
              </a:tr>
              <a:tr h="742675">
                <a:tc>
                  <a:txBody>
                    <a:bodyPr/>
                    <a:lstStyle/>
                    <a:p>
                      <a:r>
                        <a:rPr lang="x-none" sz="1400" dirty="0">
                          <a:latin typeface="Palatino Linotype" pitchFamily="18" charset="0"/>
                        </a:rPr>
                        <a:t>Абнормалности </a:t>
                      </a:r>
                      <a:r>
                        <a:rPr lang="x-none" sz="1400" dirty="0" err="1">
                          <a:latin typeface="Palatino Linotype" pitchFamily="18" charset="0"/>
                        </a:rPr>
                        <a:t>ацидо</a:t>
                      </a:r>
                      <a:r>
                        <a:rPr lang="x-none" sz="1400" dirty="0">
                          <a:latin typeface="Palatino Linotype" pitchFamily="18" charset="0"/>
                        </a:rPr>
                        <a:t>-базног статуса</a:t>
                      </a:r>
                    </a:p>
                  </a:txBody>
                  <a:tcPr/>
                </a:tc>
                <a:tc>
                  <a:txBody>
                    <a:bodyPr/>
                    <a:lstStyle/>
                    <a:p>
                      <a:r>
                        <a:rPr lang="x-none" sz="1400" dirty="0">
                          <a:latin typeface="Palatino Linotype" pitchFamily="18" charset="0"/>
                        </a:rPr>
                        <a:t>честе</a:t>
                      </a:r>
                    </a:p>
                  </a:txBody>
                  <a:tcPr/>
                </a:tc>
                <a:tc>
                  <a:txBody>
                    <a:bodyPr/>
                    <a:lstStyle/>
                    <a:p>
                      <a:r>
                        <a:rPr lang="x-none" sz="1400" dirty="0">
                          <a:latin typeface="Palatino Linotype" pitchFamily="18" charset="0"/>
                        </a:rPr>
                        <a:t>Преовладава </a:t>
                      </a:r>
                      <a:r>
                        <a:rPr lang="x-none" sz="1400" dirty="0" err="1">
                          <a:latin typeface="Palatino Linotype" pitchFamily="18" charset="0"/>
                        </a:rPr>
                        <a:t>метаболичка</a:t>
                      </a:r>
                      <a:r>
                        <a:rPr lang="x-none" sz="1400" dirty="0">
                          <a:latin typeface="Palatino Linotype" pitchFamily="18" charset="0"/>
                        </a:rPr>
                        <a:t> </a:t>
                      </a:r>
                      <a:r>
                        <a:rPr lang="x-none" sz="1400" dirty="0" err="1">
                          <a:latin typeface="Palatino Linotype" pitchFamily="18" charset="0"/>
                        </a:rPr>
                        <a:t>алкалоза</a:t>
                      </a:r>
                      <a:r>
                        <a:rPr lang="x-none" sz="1400" dirty="0">
                          <a:latin typeface="Palatino Linotype" pitchFamily="18" charset="0"/>
                        </a:rPr>
                        <a:t>, осим код тровања </a:t>
                      </a:r>
                      <a:r>
                        <a:rPr lang="x-none" sz="1400" dirty="0" err="1">
                          <a:latin typeface="Palatino Linotype" pitchFamily="18" charset="0"/>
                        </a:rPr>
                        <a:t>парацетамолом</a:t>
                      </a:r>
                      <a:r>
                        <a:rPr lang="x-none" sz="1400" dirty="0">
                          <a:latin typeface="Palatino Linotype" pitchFamily="18" charset="0"/>
                        </a:rPr>
                        <a:t>-</a:t>
                      </a:r>
                      <a:r>
                        <a:rPr lang="x-none" sz="1400" dirty="0" err="1">
                          <a:latin typeface="Palatino Linotype" pitchFamily="18" charset="0"/>
                        </a:rPr>
                        <a:t>ацидоза</a:t>
                      </a:r>
                      <a:endParaRPr lang="x-none" sz="1400" dirty="0">
                        <a:latin typeface="Palatino Linotype" pitchFamily="18" charset="0"/>
                      </a:endParaRP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172529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b="1" dirty="0">
                <a:latin typeface="Palatino Linotype" pitchFamily="18" charset="0"/>
              </a:rPr>
              <a:t>АЛКОХОЛНА БОЛЕСТ ЈЕТРЕ</a:t>
            </a: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33877987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839201" cy="7017306"/>
          </a:xfrm>
          <a:prstGeom prst="rect">
            <a:avLst/>
          </a:prstGeom>
          <a:noFill/>
        </p:spPr>
        <p:txBody>
          <a:bodyPr wrap="square" rtlCol="0">
            <a:spAutoFit/>
          </a:bodyPr>
          <a:lstStyle/>
          <a:p>
            <a:r>
              <a:rPr lang="x-none" b="1" dirty="0">
                <a:latin typeface="Palatino Linotype" pitchFamily="18" charset="0"/>
              </a:rPr>
              <a:t>ЕПИДЕМИОЛОГИЈА</a:t>
            </a:r>
          </a:p>
          <a:p>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Најчешћи узрок болести јетре</a:t>
            </a:r>
          </a:p>
          <a:p>
            <a:pPr marL="285750" indent="-285750">
              <a:lnSpc>
                <a:spcPct val="150000"/>
              </a:lnSpc>
              <a:buFont typeface="Wingdings" pitchFamily="2" charset="2"/>
              <a:buChar char="§"/>
            </a:pPr>
            <a:r>
              <a:rPr lang="x-none" dirty="0">
                <a:latin typeface="Palatino Linotype" pitchFamily="18" charset="0"/>
              </a:rPr>
              <a:t>Одговорна за 40-80% случајева цирозе јетре</a:t>
            </a:r>
          </a:p>
          <a:p>
            <a:pPr marL="285750" indent="-285750">
              <a:lnSpc>
                <a:spcPct val="150000"/>
              </a:lnSpc>
              <a:buFont typeface="Wingdings" pitchFamily="2" charset="2"/>
              <a:buChar char="§"/>
            </a:pPr>
            <a:r>
              <a:rPr lang="x-none" dirty="0">
                <a:latin typeface="Palatino Linotype" pitchFamily="18" charset="0"/>
              </a:rPr>
              <a:t>Количина конзумираног алкохола и дужина конзумирања </a:t>
            </a:r>
            <a:r>
              <a:rPr lang="x-none" dirty="0" err="1">
                <a:latin typeface="Palatino Linotype" pitchFamily="18" charset="0"/>
              </a:rPr>
              <a:t>корелирају</a:t>
            </a:r>
            <a:r>
              <a:rPr lang="x-none" dirty="0">
                <a:latin typeface="Palatino Linotype" pitchFamily="18" charset="0"/>
              </a:rPr>
              <a:t> са </a:t>
            </a:r>
            <a:r>
              <a:rPr lang="x-none" err="1">
                <a:latin typeface="Palatino Linotype" pitchFamily="18" charset="0"/>
              </a:rPr>
              <a:t>инциденцом</a:t>
            </a:r>
            <a:r>
              <a:rPr lang="x-none">
                <a:latin typeface="Palatino Linotype" pitchFamily="18" charset="0"/>
              </a:rPr>
              <a:t> болести</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x-none" b="1">
                <a:latin typeface="Palatino Linotype" pitchFamily="18" charset="0"/>
              </a:rPr>
              <a:t>МЕТАБОЛИЗАМ АЛКОХОЛА У ЈЕТРИ</a:t>
            </a:r>
          </a:p>
          <a:p>
            <a:endParaRPr lang="x-none">
              <a:latin typeface="Palatino Linotype" pitchFamily="18" charset="0"/>
            </a:endParaRPr>
          </a:p>
          <a:p>
            <a:pPr marL="285750" indent="-285750">
              <a:lnSpc>
                <a:spcPct val="150000"/>
              </a:lnSpc>
              <a:buFont typeface="Wingdings" pitchFamily="2" charset="2"/>
              <a:buChar char="§"/>
            </a:pPr>
            <a:r>
              <a:rPr lang="x-none">
                <a:latin typeface="Palatino Linotype" pitchFamily="18" charset="0"/>
              </a:rPr>
              <a:t>Алкохол се не депонује у организму, него се обавезно оксидира (претежно у јетри)</a:t>
            </a:r>
          </a:p>
          <a:p>
            <a:pPr marL="285750" indent="-285750">
              <a:lnSpc>
                <a:spcPct val="150000"/>
              </a:lnSpc>
              <a:buFont typeface="Wingdings" pitchFamily="2" charset="2"/>
              <a:buChar char="§"/>
            </a:pPr>
            <a:r>
              <a:rPr lang="x-none">
                <a:latin typeface="Palatino Linotype" pitchFamily="18" charset="0"/>
              </a:rPr>
              <a:t>Здрава особа на дан може метаболизовати 160-180 грама алкохола</a:t>
            </a:r>
          </a:p>
          <a:p>
            <a:pPr marL="285750" indent="-285750">
              <a:lnSpc>
                <a:spcPct val="150000"/>
              </a:lnSpc>
              <a:buFont typeface="Wingdings" pitchFamily="2" charset="2"/>
              <a:buChar char="§"/>
            </a:pPr>
            <a:r>
              <a:rPr lang="x-none">
                <a:latin typeface="Palatino Linotype" pitchFamily="18" charset="0"/>
              </a:rPr>
              <a:t>Јетра је примарно место меатоболизма акохола</a:t>
            </a:r>
          </a:p>
          <a:p>
            <a:pPr marL="285750" indent="-285750">
              <a:lnSpc>
                <a:spcPct val="150000"/>
              </a:lnSpc>
              <a:buFont typeface="Wingdings" pitchFamily="2" charset="2"/>
              <a:buChar char="§"/>
            </a:pPr>
            <a:r>
              <a:rPr lang="x-none">
                <a:latin typeface="Palatino Linotype" pitchFamily="18" charset="0"/>
              </a:rPr>
              <a:t>Етанол се у јетри оксидира у ацетат помоћу три ензимска система:</a:t>
            </a:r>
          </a:p>
          <a:p>
            <a:pPr marL="285750" indent="-285750">
              <a:lnSpc>
                <a:spcPct val="150000"/>
              </a:lnSpc>
              <a:buFont typeface="Wingdings" pitchFamily="2" charset="2"/>
              <a:buChar char="Ø"/>
            </a:pPr>
            <a:r>
              <a:rPr lang="x-none" b="1">
                <a:latin typeface="Palatino Linotype" pitchFamily="18" charset="0"/>
              </a:rPr>
              <a:t>Алкохолне дехидрогеназе (АДХ)</a:t>
            </a:r>
          </a:p>
          <a:p>
            <a:pPr marL="285750" indent="-285750">
              <a:lnSpc>
                <a:spcPct val="150000"/>
              </a:lnSpc>
              <a:buFont typeface="Wingdings" pitchFamily="2" charset="2"/>
              <a:buChar char="Ø"/>
            </a:pPr>
            <a:r>
              <a:rPr lang="x-none" b="1">
                <a:latin typeface="Palatino Linotype" pitchFamily="18" charset="0"/>
              </a:rPr>
              <a:t>Микрозомалног састава оскидације етанола (МЕОС)</a:t>
            </a:r>
          </a:p>
          <a:p>
            <a:pPr marL="285750" indent="-285750">
              <a:lnSpc>
                <a:spcPct val="150000"/>
              </a:lnSpc>
              <a:buFont typeface="Wingdings" pitchFamily="2" charset="2"/>
              <a:buChar char="Ø"/>
            </a:pPr>
            <a:r>
              <a:rPr lang="x-none" b="1">
                <a:latin typeface="Palatino Linotype" pitchFamily="18" charset="0"/>
              </a:rPr>
              <a:t>Каталазе</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41743656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1" y="228600"/>
            <a:ext cx="8839200" cy="6740307"/>
          </a:xfrm>
          <a:prstGeom prst="rect">
            <a:avLst/>
          </a:prstGeom>
        </p:spPr>
        <p:txBody>
          <a:bodyPr wrap="square">
            <a:spAutoFit/>
          </a:bodyPr>
          <a:lstStyle/>
          <a:p>
            <a:pPr>
              <a:lnSpc>
                <a:spcPct val="150000"/>
              </a:lnSpc>
            </a:pPr>
            <a:r>
              <a:rPr lang="x-none" b="1" dirty="0">
                <a:latin typeface="Palatino Linotype" pitchFamily="18" charset="0"/>
              </a:rPr>
              <a:t>Алкохолна </a:t>
            </a:r>
            <a:r>
              <a:rPr lang="x-none" b="1" dirty="0" err="1">
                <a:latin typeface="Palatino Linotype" pitchFamily="18" charset="0"/>
              </a:rPr>
              <a:t>дехидрогеназеа</a:t>
            </a:r>
            <a:r>
              <a:rPr lang="x-none" b="1" dirty="0">
                <a:latin typeface="Palatino Linotype" pitchFamily="18" charset="0"/>
              </a:rPr>
              <a:t> (АДХ)</a:t>
            </a:r>
          </a:p>
          <a:p>
            <a:pPr marL="285750" indent="-285750">
              <a:lnSpc>
                <a:spcPct val="150000"/>
              </a:lnSpc>
              <a:buFont typeface="Wingdings" pitchFamily="2" charset="2"/>
              <a:buChar char="§"/>
            </a:pPr>
            <a:r>
              <a:rPr lang="x-none" dirty="0">
                <a:latin typeface="Palatino Linotype" pitchFamily="18" charset="0"/>
              </a:rPr>
              <a:t>Одговорна је за 80-85% оксидације алкохола</a:t>
            </a:r>
          </a:p>
          <a:p>
            <a:pPr marL="285750" indent="-285750">
              <a:lnSpc>
                <a:spcPct val="150000"/>
              </a:lnSpc>
              <a:buFont typeface="Wingdings" pitchFamily="2" charset="2"/>
              <a:buChar char="§"/>
            </a:pPr>
            <a:r>
              <a:rPr lang="x-none" dirty="0">
                <a:latin typeface="Palatino Linotype" pitchFamily="18" charset="0"/>
              </a:rPr>
              <a:t>Представља састав </a:t>
            </a:r>
            <a:r>
              <a:rPr lang="x-none" dirty="0" err="1">
                <a:latin typeface="Palatino Linotype" pitchFamily="18" charset="0"/>
              </a:rPr>
              <a:t>цитоплазматских</a:t>
            </a:r>
            <a:r>
              <a:rPr lang="x-none" dirty="0">
                <a:latin typeface="Palatino Linotype" pitchFamily="18" charset="0"/>
              </a:rPr>
              <a:t> </a:t>
            </a:r>
            <a:r>
              <a:rPr lang="x-none" dirty="0" err="1">
                <a:latin typeface="Palatino Linotype" pitchFamily="18" charset="0"/>
              </a:rPr>
              <a:t>ензима</a:t>
            </a:r>
            <a:r>
              <a:rPr lang="x-none" dirty="0">
                <a:latin typeface="Palatino Linotype" pitchFamily="18" charset="0"/>
              </a:rPr>
              <a:t> са бројним </a:t>
            </a:r>
            <a:r>
              <a:rPr lang="x-none" dirty="0" err="1">
                <a:latin typeface="Palatino Linotype" pitchFamily="18" charset="0"/>
              </a:rPr>
              <a:t>изоензимима</a:t>
            </a:r>
            <a:endParaRPr lang="x-none" dirty="0">
              <a:latin typeface="Palatino Linotype" pitchFamily="18" charset="0"/>
            </a:endParaRPr>
          </a:p>
          <a:p>
            <a:pPr marL="285750" indent="-285750">
              <a:lnSpc>
                <a:spcPct val="150000"/>
              </a:lnSpc>
              <a:buFont typeface="Wingdings" pitchFamily="2" charset="2"/>
              <a:buChar char="§"/>
            </a:pPr>
            <a:r>
              <a:rPr lang="x-none" dirty="0" err="1">
                <a:latin typeface="Palatino Linotype" pitchFamily="18" charset="0"/>
              </a:rPr>
              <a:t>Генетксе</a:t>
            </a:r>
            <a:r>
              <a:rPr lang="x-none" dirty="0">
                <a:latin typeface="Palatino Linotype" pitchFamily="18" charset="0"/>
              </a:rPr>
              <a:t> варијације у </a:t>
            </a:r>
            <a:r>
              <a:rPr lang="x-none" dirty="0" err="1">
                <a:latin typeface="Palatino Linotype" pitchFamily="18" charset="0"/>
              </a:rPr>
              <a:t>изоензимима</a:t>
            </a:r>
            <a:r>
              <a:rPr lang="x-none" dirty="0">
                <a:latin typeface="Palatino Linotype" pitchFamily="18" charset="0"/>
              </a:rPr>
              <a:t> објашњавају значајне разлике у брзини елиминације етанола у разним етничким скупинама</a:t>
            </a:r>
          </a:p>
          <a:p>
            <a:pPr marL="285750" indent="-285750">
              <a:lnSpc>
                <a:spcPct val="150000"/>
              </a:lnSpc>
              <a:buFont typeface="Wingdings" pitchFamily="2" charset="2"/>
              <a:buChar char="§"/>
            </a:pPr>
            <a:r>
              <a:rPr lang="x-none" dirty="0">
                <a:latin typeface="Palatino Linotype" pitchFamily="18" charset="0"/>
              </a:rPr>
              <a:t>АДХ претвара </a:t>
            </a:r>
            <a:r>
              <a:rPr lang="x-none" dirty="0" err="1">
                <a:latin typeface="Palatino Linotype" pitchFamily="18" charset="0"/>
              </a:rPr>
              <a:t>етанол</a:t>
            </a:r>
            <a:r>
              <a:rPr lang="x-none" dirty="0">
                <a:latin typeface="Palatino Linotype" pitchFamily="18" charset="0"/>
              </a:rPr>
              <a:t> у </a:t>
            </a:r>
            <a:r>
              <a:rPr lang="x-none" dirty="0" err="1">
                <a:latin typeface="Palatino Linotype" pitchFamily="18" charset="0"/>
              </a:rPr>
              <a:t>ацетилалдехид</a:t>
            </a:r>
            <a:r>
              <a:rPr lang="x-none" dirty="0">
                <a:latin typeface="Palatino Linotype" pitchFamily="18" charset="0"/>
              </a:rPr>
              <a:t> (високо реактиван и токсичан спој који у </a:t>
            </a:r>
            <a:r>
              <a:rPr lang="x-none" dirty="0" err="1">
                <a:latin typeface="Palatino Linotype" pitchFamily="18" charset="0"/>
              </a:rPr>
              <a:t>цитоплазми</a:t>
            </a:r>
            <a:r>
              <a:rPr lang="x-none" dirty="0">
                <a:latin typeface="Palatino Linotype" pitchFamily="18" charset="0"/>
              </a:rPr>
              <a:t> и </a:t>
            </a:r>
            <a:r>
              <a:rPr lang="x-none" dirty="0" err="1">
                <a:latin typeface="Palatino Linotype" pitchFamily="18" charset="0"/>
              </a:rPr>
              <a:t>митохондријама</a:t>
            </a:r>
            <a:r>
              <a:rPr lang="x-none" dirty="0">
                <a:latin typeface="Palatino Linotype" pitchFamily="18" charset="0"/>
              </a:rPr>
              <a:t> оштећује мембране и доводи до ћелијске </a:t>
            </a:r>
            <a:r>
              <a:rPr lang="x-none" dirty="0" err="1">
                <a:latin typeface="Palatino Linotype" pitchFamily="18" charset="0"/>
              </a:rPr>
              <a:t>некрозе</a:t>
            </a:r>
            <a:r>
              <a:rPr lang="x-none" dirty="0">
                <a:latin typeface="Palatino Linotype" pitchFamily="18" charset="0"/>
              </a:rPr>
              <a:t>), битно је да брзо даље </a:t>
            </a:r>
            <a:r>
              <a:rPr lang="x-none" dirty="0" err="1">
                <a:latin typeface="Palatino Linotype" pitchFamily="18" charset="0"/>
              </a:rPr>
              <a:t>метаболизира</a:t>
            </a:r>
            <a:r>
              <a:rPr lang="x-none" dirty="0">
                <a:latin typeface="Palatino Linotype" pitchFamily="18" charset="0"/>
              </a:rPr>
              <a:t> у ацетат</a:t>
            </a:r>
          </a:p>
          <a:p>
            <a:pPr marL="285750" indent="-285750">
              <a:lnSpc>
                <a:spcPct val="150000"/>
              </a:lnSpc>
              <a:buFont typeface="Wingdings" pitchFamily="2" charset="2"/>
              <a:buChar char="§"/>
            </a:pPr>
            <a:r>
              <a:rPr lang="x-none" dirty="0" err="1">
                <a:latin typeface="Palatino Linotype" pitchFamily="18" charset="0"/>
              </a:rPr>
              <a:t>Ацетилалдехид</a:t>
            </a:r>
            <a:r>
              <a:rPr lang="x-none" dirty="0">
                <a:latin typeface="Palatino Linotype" pitchFamily="18" charset="0"/>
              </a:rPr>
              <a:t> се оксидира у ацетат преко </a:t>
            </a:r>
            <a:r>
              <a:rPr lang="x-none" dirty="0" err="1">
                <a:latin typeface="Palatino Linotype" pitchFamily="18" charset="0"/>
              </a:rPr>
              <a:t>ацетил-ЦоА</a:t>
            </a:r>
            <a:r>
              <a:rPr lang="x-none" dirty="0">
                <a:latin typeface="Palatino Linotype" pitchFamily="18" charset="0"/>
              </a:rPr>
              <a:t>, примарно деловањем </a:t>
            </a:r>
            <a:r>
              <a:rPr lang="x-none" dirty="0" err="1">
                <a:latin typeface="Palatino Linotype" pitchFamily="18" charset="0"/>
              </a:rPr>
              <a:t>алдехидне</a:t>
            </a:r>
            <a:r>
              <a:rPr lang="x-none" dirty="0">
                <a:latin typeface="Palatino Linotype" pitchFamily="18" charset="0"/>
              </a:rPr>
              <a:t> </a:t>
            </a:r>
            <a:r>
              <a:rPr lang="x-none" dirty="0" err="1">
                <a:latin typeface="Palatino Linotype" pitchFamily="18" charset="0"/>
              </a:rPr>
              <a:t>дехидрогеназе</a:t>
            </a:r>
            <a:r>
              <a:rPr lang="x-none" dirty="0">
                <a:latin typeface="Palatino Linotype" pitchFamily="18" charset="0"/>
              </a:rPr>
              <a:t> (АЛДХ) у </a:t>
            </a:r>
            <a:r>
              <a:rPr lang="x-none" dirty="0" err="1">
                <a:latin typeface="Palatino Linotype" pitchFamily="18" charset="0"/>
              </a:rPr>
              <a:t>митохондријама</a:t>
            </a:r>
            <a:r>
              <a:rPr lang="x-none" dirty="0">
                <a:latin typeface="Palatino Linotype" pitchFamily="18" charset="0"/>
              </a:rPr>
              <a:t> </a:t>
            </a:r>
            <a:r>
              <a:rPr lang="x-none" dirty="0" err="1">
                <a:latin typeface="Palatino Linotype" pitchFamily="18" charset="0"/>
              </a:rPr>
              <a:t>хепатоцита</a:t>
            </a:r>
            <a:r>
              <a:rPr lang="x-none" dirty="0">
                <a:latin typeface="Palatino Linotype" pitchFamily="18" charset="0"/>
              </a:rPr>
              <a:t> (АЛДХ2)</a:t>
            </a:r>
          </a:p>
          <a:p>
            <a:pPr marL="285750" indent="-285750">
              <a:lnSpc>
                <a:spcPct val="150000"/>
              </a:lnSpc>
              <a:buFont typeface="Wingdings" pitchFamily="2" charset="2"/>
              <a:buChar char="§"/>
            </a:pPr>
            <a:r>
              <a:rPr lang="x-none" dirty="0">
                <a:latin typeface="Palatino Linotype" pitchFamily="18" charset="0"/>
              </a:rPr>
              <a:t>Смањена активност АЛДХ2 доводи до акумулације </a:t>
            </a:r>
            <a:r>
              <a:rPr lang="x-none" dirty="0" err="1">
                <a:latin typeface="Palatino Linotype" pitchFamily="18" charset="0"/>
              </a:rPr>
              <a:t>ацетилалдехида</a:t>
            </a:r>
            <a:r>
              <a:rPr lang="x-none" dirty="0">
                <a:latin typeface="Palatino Linotype" pitchFamily="18" charset="0"/>
              </a:rPr>
              <a:t> и јетри и циркулацији и симптома попут </a:t>
            </a:r>
            <a:r>
              <a:rPr lang="x-none" dirty="0" err="1">
                <a:latin typeface="Palatino Linotype" pitchFamily="18" charset="0"/>
              </a:rPr>
              <a:t>ацетиладехидног</a:t>
            </a:r>
            <a:r>
              <a:rPr lang="x-none" dirty="0">
                <a:latin typeface="Palatino Linotype" pitchFamily="18" charset="0"/>
              </a:rPr>
              <a:t> црвенила (</a:t>
            </a:r>
            <a:r>
              <a:rPr lang="x-none" dirty="0" err="1">
                <a:latin typeface="Palatino Linotype" pitchFamily="18" charset="0"/>
              </a:rPr>
              <a:t>oriental</a:t>
            </a:r>
            <a:r>
              <a:rPr lang="x-none" dirty="0">
                <a:latin typeface="Palatino Linotype" pitchFamily="18" charset="0"/>
              </a:rPr>
              <a:t> </a:t>
            </a:r>
            <a:r>
              <a:rPr lang="x-none" dirty="0" err="1">
                <a:latin typeface="Palatino Linotype" pitchFamily="18" charset="0"/>
              </a:rPr>
              <a:t>fluch</a:t>
            </a:r>
            <a:r>
              <a:rPr lang="x-none" dirty="0">
                <a:latin typeface="Palatino Linotype" pitchFamily="18" charset="0"/>
              </a:rPr>
              <a:t>), </a:t>
            </a:r>
            <a:r>
              <a:rPr lang="x-none" dirty="0" err="1">
                <a:latin typeface="Palatino Linotype" pitchFamily="18" charset="0"/>
              </a:rPr>
              <a:t>тахикардије</a:t>
            </a:r>
            <a:r>
              <a:rPr lang="x-none" dirty="0">
                <a:latin typeface="Palatino Linotype" pitchFamily="18" charset="0"/>
              </a:rPr>
              <a:t>, па и </a:t>
            </a:r>
            <a:r>
              <a:rPr lang="x-none" dirty="0" err="1">
                <a:latin typeface="Palatino Linotype" pitchFamily="18" charset="0"/>
              </a:rPr>
              <a:t>циркулаторног</a:t>
            </a:r>
            <a:r>
              <a:rPr lang="x-none" dirty="0">
                <a:latin typeface="Palatino Linotype" pitchFamily="18" charset="0"/>
              </a:rPr>
              <a:t> колапса</a:t>
            </a:r>
          </a:p>
          <a:p>
            <a:pPr marL="285750" indent="-285750">
              <a:lnSpc>
                <a:spcPct val="150000"/>
              </a:lnSpc>
              <a:buFont typeface="Wingdings" pitchFamily="2" charset="2"/>
              <a:buChar char="§"/>
            </a:pPr>
            <a:r>
              <a:rPr lang="x-none" dirty="0">
                <a:latin typeface="Palatino Linotype" pitchFamily="18" charset="0"/>
              </a:rPr>
              <a:t>50% Кинеза и Јапанаца има дефицит АЛДХ2-генетски</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755685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763000" cy="4247317"/>
          </a:xfrm>
          <a:prstGeom prst="rect">
            <a:avLst/>
          </a:prstGeom>
          <a:noFill/>
        </p:spPr>
        <p:txBody>
          <a:bodyPr wrap="square" rtlCol="0">
            <a:spAutoFit/>
          </a:bodyPr>
          <a:lstStyle/>
          <a:p>
            <a:pPr>
              <a:lnSpc>
                <a:spcPct val="150000"/>
              </a:lnSpc>
            </a:pPr>
            <a:r>
              <a:rPr lang="x-none" b="1" dirty="0">
                <a:latin typeface="Palatino Linotype" pitchFamily="18" charset="0"/>
              </a:rPr>
              <a:t>МЕТАБОЛИЗАМ АЛКОХОЛА У ГИТ-у</a:t>
            </a:r>
          </a:p>
          <a:p>
            <a:pPr marL="285750" indent="-285750">
              <a:lnSpc>
                <a:spcPct val="150000"/>
              </a:lnSpc>
              <a:buFont typeface="Wingdings" pitchFamily="2" charset="2"/>
              <a:buChar char="§"/>
            </a:pPr>
            <a:endParaRPr lang="x-none" dirty="0">
              <a:latin typeface="Palatino Linotype" pitchFamily="18" charset="0"/>
            </a:endParaRPr>
          </a:p>
          <a:p>
            <a:pPr marL="285750" indent="-285750">
              <a:lnSpc>
                <a:spcPct val="150000"/>
              </a:lnSpc>
              <a:buFont typeface="Wingdings" pitchFamily="2" charset="2"/>
              <a:buChar char="§"/>
            </a:pPr>
            <a:r>
              <a:rPr lang="x-none" dirty="0" err="1">
                <a:latin typeface="Palatino Linotype" pitchFamily="18" charset="0"/>
              </a:rPr>
              <a:t>Етанол</a:t>
            </a:r>
            <a:r>
              <a:rPr lang="x-none" dirty="0">
                <a:latin typeface="Palatino Linotype" pitchFamily="18" charset="0"/>
              </a:rPr>
              <a:t> се оксидира и у ГИТ-у</a:t>
            </a:r>
          </a:p>
          <a:p>
            <a:pPr marL="285750" indent="-285750">
              <a:lnSpc>
                <a:spcPct val="150000"/>
              </a:lnSpc>
              <a:buFont typeface="Wingdings" pitchFamily="2" charset="2"/>
              <a:buChar char="§"/>
            </a:pPr>
            <a:r>
              <a:rPr lang="x-none" dirty="0">
                <a:latin typeface="Palatino Linotype" pitchFamily="18" charset="0"/>
              </a:rPr>
              <a:t>У желуцу и цревима постоје АДХ </a:t>
            </a:r>
            <a:r>
              <a:rPr lang="x-none" dirty="0" err="1">
                <a:latin typeface="Palatino Linotype" pitchFamily="18" charset="0"/>
              </a:rPr>
              <a:t>изоензими</a:t>
            </a:r>
            <a:r>
              <a:rPr lang="x-none" dirty="0">
                <a:latin typeface="Palatino Linotype" pitchFamily="18" charset="0"/>
              </a:rPr>
              <a:t>, различити од јетриних АДХ </a:t>
            </a:r>
            <a:r>
              <a:rPr lang="x-none" dirty="0" err="1">
                <a:latin typeface="Palatino Linotype" pitchFamily="18" charset="0"/>
              </a:rPr>
              <a:t>изоензима</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Овај ензим оксидишући алкохол у желуцу, смањује количине алкохола које улазе у </a:t>
            </a:r>
            <a:r>
              <a:rPr lang="x-none" dirty="0" err="1">
                <a:latin typeface="Palatino Linotype" pitchFamily="18" charset="0"/>
              </a:rPr>
              <a:t>портну</a:t>
            </a:r>
            <a:r>
              <a:rPr lang="x-none" dirty="0">
                <a:latin typeface="Palatino Linotype" pitchFamily="18" charset="0"/>
              </a:rPr>
              <a:t> циркулацију</a:t>
            </a:r>
          </a:p>
          <a:p>
            <a:pPr marL="285750" indent="-285750">
              <a:lnSpc>
                <a:spcPct val="150000"/>
              </a:lnSpc>
              <a:buFont typeface="Wingdings" pitchFamily="2" charset="2"/>
              <a:buChar char="§"/>
            </a:pPr>
            <a:r>
              <a:rPr lang="x-none" dirty="0">
                <a:latin typeface="Palatino Linotype" pitchFamily="18" charset="0"/>
              </a:rPr>
              <a:t>Активност желудачне АДХ мања је код жена него код мушкараца, као и код </a:t>
            </a:r>
            <a:r>
              <a:rPr lang="x-none" dirty="0" err="1">
                <a:latin typeface="Palatino Linotype" pitchFamily="18" charset="0"/>
              </a:rPr>
              <a:t>етиличара</a:t>
            </a:r>
            <a:r>
              <a:rPr lang="x-none" dirty="0">
                <a:latin typeface="Palatino Linotype" pitchFamily="18" charset="0"/>
              </a:rPr>
              <a:t> оба пола (атрофија желуца)</a:t>
            </a:r>
          </a:p>
          <a:p>
            <a:pPr marL="285750" indent="-285750">
              <a:lnSpc>
                <a:spcPct val="150000"/>
              </a:lnSpc>
              <a:buFont typeface="Wingdings" pitchFamily="2" charset="2"/>
              <a:buChar char="§"/>
            </a:pPr>
            <a:r>
              <a:rPr lang="x-none" dirty="0">
                <a:latin typeface="Palatino Linotype" pitchFamily="18" charset="0"/>
              </a:rPr>
              <a:t>Аспирин и H</a:t>
            </a:r>
            <a:r>
              <a:rPr lang="x-none" baseline="-25000" dirty="0">
                <a:latin typeface="Palatino Linotype" pitchFamily="18" charset="0"/>
              </a:rPr>
              <a:t>2</a:t>
            </a:r>
            <a:r>
              <a:rPr lang="x-none" dirty="0">
                <a:latin typeface="Palatino Linotype" pitchFamily="18" charset="0"/>
              </a:rPr>
              <a:t> </a:t>
            </a:r>
            <a:r>
              <a:rPr lang="x-none" dirty="0" err="1">
                <a:latin typeface="Palatino Linotype" pitchFamily="18" charset="0"/>
              </a:rPr>
              <a:t>блокатори</a:t>
            </a:r>
            <a:r>
              <a:rPr lang="x-none" dirty="0">
                <a:latin typeface="Palatino Linotype" pitchFamily="18" charset="0"/>
              </a:rPr>
              <a:t> смањују активност желудачне АДХ</a:t>
            </a:r>
          </a:p>
        </p:txBody>
      </p:sp>
    </p:spTree>
    <p:extLst>
      <p:ext uri="{BB962C8B-B14F-4D97-AF65-F5344CB8AC3E}">
        <p14:creationId xmlns:p14="http://schemas.microsoft.com/office/powerpoint/2010/main" val="40899470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3999" cy="7078861"/>
          </a:xfrm>
          <a:prstGeom prst="rect">
            <a:avLst/>
          </a:prstGeom>
          <a:noFill/>
        </p:spPr>
        <p:txBody>
          <a:bodyPr wrap="square" rtlCol="0">
            <a:spAutoFit/>
          </a:bodyPr>
          <a:lstStyle/>
          <a:p>
            <a:r>
              <a:rPr lang="x-none" sz="1400" b="1" dirty="0">
                <a:latin typeface="Palatino Linotype" pitchFamily="18" charset="0"/>
              </a:rPr>
              <a:t>ФАКТОРИ РИЗИКА</a:t>
            </a:r>
          </a:p>
          <a:p>
            <a:r>
              <a:rPr lang="x-none" sz="1400" b="1">
                <a:latin typeface="Palatino Linotype" pitchFamily="18" charset="0"/>
              </a:rPr>
              <a:t>1</a:t>
            </a:r>
            <a:r>
              <a:rPr lang="x-none" sz="1400" b="1" dirty="0">
                <a:latin typeface="Palatino Linotype" pitchFamily="18" charset="0"/>
              </a:rPr>
              <a:t>. НАЧИН ПИЈЕЊА</a:t>
            </a:r>
          </a:p>
          <a:p>
            <a:pPr marL="285750" indent="-285750">
              <a:lnSpc>
                <a:spcPct val="150000"/>
              </a:lnSpc>
              <a:buFont typeface="Wingdings" pitchFamily="2" charset="2"/>
              <a:buChar char="§"/>
            </a:pPr>
            <a:r>
              <a:rPr lang="x-none" sz="1400">
                <a:latin typeface="Palatino Linotype" pitchFamily="18" charset="0"/>
              </a:rPr>
              <a:t>Битна </a:t>
            </a:r>
            <a:r>
              <a:rPr lang="x-none" sz="1400" dirty="0">
                <a:latin typeface="Palatino Linotype" pitchFamily="18" charset="0"/>
              </a:rPr>
              <a:t>је количина унесеног алкохола, а не врста алкохолног пића</a:t>
            </a:r>
          </a:p>
          <a:p>
            <a:pPr marL="285750" indent="-285750">
              <a:lnSpc>
                <a:spcPct val="150000"/>
              </a:lnSpc>
              <a:buFont typeface="Wingdings" pitchFamily="2" charset="2"/>
              <a:buChar char="§"/>
            </a:pPr>
            <a:r>
              <a:rPr lang="x-none" sz="1400" dirty="0">
                <a:latin typeface="Palatino Linotype" pitchFamily="18" charset="0"/>
              </a:rPr>
              <a:t>Свакодневно конзумирање алкохола је опасније него повремено (јетра нема времена за опоравак)</a:t>
            </a:r>
          </a:p>
          <a:p>
            <a:pPr marL="285750" indent="-285750">
              <a:lnSpc>
                <a:spcPct val="150000"/>
              </a:lnSpc>
              <a:buFont typeface="Wingdings" pitchFamily="2" charset="2"/>
              <a:buChar char="§"/>
            </a:pPr>
            <a:r>
              <a:rPr lang="x-none" sz="1400" dirty="0">
                <a:latin typeface="Palatino Linotype" pitchFamily="18" charset="0"/>
              </a:rPr>
              <a:t>Препорука у немогућности трајне апстиненције: не конзумирати алкохол барем два дана у недељи</a:t>
            </a:r>
          </a:p>
          <a:p>
            <a:pPr marL="285750" indent="-285750">
              <a:lnSpc>
                <a:spcPct val="150000"/>
              </a:lnSpc>
              <a:buFont typeface="Wingdings" pitchFamily="2" charset="2"/>
              <a:buChar char="§"/>
            </a:pPr>
            <a:r>
              <a:rPr lang="x-none" sz="1400" dirty="0">
                <a:latin typeface="Palatino Linotype" pitchFamily="18" charset="0"/>
              </a:rPr>
              <a:t>Просечна потрошња алкохола код </a:t>
            </a:r>
            <a:r>
              <a:rPr lang="x-none" sz="1400" dirty="0" err="1">
                <a:latin typeface="Palatino Linotype" pitchFamily="18" charset="0"/>
              </a:rPr>
              <a:t>циротичних</a:t>
            </a:r>
            <a:r>
              <a:rPr lang="x-none" sz="1400" dirty="0">
                <a:latin typeface="Palatino Linotype" pitchFamily="18" charset="0"/>
              </a:rPr>
              <a:t> алкохоличара је око 160 грама алкохола дневно, у току </a:t>
            </a:r>
            <a:r>
              <a:rPr lang="x-none" sz="1400">
                <a:latin typeface="Palatino Linotype" pitchFamily="18" charset="0"/>
              </a:rPr>
              <a:t>8 година</a:t>
            </a:r>
            <a:r>
              <a:rPr lang="sr-Cyrl-RS" sz="1400" dirty="0">
                <a:latin typeface="Palatino Linotype" pitchFamily="18" charset="0"/>
              </a:rPr>
              <a:t>, о</a:t>
            </a:r>
            <a:r>
              <a:rPr lang="x-none" sz="1400">
                <a:latin typeface="Palatino Linotype" pitchFamily="18" charset="0"/>
              </a:rPr>
              <a:t>пасна </a:t>
            </a:r>
            <a:r>
              <a:rPr lang="x-none" sz="1400" dirty="0">
                <a:latin typeface="Palatino Linotype" pitchFamily="18" charset="0"/>
              </a:rPr>
              <a:t>доза више од 80 грама </a:t>
            </a:r>
            <a:r>
              <a:rPr lang="x-none" sz="1400">
                <a:latin typeface="Palatino Linotype" pitchFamily="18" charset="0"/>
              </a:rPr>
              <a:t>алкохола дневно</a:t>
            </a:r>
            <a:endParaRPr lang="sr-Cyrl-RS" sz="1400" dirty="0">
              <a:latin typeface="Palatino Linotype" pitchFamily="18" charset="0"/>
            </a:endParaRPr>
          </a:p>
          <a:p>
            <a:r>
              <a:rPr lang="x-none" sz="1400" b="1">
                <a:latin typeface="Palatino Linotype" pitchFamily="18" charset="0"/>
              </a:rPr>
              <a:t>2. ПОЛ</a:t>
            </a:r>
          </a:p>
          <a:p>
            <a:pPr marL="285750" indent="-285750">
              <a:lnSpc>
                <a:spcPct val="150000"/>
              </a:lnSpc>
              <a:buFont typeface="Wingdings" pitchFamily="2" charset="2"/>
              <a:buChar char="§"/>
            </a:pPr>
            <a:r>
              <a:rPr lang="x-none" sz="1400">
                <a:latin typeface="Palatino Linotype" pitchFamily="18" charset="0"/>
              </a:rPr>
              <a:t>Жене су осетљивије на алкохол и чешће развијају теже облике алкохолне болести јетре уз мање кумулативне дозе алкохола</a:t>
            </a:r>
            <a:r>
              <a:rPr lang="sr-Cyrl-RS" sz="1400" dirty="0">
                <a:latin typeface="Palatino Linotype" pitchFamily="18" charset="0"/>
              </a:rPr>
              <a:t>, ч</a:t>
            </a:r>
            <a:r>
              <a:rPr lang="x-none" sz="1400">
                <a:latin typeface="Palatino Linotype" pitchFamily="18" charset="0"/>
              </a:rPr>
              <a:t>ешће показују знаке прогресије болести чак и уз апстиненцију</a:t>
            </a:r>
            <a:r>
              <a:rPr lang="sr-Cyrl-RS" sz="1400" dirty="0">
                <a:latin typeface="Palatino Linotype" pitchFamily="18" charset="0"/>
              </a:rPr>
              <a:t>, с</a:t>
            </a:r>
            <a:r>
              <a:rPr lang="x-none" sz="1400">
                <a:latin typeface="Palatino Linotype" pitchFamily="18" charset="0"/>
              </a:rPr>
              <a:t>клоније су релапсу болести након терапије</a:t>
            </a:r>
          </a:p>
          <a:p>
            <a:pPr marL="285750" indent="-285750">
              <a:lnSpc>
                <a:spcPct val="150000"/>
              </a:lnSpc>
              <a:buFont typeface="Wingdings" pitchFamily="2" charset="2"/>
              <a:buChar char="§"/>
            </a:pPr>
            <a:r>
              <a:rPr lang="x-none" sz="1400">
                <a:latin typeface="Palatino Linotype" pitchFamily="18" charset="0"/>
              </a:rPr>
              <a:t>Један од могућих разлога је редукована желудачна алкохолна дехидрогеназа код соба женског пола, тако да се већа количина алкохола апсорбује у јетри, изазивајући веће токсичне ефекте</a:t>
            </a:r>
            <a:endParaRPr lang="sr-Cyrl-RS" sz="1400" dirty="0">
              <a:latin typeface="Palatino Linotype" pitchFamily="18" charset="0"/>
            </a:endParaRPr>
          </a:p>
          <a:p>
            <a:r>
              <a:rPr lang="x-none" sz="1400" b="1">
                <a:latin typeface="Palatino Linotype" pitchFamily="18" charset="0"/>
              </a:rPr>
              <a:t>3. НАСЛЕДНИ ФАКТОРИ</a:t>
            </a:r>
          </a:p>
          <a:p>
            <a:r>
              <a:rPr lang="x-none" sz="1400" b="1">
                <a:latin typeface="Palatino Linotype" pitchFamily="18" charset="0"/>
              </a:rPr>
              <a:t>4. НУТРИТИВНИ ФАКТОРИ</a:t>
            </a:r>
          </a:p>
          <a:p>
            <a:pPr marL="285750" indent="-285750">
              <a:lnSpc>
                <a:spcPct val="150000"/>
              </a:lnSpc>
              <a:buFont typeface="Wingdings" pitchFamily="2" charset="2"/>
              <a:buChar char="§"/>
            </a:pPr>
            <a:r>
              <a:rPr lang="x-none" sz="1400">
                <a:latin typeface="Palatino Linotype" pitchFamily="18" charset="0"/>
              </a:rPr>
              <a:t>Алкохолно оштећење јетре инверзно корелира са нутритивним статусом</a:t>
            </a:r>
          </a:p>
          <a:p>
            <a:pPr marL="285750" indent="-285750">
              <a:lnSpc>
                <a:spcPct val="150000"/>
              </a:lnSpc>
              <a:buFont typeface="Wingdings" pitchFamily="2" charset="2"/>
              <a:buChar char="§"/>
            </a:pPr>
            <a:r>
              <a:rPr lang="x-none" sz="1400">
                <a:latin typeface="Palatino Linotype" pitchFamily="18" charset="0"/>
              </a:rPr>
              <a:t>Присутна протеинско-калоријска малнутриција</a:t>
            </a:r>
          </a:p>
          <a:p>
            <a:pPr marL="285750" indent="-285750">
              <a:lnSpc>
                <a:spcPct val="150000"/>
              </a:lnSpc>
              <a:buFont typeface="Wingdings" pitchFamily="2" charset="2"/>
              <a:buChar char="§"/>
            </a:pPr>
            <a:r>
              <a:rPr lang="x-none" sz="1400">
                <a:latin typeface="Palatino Linotype" pitchFamily="18" charset="0"/>
              </a:rPr>
              <a:t>Трећину калорија добијају алкохолом</a:t>
            </a:r>
          </a:p>
          <a:p>
            <a:pPr marL="285750" indent="-285750">
              <a:lnSpc>
                <a:spcPct val="150000"/>
              </a:lnSpc>
              <a:buFont typeface="Wingdings" pitchFamily="2" charset="2"/>
              <a:buChar char="§"/>
            </a:pPr>
            <a:r>
              <a:rPr lang="x-none" sz="1400">
                <a:latin typeface="Palatino Linotype" pitchFamily="18" charset="0"/>
              </a:rPr>
              <a:t>Апстиненцијом неће доћи до опоравка функције јетре уколико се не повећа унос протеина</a:t>
            </a:r>
          </a:p>
          <a:p>
            <a:pPr>
              <a:lnSpc>
                <a:spcPct val="150000"/>
              </a:lnSpc>
            </a:pPr>
            <a:r>
              <a:rPr lang="x-none" sz="1400" b="1">
                <a:latin typeface="Palatino Linotype" pitchFamily="18" charset="0"/>
              </a:rPr>
              <a:t>5. ВИРУСНЕ ИНФЕКЦИЈЕ</a:t>
            </a:r>
          </a:p>
          <a:p>
            <a:pPr marL="285750" indent="-285750">
              <a:lnSpc>
                <a:spcPct val="150000"/>
              </a:lnSpc>
              <a:buFont typeface="Wingdings" pitchFamily="2" charset="2"/>
              <a:buChar char="§"/>
            </a:pPr>
            <a:r>
              <a:rPr lang="x-none" sz="1400">
                <a:latin typeface="Palatino Linotype" pitchFamily="18" charset="0"/>
              </a:rPr>
              <a:t>Вирусна инфекција (Б и Ц) повећавају инциденцу болести јетре</a:t>
            </a:r>
          </a:p>
          <a:p>
            <a:pPr marL="285750" indent="-285750">
              <a:lnSpc>
                <a:spcPct val="150000"/>
              </a:lnSpc>
              <a:buFont typeface="Wingdings" pitchFamily="2" charset="2"/>
              <a:buChar char="§"/>
            </a:pPr>
            <a:r>
              <a:rPr lang="x-none" sz="1400">
                <a:latin typeface="Palatino Linotype" pitchFamily="18" charset="0"/>
              </a:rPr>
              <a:t>Болест јетре се развија раније и уз мању кумулативну дозу алкохола</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38002950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715962"/>
          </a:xfrm>
        </p:spPr>
        <p:txBody>
          <a:bodyPr>
            <a:normAutofit/>
          </a:bodyPr>
          <a:lstStyle/>
          <a:p>
            <a:pPr algn="ctr" eaLnBrk="1" hangingPunct="1"/>
            <a:r>
              <a:rPr lang="x-none" sz="2400" b="1" dirty="0">
                <a:latin typeface="Palatino Linotype" pitchFamily="18" charset="0"/>
              </a:rPr>
              <a:t>МОРФОЛОШКИ ОБЛИЦИ</a:t>
            </a:r>
            <a:endParaRPr lang="en-US" sz="2400" b="1" dirty="0">
              <a:latin typeface="Palatino Linotype" pitchFamily="18" charset="0"/>
            </a:endParaRPr>
          </a:p>
        </p:txBody>
      </p:sp>
      <p:sp>
        <p:nvSpPr>
          <p:cNvPr id="5123" name="Rectangle 3"/>
          <p:cNvSpPr>
            <a:spLocks noGrp="1" noChangeArrowheads="1"/>
          </p:cNvSpPr>
          <p:nvPr>
            <p:ph type="body" idx="1"/>
          </p:nvPr>
        </p:nvSpPr>
        <p:spPr>
          <a:xfrm>
            <a:off x="0" y="1219200"/>
            <a:ext cx="9144000" cy="6019800"/>
          </a:xfrm>
        </p:spPr>
        <p:txBody>
          <a:bodyPr>
            <a:normAutofit/>
          </a:bodyPr>
          <a:lstStyle/>
          <a:p>
            <a:pPr marL="914400" lvl="2" indent="0" eaLnBrk="1" hangingPunct="1">
              <a:lnSpc>
                <a:spcPct val="150000"/>
              </a:lnSpc>
              <a:buNone/>
            </a:pPr>
            <a:r>
              <a:rPr lang="x-none" sz="1800" b="1" dirty="0">
                <a:latin typeface="Palatino Linotype" pitchFamily="18" charset="0"/>
              </a:rPr>
              <a:t>БИОПСИЈА ЗЛАТНИ СТАНДАРД ЗА ПОСТАВЉАЊЕ ДИЈАГНОЗЕ</a:t>
            </a:r>
            <a:endParaRPr lang="en-US" sz="1800" b="1" dirty="0">
              <a:latin typeface="Palatino Linotype" pitchFamily="18" charset="0"/>
            </a:endParaRPr>
          </a:p>
          <a:p>
            <a:pPr eaLnBrk="1" hangingPunct="1">
              <a:lnSpc>
                <a:spcPct val="150000"/>
              </a:lnSpc>
              <a:buFont typeface="Wingdings" pitchFamily="2" charset="2"/>
              <a:buChar char="§"/>
            </a:pPr>
            <a:r>
              <a:rPr lang="x-none" sz="1800">
                <a:latin typeface="Palatino Linotype" pitchFamily="18" charset="0"/>
              </a:rPr>
              <a:t>4 </a:t>
            </a:r>
            <a:r>
              <a:rPr lang="x-none" sz="1800" dirty="0">
                <a:latin typeface="Palatino Linotype" pitchFamily="18" charset="0"/>
              </a:rPr>
              <a:t>хистолошке категорије:</a:t>
            </a:r>
          </a:p>
          <a:p>
            <a:pPr eaLnBrk="1" hangingPunct="1">
              <a:lnSpc>
                <a:spcPct val="150000"/>
              </a:lnSpc>
              <a:buFont typeface="Wingdings" pitchFamily="2" charset="2"/>
              <a:buChar char="Ø"/>
            </a:pPr>
            <a:r>
              <a:rPr lang="x-none" sz="1800" b="1" dirty="0">
                <a:latin typeface="Palatino Linotype" pitchFamily="18" charset="0"/>
              </a:rPr>
              <a:t>Масна јетра</a:t>
            </a:r>
          </a:p>
          <a:p>
            <a:pPr eaLnBrk="1" hangingPunct="1">
              <a:lnSpc>
                <a:spcPct val="150000"/>
              </a:lnSpc>
              <a:buFont typeface="Wingdings" pitchFamily="2" charset="2"/>
              <a:buChar char="Ø"/>
            </a:pPr>
            <a:r>
              <a:rPr lang="x-none" sz="1800" b="1" dirty="0">
                <a:latin typeface="Palatino Linotype" pitchFamily="18" charset="0"/>
              </a:rPr>
              <a:t>Алкохолни хепатитис</a:t>
            </a:r>
          </a:p>
          <a:p>
            <a:pPr eaLnBrk="1" hangingPunct="1">
              <a:lnSpc>
                <a:spcPct val="150000"/>
              </a:lnSpc>
              <a:buFont typeface="Wingdings" pitchFamily="2" charset="2"/>
              <a:buChar char="Ø"/>
            </a:pPr>
            <a:r>
              <a:rPr lang="x-none" sz="1800" b="1" dirty="0">
                <a:latin typeface="Palatino Linotype" pitchFamily="18" charset="0"/>
              </a:rPr>
              <a:t>Цироза јетре</a:t>
            </a:r>
          </a:p>
          <a:p>
            <a:pPr eaLnBrk="1" hangingPunct="1">
              <a:lnSpc>
                <a:spcPct val="150000"/>
              </a:lnSpc>
              <a:buFont typeface="Wingdings" pitchFamily="2" charset="2"/>
              <a:buChar char="Ø"/>
            </a:pPr>
            <a:r>
              <a:rPr lang="x-none" sz="1800" b="1" dirty="0">
                <a:latin typeface="Palatino Linotype" pitchFamily="18" charset="0"/>
              </a:rPr>
              <a:t>Цироза са </a:t>
            </a:r>
            <a:r>
              <a:rPr lang="x-none" sz="1800" b="1">
                <a:latin typeface="Palatino Linotype" pitchFamily="18" charset="0"/>
              </a:rPr>
              <a:t>алкохолним хепатитисом</a:t>
            </a:r>
            <a:endParaRPr lang="sr-Cyrl-RS" sz="1800" b="1" dirty="0">
              <a:latin typeface="Palatino Linotype" pitchFamily="18" charset="0"/>
            </a:endParaRPr>
          </a:p>
          <a:p>
            <a:pPr eaLnBrk="1" hangingPunct="1">
              <a:lnSpc>
                <a:spcPct val="150000"/>
              </a:lnSpc>
              <a:buFont typeface="Wingdings" pitchFamily="2" charset="2"/>
              <a:buChar char="Ø"/>
            </a:pPr>
            <a:endParaRPr lang="sr-Cyrl-RS" sz="1800" b="1" dirty="0">
              <a:latin typeface="Palatino Linotype" pitchFamily="18" charset="0"/>
            </a:endParaRPr>
          </a:p>
          <a:p>
            <a:pPr eaLnBrk="1" hangingPunct="1">
              <a:lnSpc>
                <a:spcPct val="150000"/>
              </a:lnSpc>
              <a:buFont typeface="Wingdings" pitchFamily="2" charset="2"/>
              <a:buChar char="Ø"/>
            </a:pPr>
            <a:endParaRPr lang="sr-Cyrl-RS" sz="1800" b="1" dirty="0">
              <a:latin typeface="Palatino Linotype" pitchFamily="18" charset="0"/>
            </a:endParaRPr>
          </a:p>
        </p:txBody>
      </p:sp>
    </p:spTree>
    <p:extLst>
      <p:ext uri="{BB962C8B-B14F-4D97-AF65-F5344CB8AC3E}">
        <p14:creationId xmlns:p14="http://schemas.microsoft.com/office/powerpoint/2010/main" val="27123355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0"/>
            <a:ext cx="9067800" cy="6702604"/>
          </a:xfrm>
          <a:prstGeom prst="rect">
            <a:avLst/>
          </a:prstGeom>
          <a:noFill/>
        </p:spPr>
        <p:txBody>
          <a:bodyPr wrap="square" rtlCol="0">
            <a:spAutoFit/>
          </a:bodyPr>
          <a:lstStyle/>
          <a:p>
            <a:r>
              <a:rPr lang="x-none" sz="1600" b="1" dirty="0">
                <a:latin typeface="Palatino Linotype" pitchFamily="18" charset="0"/>
              </a:rPr>
              <a:t>КЛИНИЧКА СЛИКА</a:t>
            </a:r>
          </a:p>
          <a:p>
            <a:pPr marL="285750" indent="-285750">
              <a:lnSpc>
                <a:spcPct val="150000"/>
              </a:lnSpc>
              <a:buFont typeface="Wingdings" pitchFamily="2" charset="2"/>
              <a:buChar char="§"/>
            </a:pPr>
            <a:r>
              <a:rPr lang="x-none" sz="1600">
                <a:latin typeface="Palatino Linotype" pitchFamily="18" charset="0"/>
              </a:rPr>
              <a:t>Од </a:t>
            </a:r>
            <a:r>
              <a:rPr lang="x-none" sz="1600" dirty="0" err="1">
                <a:latin typeface="Palatino Linotype" pitchFamily="18" charset="0"/>
              </a:rPr>
              <a:t>асимптоматске</a:t>
            </a:r>
            <a:r>
              <a:rPr lang="x-none" sz="1600" dirty="0">
                <a:latin typeface="Palatino Linotype" pitchFamily="18" charset="0"/>
              </a:rPr>
              <a:t> болести до тешке цирозе јетре са </a:t>
            </a:r>
            <a:r>
              <a:rPr lang="x-none" sz="1600" dirty="0" err="1">
                <a:latin typeface="Palatino Linotype" pitchFamily="18" charset="0"/>
              </a:rPr>
              <a:t>комликацијама</a:t>
            </a:r>
            <a:endParaRPr lang="x-none" sz="1600" dirty="0">
              <a:latin typeface="Palatino Linotype" pitchFamily="18" charset="0"/>
            </a:endParaRPr>
          </a:p>
          <a:p>
            <a:pPr marL="285750" indent="-285750">
              <a:lnSpc>
                <a:spcPct val="150000"/>
              </a:lnSpc>
              <a:buFont typeface="Wingdings" pitchFamily="2" charset="2"/>
              <a:buChar char="§"/>
            </a:pPr>
            <a:r>
              <a:rPr lang="x-none" sz="1600" dirty="0">
                <a:latin typeface="Palatino Linotype" pitchFamily="18" charset="0"/>
              </a:rPr>
              <a:t>Често присутно и преклапање више облика алкохолне болести јетре</a:t>
            </a:r>
          </a:p>
          <a:p>
            <a:pPr>
              <a:lnSpc>
                <a:spcPct val="150000"/>
              </a:lnSpc>
            </a:pPr>
            <a:r>
              <a:rPr lang="x-none" sz="1600" b="1">
                <a:solidFill>
                  <a:srgbClr val="FF0000"/>
                </a:solidFill>
                <a:latin typeface="Palatino Linotype" pitchFamily="18" charset="0"/>
              </a:rPr>
              <a:t>МАСНА </a:t>
            </a:r>
            <a:r>
              <a:rPr lang="x-none" sz="1600" b="1" dirty="0">
                <a:solidFill>
                  <a:srgbClr val="FF0000"/>
                </a:solidFill>
                <a:latin typeface="Palatino Linotype" pitchFamily="18" charset="0"/>
              </a:rPr>
              <a:t>ЈЕТРА</a:t>
            </a:r>
          </a:p>
          <a:p>
            <a:pPr marL="285750" indent="-285750">
              <a:lnSpc>
                <a:spcPct val="150000"/>
              </a:lnSpc>
              <a:buFont typeface="Wingdings" pitchFamily="2" charset="2"/>
              <a:buChar char="§"/>
            </a:pPr>
            <a:r>
              <a:rPr lang="x-none" sz="1600">
                <a:latin typeface="Palatino Linotype" pitchFamily="18" charset="0"/>
              </a:rPr>
              <a:t>Најчешћи облик</a:t>
            </a:r>
            <a:r>
              <a:rPr lang="sr-Cyrl-RS" sz="1600" dirty="0">
                <a:latin typeface="Palatino Linotype" pitchFamily="18" charset="0"/>
              </a:rPr>
              <a:t>, а</a:t>
            </a:r>
            <a:r>
              <a:rPr lang="x-none" sz="1600">
                <a:latin typeface="Palatino Linotype" pitchFamily="18" charset="0"/>
              </a:rPr>
              <a:t>сиптоматска</a:t>
            </a:r>
            <a:r>
              <a:rPr lang="sr-Cyrl-RS" sz="1600" dirty="0">
                <a:latin typeface="Palatino Linotype" pitchFamily="18" charset="0"/>
              </a:rPr>
              <a:t>, н</a:t>
            </a:r>
            <a:r>
              <a:rPr lang="x-none" sz="1600">
                <a:latin typeface="Palatino Linotype" pitchFamily="18" charset="0"/>
              </a:rPr>
              <a:t>еспецифична </a:t>
            </a:r>
            <a:r>
              <a:rPr lang="x-none" sz="1600" dirty="0" err="1">
                <a:latin typeface="Palatino Linotype" pitchFamily="18" charset="0"/>
              </a:rPr>
              <a:t>симптоматологија</a:t>
            </a:r>
            <a:r>
              <a:rPr lang="x-none" sz="1600" dirty="0">
                <a:latin typeface="Palatino Linotype" pitchFamily="18" charset="0"/>
              </a:rPr>
              <a:t> (умор, мучнина, тупи болови испод </a:t>
            </a:r>
            <a:r>
              <a:rPr lang="x-none" sz="1600">
                <a:latin typeface="Palatino Linotype" pitchFamily="18" charset="0"/>
              </a:rPr>
              <a:t>ДРЛ)</a:t>
            </a:r>
            <a:r>
              <a:rPr lang="sr-Cyrl-RS" sz="1600" dirty="0">
                <a:latin typeface="Palatino Linotype" pitchFamily="18" charset="0"/>
              </a:rPr>
              <a:t>, х</a:t>
            </a:r>
            <a:r>
              <a:rPr lang="x-none" sz="1600">
                <a:latin typeface="Palatino Linotype" pitchFamily="18" charset="0"/>
              </a:rPr>
              <a:t>епатомегалија </a:t>
            </a:r>
            <a:r>
              <a:rPr lang="x-none" sz="1600" dirty="0">
                <a:latin typeface="Palatino Linotype" pitchFamily="18" charset="0"/>
              </a:rPr>
              <a:t>и благо </a:t>
            </a:r>
            <a:r>
              <a:rPr lang="x-none" sz="1600">
                <a:latin typeface="Palatino Linotype" pitchFamily="18" charset="0"/>
              </a:rPr>
              <a:t>повишење ензима</a:t>
            </a:r>
            <a:endParaRPr lang="sr-Cyrl-RS" sz="1600" dirty="0">
              <a:latin typeface="Palatino Linotype" pitchFamily="18" charset="0"/>
            </a:endParaRPr>
          </a:p>
          <a:p>
            <a:r>
              <a:rPr lang="x-none" sz="1600" b="1">
                <a:solidFill>
                  <a:srgbClr val="FF0000"/>
                </a:solidFill>
                <a:latin typeface="Palatino Linotype" pitchFamily="18" charset="0"/>
              </a:rPr>
              <a:t>АЛКОХОЛНИ ХЕПАТИТИС</a:t>
            </a:r>
          </a:p>
          <a:p>
            <a:pPr marL="285750" indent="-285750">
              <a:lnSpc>
                <a:spcPct val="150000"/>
              </a:lnSpc>
              <a:buFont typeface="Wingdings" pitchFamily="2" charset="2"/>
              <a:buChar char="§"/>
            </a:pPr>
            <a:r>
              <a:rPr lang="x-none" sz="1600">
                <a:latin typeface="Palatino Linotype" pitchFamily="18" charset="0"/>
              </a:rPr>
              <a:t>Озбиљна прогноза и висок морталитет код тежих облика болести</a:t>
            </a:r>
            <a:r>
              <a:rPr lang="sr-Cyrl-RS" sz="1600" dirty="0">
                <a:latin typeface="Palatino Linotype" pitchFamily="18" charset="0"/>
              </a:rPr>
              <a:t>, к</a:t>
            </a:r>
            <a:r>
              <a:rPr lang="x-none" sz="1600">
                <a:latin typeface="Palatino Linotype" pitchFamily="18" charset="0"/>
              </a:rPr>
              <a:t>од тешких алкохоличара који конзумирају 40 до 70 јединица алкохола недељно током више година</a:t>
            </a:r>
          </a:p>
          <a:p>
            <a:pPr marL="285750" indent="-285750">
              <a:lnSpc>
                <a:spcPct val="150000"/>
              </a:lnSpc>
              <a:buFont typeface="Wingdings" pitchFamily="2" charset="2"/>
              <a:buChar char="§"/>
            </a:pPr>
            <a:r>
              <a:rPr lang="x-none" sz="1600">
                <a:latin typeface="Palatino Linotype" pitchFamily="18" charset="0"/>
              </a:rPr>
              <a:t>Слабост, анорексија, мучнина, повраћање, пролив</a:t>
            </a:r>
            <a:r>
              <a:rPr lang="sr-Cyrl-RS" sz="1600" dirty="0">
                <a:latin typeface="Palatino Linotype" pitchFamily="18" charset="0"/>
              </a:rPr>
              <a:t>, и</a:t>
            </a:r>
            <a:r>
              <a:rPr lang="x-none" sz="1600">
                <a:latin typeface="Palatino Linotype" pitchFamily="18" charset="0"/>
              </a:rPr>
              <a:t>ктерус након акутног абузуса алкохола код хроничних алкохоличара</a:t>
            </a:r>
            <a:r>
              <a:rPr lang="sr-Cyrl-RS" sz="1600" dirty="0">
                <a:latin typeface="Palatino Linotype" pitchFamily="18" charset="0"/>
              </a:rPr>
              <a:t>, т</a:t>
            </a:r>
            <a:r>
              <a:rPr lang="x-none" sz="1600">
                <a:latin typeface="Palatino Linotype" pitchFamily="18" charset="0"/>
              </a:rPr>
              <a:t>емпература-често није последица инфекције већ је узрокована повећаном продукцијом цитокина</a:t>
            </a:r>
          </a:p>
          <a:p>
            <a:pPr marL="285750" indent="-285750">
              <a:lnSpc>
                <a:spcPct val="150000"/>
              </a:lnSpc>
              <a:buFont typeface="Wingdings" pitchFamily="2" charset="2"/>
              <a:buChar char="§"/>
            </a:pPr>
            <a:r>
              <a:rPr lang="x-none" sz="1600">
                <a:latin typeface="Palatino Linotype" pitchFamily="18" charset="0"/>
              </a:rPr>
              <a:t>Spider nevusi, фацијалне телеангиектазије, асцитес, енцефалопатија</a:t>
            </a:r>
          </a:p>
          <a:p>
            <a:pPr marL="285750" indent="-285750">
              <a:lnSpc>
                <a:spcPct val="150000"/>
              </a:lnSpc>
              <a:buFont typeface="Wingdings" pitchFamily="2" charset="2"/>
              <a:buChar char="§"/>
            </a:pPr>
            <a:r>
              <a:rPr lang="x-none" sz="1600">
                <a:latin typeface="Palatino Linotype" pitchFamily="18" charset="0"/>
              </a:rPr>
              <a:t>Тежина болести се процењује на основу степена хипербилирубинемије и коагулопатије</a:t>
            </a:r>
            <a:endParaRPr lang="sr-Cyrl-RS" sz="1600" dirty="0">
              <a:latin typeface="Palatino Linotype" pitchFamily="18" charset="0"/>
            </a:endParaRPr>
          </a:p>
          <a:p>
            <a:r>
              <a:rPr lang="x-none" sz="1600" b="1">
                <a:solidFill>
                  <a:srgbClr val="FF0000"/>
                </a:solidFill>
                <a:latin typeface="Palatino Linotype" pitchFamily="18" charset="0"/>
              </a:rPr>
              <a:t>ЦИРОЗА ЈЕТРЕ</a:t>
            </a:r>
          </a:p>
          <a:p>
            <a:pPr marL="285750" indent="-285750">
              <a:lnSpc>
                <a:spcPct val="150000"/>
              </a:lnSpc>
              <a:buFont typeface="Wingdings" pitchFamily="2" charset="2"/>
              <a:buChar char="§"/>
            </a:pPr>
            <a:r>
              <a:rPr lang="x-none" sz="1600">
                <a:latin typeface="Palatino Linotype" pitchFamily="18" charset="0"/>
              </a:rPr>
              <a:t>Не разликује се од цироза друге етиологије</a:t>
            </a:r>
          </a:p>
          <a:p>
            <a:pPr marL="285750" indent="-285750">
              <a:lnSpc>
                <a:spcPct val="150000"/>
              </a:lnSpc>
              <a:buFont typeface="Wingdings" pitchFamily="2" charset="2"/>
              <a:buChar char="§"/>
            </a:pPr>
            <a:r>
              <a:rPr lang="x-none" sz="1600">
                <a:latin typeface="Palatino Linotype" pitchFamily="18" charset="0"/>
              </a:rPr>
              <a:t>Код узнапредовале болести уз апстиненцију може доћи до знатног побољшања</a:t>
            </a:r>
          </a:p>
          <a:p>
            <a:pPr>
              <a:lnSpc>
                <a:spcPct val="150000"/>
              </a:lnSpc>
              <a:buFont typeface="Wingdings" pitchFamily="2" charset="2"/>
              <a:buChar char="§"/>
            </a:pPr>
            <a:r>
              <a:rPr lang="x-none" sz="1600">
                <a:latin typeface="Palatino Linotype" pitchFamily="18" charset="0"/>
              </a:rPr>
              <a:t>   До</a:t>
            </a:r>
            <a:r>
              <a:rPr lang="en-US" sz="1600" dirty="0">
                <a:latin typeface="Palatino Linotype" pitchFamily="18" charset="0"/>
              </a:rPr>
              <a:t> 15% </a:t>
            </a:r>
            <a:r>
              <a:rPr lang="x-none" sz="1600">
                <a:latin typeface="Palatino Linotype" pitchFamily="18" charset="0"/>
              </a:rPr>
              <a:t>тешких алкохоличара добије цирозу</a:t>
            </a:r>
            <a:endParaRPr lang="en-US" sz="1600" dirty="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p:txBody>
      </p:sp>
    </p:spTree>
    <p:extLst>
      <p:ext uri="{BB962C8B-B14F-4D97-AF65-F5344CB8AC3E}">
        <p14:creationId xmlns:p14="http://schemas.microsoft.com/office/powerpoint/2010/main" val="31242925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3999" cy="6601807"/>
          </a:xfrm>
          <a:prstGeom prst="rect">
            <a:avLst/>
          </a:prstGeom>
          <a:noFill/>
        </p:spPr>
        <p:txBody>
          <a:bodyPr wrap="square" rtlCol="0">
            <a:spAutoFit/>
          </a:bodyPr>
          <a:lstStyle/>
          <a:p>
            <a:r>
              <a:rPr lang="x-none" b="1" dirty="0" err="1">
                <a:latin typeface="Palatino Linotype" pitchFamily="18" charset="0"/>
              </a:rPr>
              <a:t>Екстрахепатичне</a:t>
            </a:r>
            <a:r>
              <a:rPr lang="x-none" b="1" dirty="0">
                <a:latin typeface="Palatino Linotype" pitchFamily="18" charset="0"/>
              </a:rPr>
              <a:t> манифестације алкохолизма</a:t>
            </a:r>
          </a:p>
          <a:p>
            <a:endParaRPr lang="x-none" b="1" dirty="0">
              <a:latin typeface="Palatino Linotype" pitchFamily="18" charset="0"/>
            </a:endParaRPr>
          </a:p>
          <a:p>
            <a:r>
              <a:rPr lang="x-none" b="1" dirty="0">
                <a:latin typeface="Palatino Linotype" pitchFamily="18" charset="0"/>
              </a:rPr>
              <a:t>Гастроентеролошки поремећаји</a:t>
            </a:r>
          </a:p>
          <a:p>
            <a:pPr marL="285750" indent="-285750">
              <a:lnSpc>
                <a:spcPct val="150000"/>
              </a:lnSpc>
              <a:buFont typeface="Wingdings" pitchFamily="2" charset="2"/>
              <a:buChar char="§"/>
            </a:pPr>
            <a:r>
              <a:rPr lang="x-none">
                <a:latin typeface="Palatino Linotype" pitchFamily="18" charset="0"/>
              </a:rPr>
              <a:t>Слузничка </a:t>
            </a:r>
            <a:r>
              <a:rPr lang="x-none" dirty="0">
                <a:latin typeface="Palatino Linotype" pitchFamily="18" charset="0"/>
              </a:rPr>
              <a:t>и </a:t>
            </a:r>
            <a:r>
              <a:rPr lang="x-none" dirty="0" err="1">
                <a:latin typeface="Palatino Linotype" pitchFamily="18" charset="0"/>
              </a:rPr>
              <a:t>моторичка</a:t>
            </a:r>
            <a:r>
              <a:rPr lang="x-none" dirty="0">
                <a:latin typeface="Palatino Linotype" pitchFamily="18" charset="0"/>
              </a:rPr>
              <a:t> </a:t>
            </a:r>
            <a:r>
              <a:rPr lang="x-none" err="1">
                <a:latin typeface="Palatino Linotype" pitchFamily="18" charset="0"/>
              </a:rPr>
              <a:t>дисфункција</a:t>
            </a:r>
            <a:r>
              <a:rPr lang="x-none">
                <a:latin typeface="Palatino Linotype" pitchFamily="18" charset="0"/>
              </a:rPr>
              <a:t> ГИТ-а</a:t>
            </a:r>
            <a:r>
              <a:rPr lang="sr-Cyrl-RS" dirty="0">
                <a:latin typeface="Palatino Linotype" pitchFamily="18" charset="0"/>
              </a:rPr>
              <a:t>, е</a:t>
            </a:r>
            <a:r>
              <a:rPr lang="x-none">
                <a:latin typeface="Palatino Linotype" pitchFamily="18" charset="0"/>
              </a:rPr>
              <a:t>зофагитис</a:t>
            </a:r>
            <a:r>
              <a:rPr lang="x-none" dirty="0">
                <a:latin typeface="Palatino Linotype" pitchFamily="18" charset="0"/>
              </a:rPr>
              <a:t>, гастритис, </a:t>
            </a:r>
            <a:r>
              <a:rPr lang="x-none" err="1">
                <a:latin typeface="Palatino Linotype" pitchFamily="18" charset="0"/>
              </a:rPr>
              <a:t>Malory</a:t>
            </a:r>
            <a:r>
              <a:rPr lang="x-none">
                <a:latin typeface="Palatino Linotype" pitchFamily="18" charset="0"/>
              </a:rPr>
              <a:t>-</a:t>
            </a:r>
            <a:r>
              <a:rPr lang="x-none" err="1">
                <a:latin typeface="Palatino Linotype" pitchFamily="18" charset="0"/>
              </a:rPr>
              <a:t>Weissov</a:t>
            </a:r>
            <a:r>
              <a:rPr lang="x-none">
                <a:latin typeface="Palatino Linotype" pitchFamily="18" charset="0"/>
              </a:rPr>
              <a:t> синдром</a:t>
            </a:r>
            <a:r>
              <a:rPr lang="sr-Cyrl-RS" dirty="0">
                <a:latin typeface="Palatino Linotype" pitchFamily="18" charset="0"/>
              </a:rPr>
              <a:t>, с</a:t>
            </a:r>
            <a:r>
              <a:rPr lang="x-none">
                <a:latin typeface="Palatino Linotype" pitchFamily="18" charset="0"/>
              </a:rPr>
              <a:t>мањење </a:t>
            </a:r>
            <a:r>
              <a:rPr lang="x-none" dirty="0">
                <a:latin typeface="Palatino Linotype" pitchFamily="18" charset="0"/>
              </a:rPr>
              <a:t>притиска доњег </a:t>
            </a:r>
            <a:r>
              <a:rPr lang="x-none" dirty="0" err="1">
                <a:latin typeface="Palatino Linotype" pitchFamily="18" charset="0"/>
              </a:rPr>
              <a:t>езофагеалног</a:t>
            </a:r>
            <a:r>
              <a:rPr lang="x-none" dirty="0">
                <a:latin typeface="Palatino Linotype" pitchFamily="18" charset="0"/>
              </a:rPr>
              <a:t> </a:t>
            </a:r>
            <a:r>
              <a:rPr lang="x-none" dirty="0" err="1">
                <a:latin typeface="Palatino Linotype" pitchFamily="18" charset="0"/>
              </a:rPr>
              <a:t>сфинктера</a:t>
            </a:r>
            <a:r>
              <a:rPr lang="x-none" dirty="0">
                <a:latin typeface="Palatino Linotype" pitchFamily="18" charset="0"/>
              </a:rPr>
              <a:t> и смањена </a:t>
            </a:r>
            <a:r>
              <a:rPr lang="x-none" dirty="0" err="1">
                <a:latin typeface="Palatino Linotype" pitchFamily="18" charset="0"/>
              </a:rPr>
              <a:t>перисталтика</a:t>
            </a:r>
            <a:r>
              <a:rPr lang="x-none" dirty="0">
                <a:latin typeface="Palatino Linotype" pitchFamily="18" charset="0"/>
              </a:rPr>
              <a:t> једњака (алкохолна </a:t>
            </a:r>
            <a:r>
              <a:rPr lang="x-none">
                <a:latin typeface="Palatino Linotype" pitchFamily="18" charset="0"/>
              </a:rPr>
              <a:t>неуропатија)</a:t>
            </a:r>
            <a:r>
              <a:rPr lang="sr-Cyrl-RS" dirty="0">
                <a:latin typeface="Palatino Linotype" pitchFamily="18" charset="0"/>
              </a:rPr>
              <a:t>, в</a:t>
            </a:r>
            <a:r>
              <a:rPr lang="x-none">
                <a:latin typeface="Palatino Linotype" pitchFamily="18" charset="0"/>
              </a:rPr>
              <a:t>арикозитети </a:t>
            </a:r>
            <a:r>
              <a:rPr lang="x-none" dirty="0">
                <a:latin typeface="Palatino Linotype" pitchFamily="18" charset="0"/>
              </a:rPr>
              <a:t>(</a:t>
            </a:r>
            <a:r>
              <a:rPr lang="x-none" dirty="0" err="1">
                <a:latin typeface="Palatino Linotype" pitchFamily="18" charset="0"/>
              </a:rPr>
              <a:t>портна</a:t>
            </a:r>
            <a:r>
              <a:rPr lang="x-none" dirty="0">
                <a:latin typeface="Palatino Linotype" pitchFamily="18" charset="0"/>
              </a:rPr>
              <a:t> </a:t>
            </a:r>
            <a:r>
              <a:rPr lang="x-none">
                <a:latin typeface="Palatino Linotype" pitchFamily="18" charset="0"/>
              </a:rPr>
              <a:t>хипертензија)</a:t>
            </a:r>
            <a:r>
              <a:rPr lang="sr-Cyrl-RS" dirty="0">
                <a:latin typeface="Palatino Linotype" pitchFamily="18" charset="0"/>
              </a:rPr>
              <a:t>, а</a:t>
            </a:r>
            <a:r>
              <a:rPr lang="x-none">
                <a:latin typeface="Palatino Linotype" pitchFamily="18" charset="0"/>
              </a:rPr>
              <a:t>псорпција </a:t>
            </a:r>
            <a:r>
              <a:rPr lang="x-none" dirty="0" err="1">
                <a:latin typeface="Palatino Linotype" pitchFamily="18" charset="0"/>
              </a:rPr>
              <a:t>етанола</a:t>
            </a:r>
            <a:r>
              <a:rPr lang="x-none" dirty="0">
                <a:latin typeface="Palatino Linotype" pitchFamily="18" charset="0"/>
              </a:rPr>
              <a:t> у </a:t>
            </a:r>
            <a:r>
              <a:rPr lang="x-none" dirty="0" err="1">
                <a:latin typeface="Palatino Linotype" pitchFamily="18" charset="0"/>
              </a:rPr>
              <a:t>проксималним</a:t>
            </a:r>
            <a:r>
              <a:rPr lang="x-none" dirty="0">
                <a:latin typeface="Palatino Linotype" pitchFamily="18" charset="0"/>
              </a:rPr>
              <a:t> партијама танкога црева </a:t>
            </a:r>
            <a:r>
              <a:rPr lang="x-none" dirty="0" err="1">
                <a:latin typeface="Palatino Linotype" pitchFamily="18" charset="0"/>
              </a:rPr>
              <a:t>интерферира</a:t>
            </a:r>
            <a:r>
              <a:rPr lang="x-none" dirty="0">
                <a:latin typeface="Palatino Linotype" pitchFamily="18" charset="0"/>
              </a:rPr>
              <a:t> са апсорпцијом </a:t>
            </a:r>
            <a:r>
              <a:rPr lang="x-none">
                <a:latin typeface="Palatino Linotype" pitchFamily="18" charset="0"/>
              </a:rPr>
              <a:t>витамина Б</a:t>
            </a:r>
            <a:r>
              <a:rPr lang="sr-Cyrl-RS" dirty="0">
                <a:latin typeface="Palatino Linotype" pitchFamily="18" charset="0"/>
              </a:rPr>
              <a:t>, м</a:t>
            </a:r>
            <a:r>
              <a:rPr lang="x-none">
                <a:latin typeface="Palatino Linotype" pitchFamily="18" charset="0"/>
              </a:rPr>
              <a:t>алапсцорпција </a:t>
            </a:r>
            <a:r>
              <a:rPr lang="x-none" dirty="0">
                <a:latin typeface="Palatino Linotype" pitchFamily="18" charset="0"/>
              </a:rPr>
              <a:t>настаје због оштећења цревних ресица и убрзаног </a:t>
            </a:r>
            <a:r>
              <a:rPr lang="x-none" dirty="0" err="1">
                <a:latin typeface="Palatino Linotype" pitchFamily="18" charset="0"/>
              </a:rPr>
              <a:t>мотилитета</a:t>
            </a:r>
            <a:r>
              <a:rPr lang="x-none" dirty="0">
                <a:latin typeface="Palatino Linotype" pitchFamily="18" charset="0"/>
              </a:rPr>
              <a:t> </a:t>
            </a:r>
            <a:r>
              <a:rPr lang="x-none">
                <a:latin typeface="Palatino Linotype" pitchFamily="18" charset="0"/>
              </a:rPr>
              <a:t>танкога црева</a:t>
            </a:r>
            <a:r>
              <a:rPr lang="sr-Cyrl-RS" dirty="0">
                <a:latin typeface="Palatino Linotype" pitchFamily="18" charset="0"/>
              </a:rPr>
              <a:t>, х</a:t>
            </a:r>
            <a:r>
              <a:rPr lang="x-none">
                <a:latin typeface="Palatino Linotype" pitchFamily="18" charset="0"/>
              </a:rPr>
              <a:t>ронични </a:t>
            </a:r>
            <a:r>
              <a:rPr lang="x-none" dirty="0">
                <a:latin typeface="Palatino Linotype" pitchFamily="18" charset="0"/>
              </a:rPr>
              <a:t>проливи (хронични </a:t>
            </a:r>
            <a:r>
              <a:rPr lang="x-none" err="1">
                <a:latin typeface="Palatino Linotype" pitchFamily="18" charset="0"/>
              </a:rPr>
              <a:t>панкреатитис</a:t>
            </a:r>
            <a:r>
              <a:rPr lang="x-none">
                <a:latin typeface="Palatino Linotype" pitchFamily="18" charset="0"/>
              </a:rPr>
              <a:t>)</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x-none" b="1">
                <a:latin typeface="Palatino Linotype" pitchFamily="18" charset="0"/>
              </a:rPr>
              <a:t>Кардиоваскуларне манифестације</a:t>
            </a:r>
          </a:p>
          <a:p>
            <a:pPr marL="285750" indent="-285750">
              <a:lnSpc>
                <a:spcPct val="150000"/>
              </a:lnSpc>
              <a:buFont typeface="Wingdings" pitchFamily="2" charset="2"/>
              <a:buChar char="§"/>
            </a:pPr>
            <a:r>
              <a:rPr lang="x-none">
                <a:latin typeface="Palatino Linotype" pitchFamily="18" charset="0"/>
              </a:rPr>
              <a:t>Етанол у малим концетрацијама узрокује периферну вазодилатацију</a:t>
            </a:r>
            <a:r>
              <a:rPr lang="sr-Cyrl-RS" dirty="0">
                <a:latin typeface="Palatino Linotype" pitchFamily="18" charset="0"/>
              </a:rPr>
              <a:t>, с</a:t>
            </a:r>
            <a:r>
              <a:rPr lang="x-none">
                <a:latin typeface="Palatino Linotype" pitchFamily="18" charset="0"/>
              </a:rPr>
              <a:t>вакодневно конзумирање већих количина-хипертензију</a:t>
            </a:r>
            <a:r>
              <a:rPr lang="sr-Cyrl-RS" dirty="0">
                <a:latin typeface="Palatino Linotype" pitchFamily="18" charset="0"/>
              </a:rPr>
              <a:t>, к</a:t>
            </a:r>
            <a:r>
              <a:rPr lang="x-none">
                <a:latin typeface="Palatino Linotype" pitchFamily="18" charset="0"/>
              </a:rPr>
              <a:t>онгестивна кардиомиопатија (хипоконтрактилност миокарда, аритмије, дилатацијом свих преткомора и комора</a:t>
            </a:r>
            <a:r>
              <a:rPr lang="sr-Cyrl-RS" dirty="0">
                <a:latin typeface="Palatino Linotype" pitchFamily="18" charset="0"/>
              </a:rPr>
              <a:t>)</a:t>
            </a:r>
            <a:r>
              <a:rPr lang="x-none">
                <a:latin typeface="Palatino Linotype" pitchFamily="18" charset="0"/>
              </a:rPr>
              <a:t> </a:t>
            </a:r>
          </a:p>
          <a:p>
            <a:pPr marL="285750" indent="-285750">
              <a:lnSpc>
                <a:spcPct val="150000"/>
              </a:lnSpc>
              <a:buFont typeface="Wingdings" pitchFamily="2" charset="2"/>
              <a:buChar char="§"/>
            </a:pPr>
            <a:endParaRPr lang="x-none" dirty="0">
              <a:latin typeface="Palatino Linotype" pitchFamily="18" charset="0"/>
            </a:endParaRPr>
          </a:p>
        </p:txBody>
      </p:sp>
    </p:spTree>
    <p:extLst>
      <p:ext uri="{BB962C8B-B14F-4D97-AF65-F5344CB8AC3E}">
        <p14:creationId xmlns:p14="http://schemas.microsoft.com/office/powerpoint/2010/main" val="39728579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2700"/>
            <a:ext cx="9131300" cy="6909584"/>
          </a:xfrm>
          <a:prstGeom prst="rect">
            <a:avLst/>
          </a:prstGeom>
          <a:noFill/>
        </p:spPr>
        <p:txBody>
          <a:bodyPr wrap="square" rtlCol="0">
            <a:spAutoFit/>
          </a:bodyPr>
          <a:lstStyle/>
          <a:p>
            <a:pPr>
              <a:lnSpc>
                <a:spcPct val="150000"/>
              </a:lnSpc>
            </a:pPr>
            <a:r>
              <a:rPr lang="x-none" sz="1600" b="1">
                <a:latin typeface="Palatino Linotype" pitchFamily="18" charset="0"/>
              </a:rPr>
              <a:t>Пулмоналне </a:t>
            </a:r>
            <a:r>
              <a:rPr lang="x-none" sz="1600" b="1" dirty="0">
                <a:latin typeface="Palatino Linotype" pitchFamily="18" charset="0"/>
              </a:rPr>
              <a:t>манифестације</a:t>
            </a:r>
          </a:p>
          <a:p>
            <a:pPr marL="285750" indent="-285750">
              <a:lnSpc>
                <a:spcPct val="150000"/>
              </a:lnSpc>
              <a:buFont typeface="Wingdings" pitchFamily="2" charset="2"/>
              <a:buChar char="§"/>
            </a:pPr>
            <a:r>
              <a:rPr lang="x-none" sz="1600">
                <a:latin typeface="Palatino Linotype" pitchFamily="18" charset="0"/>
              </a:rPr>
              <a:t>Хипоксија </a:t>
            </a:r>
            <a:r>
              <a:rPr lang="x-none" sz="1600" dirty="0">
                <a:latin typeface="Palatino Linotype" pitchFamily="18" charset="0"/>
              </a:rPr>
              <a:t>(</a:t>
            </a:r>
            <a:r>
              <a:rPr lang="x-none" sz="1600" dirty="0" err="1">
                <a:latin typeface="Palatino Linotype" pitchFamily="18" charset="0"/>
              </a:rPr>
              <a:t>интрапулмонални</a:t>
            </a:r>
            <a:r>
              <a:rPr lang="x-none" sz="1600" dirty="0">
                <a:latin typeface="Palatino Linotype" pitchFamily="18" charset="0"/>
              </a:rPr>
              <a:t> </a:t>
            </a:r>
            <a:r>
              <a:rPr lang="x-none" sz="1600" dirty="0" err="1">
                <a:latin typeface="Palatino Linotype" pitchFamily="18" charset="0"/>
              </a:rPr>
              <a:t>артерио</a:t>
            </a:r>
            <a:r>
              <a:rPr lang="x-none" sz="1600" dirty="0">
                <a:latin typeface="Palatino Linotype" pitchFamily="18" charset="0"/>
              </a:rPr>
              <a:t>-венски </a:t>
            </a:r>
            <a:r>
              <a:rPr lang="x-none" sz="1600" err="1">
                <a:latin typeface="Palatino Linotype" pitchFamily="18" charset="0"/>
              </a:rPr>
              <a:t>шантови</a:t>
            </a:r>
            <a:r>
              <a:rPr lang="x-none" sz="1600">
                <a:latin typeface="Palatino Linotype" pitchFamily="18" charset="0"/>
              </a:rPr>
              <a:t>)</a:t>
            </a:r>
            <a:endParaRPr lang="sr-Cyrl-RS" sz="1600" dirty="0">
              <a:latin typeface="Palatino Linotype" pitchFamily="18" charset="0"/>
            </a:endParaRPr>
          </a:p>
          <a:p>
            <a:r>
              <a:rPr lang="x-none" sz="1600" b="1">
                <a:latin typeface="Palatino Linotype" pitchFamily="18" charset="0"/>
              </a:rPr>
              <a:t>Мишићна болест</a:t>
            </a:r>
          </a:p>
          <a:p>
            <a:pPr marL="285750" indent="-285750">
              <a:lnSpc>
                <a:spcPct val="150000"/>
              </a:lnSpc>
              <a:buFont typeface="Wingdings" pitchFamily="2" charset="2"/>
              <a:buChar char="§"/>
            </a:pPr>
            <a:r>
              <a:rPr lang="x-none" sz="1600">
                <a:latin typeface="Palatino Linotype" pitchFamily="18" charset="0"/>
              </a:rPr>
              <a:t>Акутни унос већих количина алкохола код хроничнх алкохоличара …акутно мишићно оштећење од благог транзиторног повишења мишићних ензима до рабдомиолизе са миоглобинуријом</a:t>
            </a:r>
            <a:r>
              <a:rPr lang="sr-Cyrl-RS" sz="1600" dirty="0">
                <a:latin typeface="Palatino Linotype" pitchFamily="18" charset="0"/>
              </a:rPr>
              <a:t>, п</a:t>
            </a:r>
            <a:r>
              <a:rPr lang="x-none" sz="1600">
                <a:latin typeface="Palatino Linotype" pitchFamily="18" charset="0"/>
              </a:rPr>
              <a:t>рогресивна атрофија и слабост мишића нарочито проксималних мишића ногу, удруженом са периферном неуропатијом</a:t>
            </a:r>
            <a:endParaRPr lang="sr-Cyrl-RS" sz="1600" dirty="0">
              <a:latin typeface="Palatino Linotype" pitchFamily="18" charset="0"/>
            </a:endParaRPr>
          </a:p>
          <a:p>
            <a:r>
              <a:rPr lang="x-none" sz="1600" b="1">
                <a:latin typeface="Palatino Linotype" pitchFamily="18" charset="0"/>
              </a:rPr>
              <a:t>ЦНС и психичке функције</a:t>
            </a:r>
          </a:p>
          <a:p>
            <a:pPr marL="285750" indent="-285750">
              <a:lnSpc>
                <a:spcPct val="150000"/>
              </a:lnSpc>
              <a:buFont typeface="Wingdings" pitchFamily="2" charset="2"/>
              <a:buChar char="§"/>
            </a:pPr>
            <a:r>
              <a:rPr lang="x-none" sz="1600">
                <a:latin typeface="Palatino Linotype" pitchFamily="18" charset="0"/>
              </a:rPr>
              <a:t>Кортикална атрофија и деменција</a:t>
            </a:r>
            <a:r>
              <a:rPr lang="sr-Cyrl-RS" sz="1600" dirty="0">
                <a:latin typeface="Palatino Linotype" pitchFamily="18" charset="0"/>
              </a:rPr>
              <a:t>, д</a:t>
            </a:r>
            <a:r>
              <a:rPr lang="x-none" sz="1600">
                <a:latin typeface="Palatino Linotype" pitchFamily="18" charset="0"/>
              </a:rPr>
              <a:t>ефицит тиамина-Wernicke-Korsakovljev синдром који се карактерише окуломоторним поремећајима (нистагмус, офталмоплегија), церебралном атаксијом и конфузним стањем са развојем ступора и коме (Korsakovljevа психоза) која се карактерише антероградном и ретроградном амнезијом</a:t>
            </a:r>
            <a:r>
              <a:rPr lang="sr-Cyrl-RS" sz="1600" dirty="0">
                <a:latin typeface="Palatino Linotype" pitchFamily="18" charset="0"/>
              </a:rPr>
              <a:t>, </a:t>
            </a:r>
            <a:r>
              <a:rPr lang="x-none" sz="1600">
                <a:latin typeface="Palatino Linotype" pitchFamily="18" charset="0"/>
              </a:rPr>
              <a:t>Marciafava-Bignanije синдром појављује се искључиво код алкохоличара и карактерише се демијелинизацијом корпус калозума са фронталним и хемисферним оштећењем</a:t>
            </a:r>
            <a:r>
              <a:rPr lang="sr-Cyrl-RS" sz="1600" dirty="0">
                <a:latin typeface="Palatino Linotype" pitchFamily="18" charset="0"/>
              </a:rPr>
              <a:t>, п</a:t>
            </a:r>
            <a:r>
              <a:rPr lang="x-none" sz="1600">
                <a:latin typeface="Palatino Linotype" pitchFamily="18" charset="0"/>
              </a:rPr>
              <a:t>ериферна неуропатија, удружена са малнутрицијом-губитак осећаја (перестезије стопала, ноћно жарење табана, појачано знојење, хипоестезија и хипоалгезија), трофички улкуси на месту највећег притиска, оштећење дубоког сензибилитета са сензорном атаксијом</a:t>
            </a:r>
            <a:r>
              <a:rPr lang="sr-Cyrl-RS" sz="1600" dirty="0">
                <a:latin typeface="Palatino Linotype" pitchFamily="18" charset="0"/>
              </a:rPr>
              <a:t>, м</a:t>
            </a:r>
            <a:r>
              <a:rPr lang="x-none" sz="1600">
                <a:latin typeface="Palatino Linotype" pitchFamily="18" charset="0"/>
              </a:rPr>
              <a:t>оторни дефицит је мање изражен, углавном на мишићима стопала</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221632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57200"/>
            <a:ext cx="9144000" cy="5770811"/>
          </a:xfrm>
          <a:prstGeom prst="rect">
            <a:avLst/>
          </a:prstGeom>
          <a:noFill/>
        </p:spPr>
        <p:txBody>
          <a:bodyPr wrap="square" rtlCol="0">
            <a:spAutoFit/>
          </a:bodyPr>
          <a:lstStyle/>
          <a:p>
            <a:pPr>
              <a:lnSpc>
                <a:spcPct val="150000"/>
              </a:lnSpc>
            </a:pPr>
            <a:r>
              <a:rPr lang="x-none" b="1" dirty="0">
                <a:latin typeface="Palatino Linotype" pitchFamily="18" charset="0"/>
              </a:rPr>
              <a:t>2</a:t>
            </a:r>
            <a:r>
              <a:rPr lang="x-none" dirty="0">
                <a:latin typeface="Palatino Linotype" pitchFamily="18" charset="0"/>
              </a:rPr>
              <a:t>. </a:t>
            </a:r>
            <a:r>
              <a:rPr lang="x-none" b="1" dirty="0">
                <a:latin typeface="Palatino Linotype" pitchFamily="18" charset="0"/>
              </a:rPr>
              <a:t>Поремећај преношења </a:t>
            </a:r>
            <a:r>
              <a:rPr lang="x-none" b="1" dirty="0" err="1">
                <a:latin typeface="Palatino Linotype" pitchFamily="18" charset="0"/>
              </a:rPr>
              <a:t>билирубина</a:t>
            </a:r>
            <a:endParaRPr lang="x-none" b="1"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Проблем у преношењу </a:t>
            </a:r>
            <a:r>
              <a:rPr lang="x-none" dirty="0" err="1">
                <a:latin typeface="Palatino Linotype" pitchFamily="18" charset="0"/>
              </a:rPr>
              <a:t>билирубина</a:t>
            </a:r>
            <a:r>
              <a:rPr lang="x-none" dirty="0">
                <a:latin typeface="Palatino Linotype" pitchFamily="18" charset="0"/>
              </a:rPr>
              <a:t> до </a:t>
            </a:r>
            <a:r>
              <a:rPr lang="x-none" dirty="0" err="1">
                <a:latin typeface="Palatino Linotype" pitchFamily="18" charset="0"/>
              </a:rPr>
              <a:t>хепатоцита</a:t>
            </a:r>
            <a:r>
              <a:rPr lang="x-none" dirty="0">
                <a:latin typeface="Palatino Linotype" pitchFamily="18" charset="0"/>
              </a:rPr>
              <a:t> </a:t>
            </a:r>
            <a:r>
              <a:rPr lang="x-none" b="1" dirty="0">
                <a:latin typeface="Palatino Linotype" pitchFamily="18" charset="0"/>
              </a:rPr>
              <a:t>(</a:t>
            </a:r>
            <a:r>
              <a:rPr lang="x-none" b="1" dirty="0" err="1">
                <a:latin typeface="Palatino Linotype" pitchFamily="18" charset="0"/>
              </a:rPr>
              <a:t>некоњугована</a:t>
            </a:r>
            <a:r>
              <a:rPr lang="x-none" b="1" dirty="0">
                <a:latin typeface="Palatino Linotype" pitchFamily="18" charset="0"/>
              </a:rPr>
              <a:t> </a:t>
            </a:r>
            <a:r>
              <a:rPr lang="x-none" b="1" dirty="0" err="1">
                <a:latin typeface="Palatino Linotype" pitchFamily="18" charset="0"/>
              </a:rPr>
              <a:t>хипербилирубинемија</a:t>
            </a:r>
            <a:r>
              <a:rPr lang="x-none" b="1" dirty="0">
                <a:latin typeface="Palatino Linotype" pitchFamily="18" charset="0"/>
              </a:rPr>
              <a:t>)</a:t>
            </a:r>
          </a:p>
          <a:p>
            <a:pPr marL="285750" indent="-285750">
              <a:lnSpc>
                <a:spcPct val="150000"/>
              </a:lnSpc>
              <a:buFont typeface="Wingdings" pitchFamily="2" charset="2"/>
              <a:buChar char="v"/>
            </a:pPr>
            <a:r>
              <a:rPr lang="x-none" dirty="0" err="1">
                <a:latin typeface="Palatino Linotype" pitchFamily="18" charset="0"/>
              </a:rPr>
              <a:t>Некоњугован</a:t>
            </a:r>
            <a:r>
              <a:rPr lang="x-none" dirty="0">
                <a:latin typeface="Palatino Linotype" pitchFamily="18" charset="0"/>
              </a:rPr>
              <a:t> </a:t>
            </a:r>
            <a:r>
              <a:rPr lang="x-none" dirty="0" err="1">
                <a:latin typeface="Palatino Linotype" pitchFamily="18" charset="0"/>
              </a:rPr>
              <a:t>билирубин</a:t>
            </a:r>
            <a:r>
              <a:rPr lang="x-none" dirty="0">
                <a:latin typeface="Palatino Linotype" pitchFamily="18" charset="0"/>
              </a:rPr>
              <a:t> је минимално растворљив воденом раствору, преноси се </a:t>
            </a:r>
            <a:r>
              <a:rPr lang="x-none" dirty="0" err="1">
                <a:latin typeface="Palatino Linotype" pitchFamily="18" charset="0"/>
              </a:rPr>
              <a:t>реверзибилно</a:t>
            </a:r>
            <a:r>
              <a:rPr lang="x-none" dirty="0">
                <a:latin typeface="Palatino Linotype" pitchFamily="18" charset="0"/>
              </a:rPr>
              <a:t> везан за албумин</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Узроци повећања </a:t>
            </a:r>
            <a:r>
              <a:rPr lang="x-none" b="1" dirty="0" err="1">
                <a:latin typeface="Palatino Linotype" pitchFamily="18" charset="0"/>
              </a:rPr>
              <a:t>некоњугованог</a:t>
            </a:r>
            <a:r>
              <a:rPr lang="x-none" b="1" dirty="0">
                <a:latin typeface="Palatino Linotype" pitchFamily="18" charset="0"/>
              </a:rPr>
              <a:t> </a:t>
            </a:r>
            <a:r>
              <a:rPr lang="x-none" b="1" dirty="0" err="1">
                <a:latin typeface="Palatino Linotype" pitchFamily="18" charset="0"/>
              </a:rPr>
              <a:t>билирубина</a:t>
            </a:r>
            <a:r>
              <a:rPr lang="x-none" b="1" dirty="0">
                <a:latin typeface="Palatino Linotype" pitchFamily="18" charset="0"/>
              </a:rPr>
              <a:t>:</a:t>
            </a:r>
          </a:p>
          <a:p>
            <a:pPr marL="285750" indent="-285750">
              <a:lnSpc>
                <a:spcPct val="150000"/>
              </a:lnSpc>
              <a:buFont typeface="Wingdings" pitchFamily="2" charset="2"/>
              <a:buChar char="ü"/>
            </a:pPr>
            <a:r>
              <a:rPr lang="x-none" dirty="0">
                <a:latin typeface="Palatino Linotype" pitchFamily="18" charset="0"/>
              </a:rPr>
              <a:t>срчана </a:t>
            </a:r>
            <a:r>
              <a:rPr lang="x-none" dirty="0" err="1">
                <a:latin typeface="Palatino Linotype" pitchFamily="18" charset="0"/>
              </a:rPr>
              <a:t>инсуфицијенција</a:t>
            </a:r>
            <a:endParaRPr lang="x-none" dirty="0">
              <a:latin typeface="Palatino Linotype" pitchFamily="18" charset="0"/>
            </a:endParaRPr>
          </a:p>
          <a:p>
            <a:pPr marL="285750" indent="-285750">
              <a:lnSpc>
                <a:spcPct val="150000"/>
              </a:lnSpc>
              <a:buFont typeface="Wingdings" pitchFamily="2" charset="2"/>
              <a:buChar char="ü"/>
            </a:pPr>
            <a:r>
              <a:rPr lang="x-none" dirty="0" err="1">
                <a:latin typeface="Palatino Linotype" pitchFamily="18" charset="0"/>
              </a:rPr>
              <a:t>портосистемски</a:t>
            </a:r>
            <a:r>
              <a:rPr lang="x-none" dirty="0">
                <a:latin typeface="Palatino Linotype" pitchFamily="18" charset="0"/>
              </a:rPr>
              <a:t> </a:t>
            </a:r>
            <a:r>
              <a:rPr lang="x-none" dirty="0" err="1">
                <a:latin typeface="Palatino Linotype" pitchFamily="18" charset="0"/>
              </a:rPr>
              <a:t>шантови</a:t>
            </a:r>
            <a:r>
              <a:rPr lang="x-none" dirty="0">
                <a:latin typeface="Palatino Linotype" pitchFamily="18" charset="0"/>
              </a:rPr>
              <a:t> (хируршки, цироза јетре)-усмеравање крви ван јетре</a:t>
            </a:r>
          </a:p>
          <a:p>
            <a:pPr marL="285750" indent="-285750">
              <a:lnSpc>
                <a:spcPct val="150000"/>
              </a:lnSpc>
              <a:buFont typeface="Wingdings" pitchFamily="2" charset="2"/>
              <a:buChar char="ü"/>
            </a:pPr>
            <a:r>
              <a:rPr lang="x-none" dirty="0" err="1">
                <a:latin typeface="Palatino Linotype" pitchFamily="18" charset="0"/>
              </a:rPr>
              <a:t>сулфонамиди</a:t>
            </a:r>
            <a:r>
              <a:rPr lang="x-none" dirty="0">
                <a:latin typeface="Palatino Linotype" pitchFamily="18" charset="0"/>
              </a:rPr>
              <a:t>, </a:t>
            </a:r>
            <a:r>
              <a:rPr lang="x-none" dirty="0" err="1">
                <a:latin typeface="Palatino Linotype" pitchFamily="18" charset="0"/>
              </a:rPr>
              <a:t>салицилати</a:t>
            </a:r>
            <a:r>
              <a:rPr lang="x-none" dirty="0">
                <a:latin typeface="Palatino Linotype" pitchFamily="18" charset="0"/>
              </a:rPr>
              <a:t>, системска </a:t>
            </a:r>
            <a:r>
              <a:rPr lang="x-none" dirty="0" err="1">
                <a:latin typeface="Palatino Linotype" pitchFamily="18" charset="0"/>
              </a:rPr>
              <a:t>ацидоза</a:t>
            </a:r>
            <a:r>
              <a:rPr lang="x-none" dirty="0">
                <a:latin typeface="Palatino Linotype" pitchFamily="18" charset="0"/>
              </a:rPr>
              <a:t>-истискивање </a:t>
            </a:r>
            <a:r>
              <a:rPr lang="x-none" dirty="0" err="1">
                <a:latin typeface="Palatino Linotype" pitchFamily="18" charset="0"/>
              </a:rPr>
              <a:t>билирубина</a:t>
            </a:r>
            <a:r>
              <a:rPr lang="x-none" dirty="0">
                <a:latin typeface="Palatino Linotype" pitchFamily="18" charset="0"/>
              </a:rPr>
              <a:t> из везе са албумином</a:t>
            </a:r>
          </a:p>
          <a:p>
            <a:pPr marL="285750" indent="-285750">
              <a:lnSpc>
                <a:spcPct val="150000"/>
              </a:lnSpc>
              <a:buFont typeface="Wingdings" pitchFamily="2" charset="2"/>
              <a:buChar char="ü"/>
            </a:pPr>
            <a:r>
              <a:rPr lang="x-none" dirty="0" err="1">
                <a:latin typeface="Palatino Linotype" pitchFamily="18" charset="0"/>
              </a:rPr>
              <a:t>керниктерус</a:t>
            </a:r>
            <a:r>
              <a:rPr lang="x-none" dirty="0">
                <a:latin typeface="Palatino Linotype" pitchFamily="18" charset="0"/>
              </a:rPr>
              <a:t> (код новорођенчади смањен капацитет везивања </a:t>
            </a:r>
            <a:r>
              <a:rPr lang="x-none" dirty="0" err="1">
                <a:latin typeface="Palatino Linotype" pitchFamily="18" charset="0"/>
              </a:rPr>
              <a:t>билирубина</a:t>
            </a:r>
            <a:r>
              <a:rPr lang="x-none" dirty="0">
                <a:latin typeface="Palatino Linotype" pitchFamily="18" charset="0"/>
              </a:rPr>
              <a:t> за албумине, депоновање у ЦНС)</a:t>
            </a:r>
          </a:p>
          <a:p>
            <a:endParaRPr lang="x-none" dirty="0">
              <a:latin typeface="Palatino Linotype" pitchFamily="18" charset="0"/>
            </a:endParaRPr>
          </a:p>
        </p:txBody>
      </p:sp>
    </p:spTree>
    <p:extLst>
      <p:ext uri="{BB962C8B-B14F-4D97-AF65-F5344CB8AC3E}">
        <p14:creationId xmlns:p14="http://schemas.microsoft.com/office/powerpoint/2010/main" val="36183081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763000" cy="5632311"/>
          </a:xfrm>
          <a:prstGeom prst="rect">
            <a:avLst/>
          </a:prstGeom>
          <a:noFill/>
        </p:spPr>
        <p:txBody>
          <a:bodyPr wrap="square" rtlCol="0">
            <a:spAutoFit/>
          </a:bodyPr>
          <a:lstStyle/>
          <a:p>
            <a:r>
              <a:rPr lang="x-none" b="1" dirty="0">
                <a:latin typeface="Palatino Linotype" pitchFamily="18" charset="0"/>
              </a:rPr>
              <a:t>Ендокрини поремећаји</a:t>
            </a:r>
          </a:p>
          <a:p>
            <a:endParaRPr lang="x-none" b="1"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Алкохол смањује </a:t>
            </a:r>
            <a:r>
              <a:rPr lang="x-none" dirty="0" err="1">
                <a:latin typeface="Palatino Linotype" pitchFamily="18" charset="0"/>
              </a:rPr>
              <a:t>еректилни</a:t>
            </a:r>
            <a:r>
              <a:rPr lang="x-none" dirty="0">
                <a:latin typeface="Palatino Linotype" pitchFamily="18" charset="0"/>
              </a:rPr>
              <a:t> капацитет и доводи до </a:t>
            </a:r>
            <a:r>
              <a:rPr lang="x-none" dirty="0" err="1">
                <a:latin typeface="Palatino Linotype" pitchFamily="18" charset="0"/>
              </a:rPr>
              <a:t>тестикуларне</a:t>
            </a:r>
            <a:r>
              <a:rPr lang="x-none" dirty="0">
                <a:latin typeface="Palatino Linotype" pitchFamily="18" charset="0"/>
              </a:rPr>
              <a:t> атрофије</a:t>
            </a:r>
          </a:p>
          <a:p>
            <a:pPr marL="285750" indent="-285750">
              <a:lnSpc>
                <a:spcPct val="150000"/>
              </a:lnSpc>
              <a:buFont typeface="Wingdings" pitchFamily="2" charset="2"/>
              <a:buChar char="§"/>
            </a:pPr>
            <a:r>
              <a:rPr lang="x-none" dirty="0">
                <a:latin typeface="Palatino Linotype" pitchFamily="18" charset="0"/>
              </a:rPr>
              <a:t>Код жена-</a:t>
            </a:r>
            <a:r>
              <a:rPr lang="x-none" dirty="0" err="1">
                <a:latin typeface="Palatino Linotype" pitchFamily="18" charset="0"/>
              </a:rPr>
              <a:t>аменореја</a:t>
            </a:r>
            <a:r>
              <a:rPr lang="x-none" dirty="0">
                <a:latin typeface="Palatino Linotype" pitchFamily="18" charset="0"/>
              </a:rPr>
              <a:t>, атрофија </a:t>
            </a:r>
            <a:r>
              <a:rPr lang="x-none" dirty="0" err="1">
                <a:latin typeface="Palatino Linotype" pitchFamily="18" charset="0"/>
              </a:rPr>
              <a:t>оваријума</a:t>
            </a:r>
            <a:r>
              <a:rPr lang="x-none" dirty="0">
                <a:latin typeface="Palatino Linotype" pitchFamily="18" charset="0"/>
              </a:rPr>
              <a:t>, губитак жутог тела са </a:t>
            </a:r>
            <a:r>
              <a:rPr lang="x-none" dirty="0" err="1">
                <a:latin typeface="Palatino Linotype" pitchFamily="18" charset="0"/>
              </a:rPr>
              <a:t>стерилношћу</a:t>
            </a:r>
            <a:r>
              <a:rPr lang="x-none" dirty="0">
                <a:latin typeface="Palatino Linotype" pitchFamily="18" charset="0"/>
              </a:rPr>
              <a:t> и спонтаним побачајима</a:t>
            </a:r>
          </a:p>
          <a:p>
            <a:pPr marL="285750" indent="-285750">
              <a:lnSpc>
                <a:spcPct val="150000"/>
              </a:lnSpc>
              <a:buFont typeface="Wingdings" pitchFamily="2" charset="2"/>
              <a:buChar char="§"/>
            </a:pPr>
            <a:r>
              <a:rPr lang="x-none" dirty="0">
                <a:latin typeface="Palatino Linotype" pitchFamily="18" charset="0"/>
              </a:rPr>
              <a:t>Континуирано конзумирање алкохола током трудноће-</a:t>
            </a:r>
            <a:r>
              <a:rPr lang="x-none" dirty="0" err="1">
                <a:latin typeface="Palatino Linotype" pitchFamily="18" charset="0"/>
              </a:rPr>
              <a:t>фетални</a:t>
            </a:r>
            <a:r>
              <a:rPr lang="x-none" dirty="0">
                <a:latin typeface="Palatino Linotype" pitchFamily="18" charset="0"/>
              </a:rPr>
              <a:t> алкохолни синдром</a:t>
            </a:r>
          </a:p>
          <a:p>
            <a:pPr marL="285750" indent="-285750">
              <a:lnSpc>
                <a:spcPct val="150000"/>
              </a:lnSpc>
              <a:buFont typeface="Wingdings" pitchFamily="2" charset="2"/>
              <a:buChar char="§"/>
            </a:pPr>
            <a:r>
              <a:rPr lang="x-none" dirty="0">
                <a:latin typeface="Palatino Linotype" pitchFamily="18" charset="0"/>
              </a:rPr>
              <a:t>Ниски </a:t>
            </a:r>
            <a:r>
              <a:rPr lang="x-none" dirty="0" err="1">
                <a:latin typeface="Palatino Linotype" pitchFamily="18" charset="0"/>
              </a:rPr>
              <a:t>гонадални</a:t>
            </a:r>
            <a:r>
              <a:rPr lang="x-none" dirty="0">
                <a:latin typeface="Palatino Linotype" pitchFamily="18" charset="0"/>
              </a:rPr>
              <a:t> хормони у плазми са </a:t>
            </a:r>
            <a:r>
              <a:rPr lang="x-none" dirty="0" err="1">
                <a:latin typeface="Palatino Linotype" pitchFamily="18" charset="0"/>
              </a:rPr>
              <a:t>хиперстрогенизацијом</a:t>
            </a:r>
            <a:r>
              <a:rPr lang="x-none" dirty="0">
                <a:latin typeface="Palatino Linotype" pitchFamily="18" charset="0"/>
              </a:rPr>
              <a:t> коју прате </a:t>
            </a:r>
            <a:r>
              <a:rPr lang="x-none" dirty="0" err="1">
                <a:latin typeface="Palatino Linotype" pitchFamily="18" charset="0"/>
              </a:rPr>
              <a:t>кутане</a:t>
            </a:r>
            <a:r>
              <a:rPr lang="x-none" dirty="0">
                <a:latin typeface="Palatino Linotype" pitchFamily="18" charset="0"/>
              </a:rPr>
              <a:t>, васкуларне промене и </a:t>
            </a:r>
            <a:r>
              <a:rPr lang="x-none" dirty="0" err="1">
                <a:latin typeface="Palatino Linotype" pitchFamily="18" charset="0"/>
              </a:rPr>
              <a:t>гинекомастија</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Деловањем алкохола на ACTH секрецију-псеудо </a:t>
            </a:r>
            <a:r>
              <a:rPr lang="x-none" dirty="0" err="1">
                <a:latin typeface="Palatino Linotype" pitchFamily="18" charset="0"/>
              </a:rPr>
              <a:t>Cushingov</a:t>
            </a:r>
            <a:r>
              <a:rPr lang="x-none" dirty="0">
                <a:latin typeface="Palatino Linotype" pitchFamily="18" charset="0"/>
              </a:rPr>
              <a:t> синдром, идентичан правом синдрому, апстиненцијом нестаје</a:t>
            </a:r>
          </a:p>
          <a:p>
            <a:pPr marL="285750" indent="-285750">
              <a:lnSpc>
                <a:spcPct val="150000"/>
              </a:lnSpc>
              <a:buFont typeface="Wingdings" pitchFamily="2" charset="2"/>
              <a:buChar char="§"/>
            </a:pPr>
            <a:r>
              <a:rPr lang="x-none" dirty="0" err="1">
                <a:latin typeface="Palatino Linotype" pitchFamily="18" charset="0"/>
              </a:rPr>
              <a:t>Хипогликемија</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Алкохолна </a:t>
            </a:r>
            <a:r>
              <a:rPr lang="x-none" dirty="0" err="1">
                <a:latin typeface="Palatino Linotype" pitchFamily="18" charset="0"/>
              </a:rPr>
              <a:t>кетоацидоза</a:t>
            </a:r>
            <a:r>
              <a:rPr lang="x-none" dirty="0">
                <a:latin typeface="Palatino Linotype" pitchFamily="18" charset="0"/>
              </a:rPr>
              <a:t> као </a:t>
            </a:r>
            <a:r>
              <a:rPr lang="x-none" dirty="0" err="1">
                <a:latin typeface="Palatino Linotype" pitchFamily="18" charset="0"/>
              </a:rPr>
              <a:t>комплкација</a:t>
            </a:r>
            <a:r>
              <a:rPr lang="x-none" dirty="0">
                <a:latin typeface="Palatino Linotype" pitchFamily="18" charset="0"/>
              </a:rPr>
              <a:t> синдрома акутног </a:t>
            </a:r>
            <a:r>
              <a:rPr lang="x-none" dirty="0" err="1">
                <a:latin typeface="Palatino Linotype" pitchFamily="18" charset="0"/>
              </a:rPr>
              <a:t>удзржавања</a:t>
            </a:r>
            <a:r>
              <a:rPr lang="x-none" dirty="0">
                <a:latin typeface="Palatino Linotype" pitchFamily="18" charset="0"/>
              </a:rPr>
              <a:t> од алкохола</a:t>
            </a:r>
          </a:p>
        </p:txBody>
      </p:sp>
    </p:spTree>
    <p:extLst>
      <p:ext uri="{BB962C8B-B14F-4D97-AF65-F5344CB8AC3E}">
        <p14:creationId xmlns:p14="http://schemas.microsoft.com/office/powerpoint/2010/main" val="40217487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6200"/>
            <a:ext cx="9144000" cy="6663363"/>
          </a:xfrm>
          <a:prstGeom prst="rect">
            <a:avLst/>
          </a:prstGeom>
          <a:noFill/>
        </p:spPr>
        <p:txBody>
          <a:bodyPr wrap="square" rtlCol="0">
            <a:spAutoFit/>
          </a:bodyPr>
          <a:lstStyle/>
          <a:p>
            <a:r>
              <a:rPr lang="x-none" sz="1400" b="1" dirty="0">
                <a:latin typeface="Palatino Linotype" pitchFamily="18" charset="0"/>
              </a:rPr>
              <a:t>ЛАБОРАТОРИЈСКЕ АНАЛИЗЕ</a:t>
            </a:r>
          </a:p>
          <a:p>
            <a:endParaRPr lang="x-none" sz="1400" dirty="0">
              <a:latin typeface="Palatino Linotype" pitchFamily="18" charset="0"/>
            </a:endParaRPr>
          </a:p>
          <a:p>
            <a:pPr marL="285750" indent="-285750">
              <a:lnSpc>
                <a:spcPct val="150000"/>
              </a:lnSpc>
              <a:buFont typeface="Wingdings" pitchFamily="2" charset="2"/>
              <a:buChar char="§"/>
            </a:pPr>
            <a:r>
              <a:rPr lang="x-none" sz="1400" dirty="0">
                <a:latin typeface="Palatino Linotype" pitchFamily="18" charset="0"/>
              </a:rPr>
              <a:t>Повишење АСТ-умерено код свих облика алкохолних болести јетре, код тешког алкохолног хепатитиса не прелази повишење од 2 до 5 пута</a:t>
            </a:r>
          </a:p>
          <a:p>
            <a:pPr marL="285750" indent="-285750">
              <a:lnSpc>
                <a:spcPct val="150000"/>
              </a:lnSpc>
              <a:buFont typeface="Wingdings" pitchFamily="2" charset="2"/>
              <a:buChar char="§"/>
            </a:pPr>
            <a:r>
              <a:rPr lang="x-none" sz="1400" dirty="0">
                <a:latin typeface="Palatino Linotype" pitchFamily="18" charset="0"/>
              </a:rPr>
              <a:t>АЛТ обично нижи од АСТ, повишене 2 до 3 пута и код тешког алкохолног хепатитиса</a:t>
            </a:r>
          </a:p>
          <a:p>
            <a:pPr marL="285750" indent="-285750">
              <a:lnSpc>
                <a:spcPct val="150000"/>
              </a:lnSpc>
              <a:buFont typeface="Wingdings" pitchFamily="2" charset="2"/>
              <a:buChar char="§"/>
            </a:pPr>
            <a:r>
              <a:rPr lang="x-none" sz="1400" dirty="0">
                <a:latin typeface="Palatino Linotype" pitchFamily="18" charset="0"/>
              </a:rPr>
              <a:t>Однос </a:t>
            </a:r>
            <a:r>
              <a:rPr lang="x-none" sz="1400" b="1" dirty="0">
                <a:latin typeface="Palatino Linotype" pitchFamily="18" charset="0"/>
              </a:rPr>
              <a:t>АСТ/АЛТ већи од 2 </a:t>
            </a:r>
            <a:r>
              <a:rPr lang="x-none" sz="1400" dirty="0">
                <a:latin typeface="Palatino Linotype" pitchFamily="18" charset="0"/>
              </a:rPr>
              <a:t>је карактеристичан, а већи од 3 готово </a:t>
            </a:r>
            <a:r>
              <a:rPr lang="x-none" sz="1400" dirty="0" err="1">
                <a:latin typeface="Palatino Linotype" pitchFamily="18" charset="0"/>
              </a:rPr>
              <a:t>дијагностичан</a:t>
            </a:r>
            <a:r>
              <a:rPr lang="x-none" sz="1400" dirty="0">
                <a:latin typeface="Palatino Linotype" pitchFamily="18" charset="0"/>
              </a:rPr>
              <a:t> за алкохолну болест јетре (</a:t>
            </a:r>
            <a:r>
              <a:rPr lang="x-none" sz="1400" dirty="0" err="1">
                <a:latin typeface="Palatino Linotype" pitchFamily="18" charset="0"/>
              </a:rPr>
              <a:t>митохондријално</a:t>
            </a:r>
            <a:r>
              <a:rPr lang="x-none" sz="1400" dirty="0">
                <a:latin typeface="Palatino Linotype" pitchFamily="18" charset="0"/>
              </a:rPr>
              <a:t> оштећење и мишићне </a:t>
            </a:r>
            <a:r>
              <a:rPr lang="x-none" sz="1400" dirty="0" err="1">
                <a:latin typeface="Palatino Linotype" pitchFamily="18" charset="0"/>
              </a:rPr>
              <a:t>лезије</a:t>
            </a:r>
            <a:r>
              <a:rPr lang="x-none" sz="1400" dirty="0">
                <a:latin typeface="Palatino Linotype" pitchFamily="18" charset="0"/>
              </a:rPr>
              <a:t>)</a:t>
            </a:r>
          </a:p>
          <a:p>
            <a:pPr marL="285750" indent="-285750">
              <a:lnSpc>
                <a:spcPct val="150000"/>
              </a:lnSpc>
              <a:buFont typeface="Wingdings" pitchFamily="2" charset="2"/>
              <a:buChar char="§"/>
            </a:pPr>
            <a:r>
              <a:rPr lang="x-none" sz="1400" dirty="0">
                <a:latin typeface="Palatino Linotype" pitchFamily="18" charset="0"/>
              </a:rPr>
              <a:t>АЛП обично нормална или благо повишена код масне јетре, код алкохолног хепатитиса и цирозе 2-4 пута изнад нормале</a:t>
            </a:r>
          </a:p>
          <a:p>
            <a:pPr marL="285750" indent="-285750">
              <a:lnSpc>
                <a:spcPct val="150000"/>
              </a:lnSpc>
              <a:buFont typeface="Wingdings" pitchFamily="2" charset="2"/>
              <a:buChar char="§"/>
            </a:pPr>
            <a:r>
              <a:rPr lang="x-none" sz="1400" b="1" dirty="0">
                <a:latin typeface="Palatino Linotype" pitchFamily="18" charset="0"/>
              </a:rPr>
              <a:t>ГГТ увек повишен </a:t>
            </a:r>
            <a:r>
              <a:rPr lang="x-none" sz="1400" dirty="0">
                <a:latin typeface="Palatino Linotype" pitchFamily="18" charset="0"/>
              </a:rPr>
              <a:t>код свих алкохоличара, независно на присутности болести јетре, нормализује се након неколико недеља апстиненције</a:t>
            </a:r>
          </a:p>
          <a:p>
            <a:pPr marL="285750" indent="-285750">
              <a:lnSpc>
                <a:spcPct val="150000"/>
              </a:lnSpc>
              <a:buFont typeface="Wingdings" pitchFamily="2" charset="2"/>
              <a:buChar char="§"/>
            </a:pPr>
            <a:r>
              <a:rPr lang="x-none" sz="1400" dirty="0" err="1">
                <a:latin typeface="Palatino Linotype" pitchFamily="18" charset="0"/>
              </a:rPr>
              <a:t>Хипебилирубинемија</a:t>
            </a:r>
            <a:r>
              <a:rPr lang="x-none" sz="1400" dirty="0">
                <a:latin typeface="Palatino Linotype" pitchFamily="18" charset="0"/>
              </a:rPr>
              <a:t>-код тешких облика болести</a:t>
            </a:r>
          </a:p>
          <a:p>
            <a:pPr marL="285750" indent="-285750">
              <a:lnSpc>
                <a:spcPct val="150000"/>
              </a:lnSpc>
              <a:buFont typeface="Wingdings" pitchFamily="2" charset="2"/>
              <a:buChar char="§"/>
            </a:pPr>
            <a:r>
              <a:rPr lang="x-none" sz="1400" dirty="0" err="1">
                <a:latin typeface="Palatino Linotype" pitchFamily="18" charset="0"/>
              </a:rPr>
              <a:t>Хипертриглицеридемија</a:t>
            </a:r>
            <a:r>
              <a:rPr lang="x-none" sz="1400" dirty="0">
                <a:latin typeface="Palatino Linotype" pitchFamily="18" charset="0"/>
              </a:rPr>
              <a:t> </a:t>
            </a:r>
            <a:r>
              <a:rPr lang="x-none" sz="1400">
                <a:latin typeface="Palatino Linotype" pitchFamily="18" charset="0"/>
              </a:rPr>
              <a:t>и хиперурикемија</a:t>
            </a:r>
            <a:endParaRPr lang="sr-Cyrl-RS" sz="1400" dirty="0">
              <a:latin typeface="Palatino Linotype" pitchFamily="18" charset="0"/>
            </a:endParaRPr>
          </a:p>
          <a:p>
            <a:pPr marL="285750" indent="-285750">
              <a:lnSpc>
                <a:spcPct val="150000"/>
              </a:lnSpc>
              <a:buFont typeface="Wingdings" pitchFamily="2" charset="2"/>
              <a:buChar char="§"/>
            </a:pPr>
            <a:r>
              <a:rPr lang="x-none" sz="1400">
                <a:latin typeface="Palatino Linotype" pitchFamily="18" charset="0"/>
              </a:rPr>
              <a:t>Хипонатријемија-код узнапредовале цирозе</a:t>
            </a:r>
          </a:p>
          <a:p>
            <a:pPr marL="285750" indent="-285750">
              <a:lnSpc>
                <a:spcPct val="150000"/>
              </a:lnSpc>
              <a:buFont typeface="Wingdings" pitchFamily="2" charset="2"/>
              <a:buChar char="§"/>
            </a:pPr>
            <a:r>
              <a:rPr lang="x-none" sz="1400">
                <a:latin typeface="Palatino Linotype" pitchFamily="18" charset="0"/>
              </a:rPr>
              <a:t>Леукоцитоза, неутрофилија, аменија (акутно и хронично губљење крви, дефицита фолне киселине и витамина Б12, хиперспленизам и директно супресивно деловање алкохола на коштану срж), макроцитоза (</a:t>
            </a:r>
            <a:r>
              <a:rPr lang="x-none" sz="1400" b="1">
                <a:latin typeface="Palatino Linotype" pitchFamily="18" charset="0"/>
              </a:rPr>
              <a:t>високе ведности МЦВ</a:t>
            </a:r>
            <a:r>
              <a:rPr lang="x-none" sz="1400">
                <a:latin typeface="Palatino Linotype" pitchFamily="18" charset="0"/>
              </a:rPr>
              <a:t>)</a:t>
            </a:r>
          </a:p>
          <a:p>
            <a:pPr marL="285750" indent="-285750">
              <a:lnSpc>
                <a:spcPct val="150000"/>
              </a:lnSpc>
              <a:buFont typeface="Wingdings" pitchFamily="2" charset="2"/>
              <a:buChar char="§"/>
            </a:pPr>
            <a:r>
              <a:rPr lang="x-none" sz="1400">
                <a:latin typeface="Palatino Linotype" pitchFamily="18" charset="0"/>
              </a:rPr>
              <a:t>Продужетак протромбинског времена</a:t>
            </a:r>
          </a:p>
          <a:p>
            <a:pPr marL="285750" indent="-285750">
              <a:lnSpc>
                <a:spcPct val="150000"/>
              </a:lnSpc>
              <a:buFont typeface="Wingdings" pitchFamily="2" charset="2"/>
              <a:buChar char="§"/>
            </a:pPr>
            <a:r>
              <a:rPr lang="x-none" sz="1400">
                <a:latin typeface="Palatino Linotype" pitchFamily="18" charset="0"/>
              </a:rPr>
              <a:t>Снижење албумина</a:t>
            </a:r>
          </a:p>
          <a:p>
            <a:pPr marL="285750" indent="-285750">
              <a:lnSpc>
                <a:spcPct val="150000"/>
              </a:lnSpc>
              <a:buFont typeface="Wingdings" pitchFamily="2" charset="2"/>
              <a:buChar char="§"/>
            </a:pPr>
            <a:r>
              <a:rPr lang="x-none" sz="1400">
                <a:latin typeface="Palatino Linotype" pitchFamily="18" charset="0"/>
              </a:rPr>
              <a:t>Хипергамаглобулинемија, повишење ИгА</a:t>
            </a:r>
          </a:p>
          <a:p>
            <a:pPr marL="285750" indent="-285750">
              <a:lnSpc>
                <a:spcPct val="150000"/>
              </a:lnSpc>
              <a:buFont typeface="Wingdings" pitchFamily="2" charset="2"/>
              <a:buChar char="§"/>
            </a:pPr>
            <a:r>
              <a:rPr lang="x-none" sz="1400">
                <a:latin typeface="Palatino Linotype" pitchFamily="18" charset="0"/>
              </a:rPr>
              <a:t>Повишење феритина</a:t>
            </a:r>
            <a:endParaRPr lang="x-none" dirty="0">
              <a:latin typeface="Palatino Linotype" pitchFamily="18" charset="0"/>
            </a:endParaRPr>
          </a:p>
        </p:txBody>
      </p:sp>
      <p:sp>
        <p:nvSpPr>
          <p:cNvPr id="2" name="TextBox 1"/>
          <p:cNvSpPr txBox="1"/>
          <p:nvPr/>
        </p:nvSpPr>
        <p:spPr>
          <a:xfrm>
            <a:off x="5257800" y="5202932"/>
            <a:ext cx="3523722" cy="1655068"/>
          </a:xfrm>
          <a:prstGeom prst="rect">
            <a:avLst/>
          </a:prstGeom>
          <a:noFill/>
        </p:spPr>
        <p:txBody>
          <a:bodyPr wrap="none" rtlCol="0">
            <a:spAutoFit/>
          </a:bodyPr>
          <a:lstStyle/>
          <a:p>
            <a:r>
              <a:rPr lang="x-none" sz="1600" b="1">
                <a:latin typeface="Palatino Linotype" pitchFamily="18" charset="0"/>
              </a:rPr>
              <a:t>ДИЈАГНОЗА</a:t>
            </a:r>
          </a:p>
          <a:p>
            <a:endParaRPr lang="x-none" sz="1600" b="1">
              <a:latin typeface="Palatino Linotype" pitchFamily="18" charset="0"/>
            </a:endParaRPr>
          </a:p>
          <a:p>
            <a:pPr marL="285750" indent="-285750">
              <a:lnSpc>
                <a:spcPct val="150000"/>
              </a:lnSpc>
              <a:buFont typeface="Wingdings" pitchFamily="2" charset="2"/>
              <a:buChar char="§"/>
            </a:pPr>
            <a:r>
              <a:rPr lang="x-none" sz="1600">
                <a:latin typeface="Palatino Linotype" pitchFamily="18" charset="0"/>
              </a:rPr>
              <a:t>ЕХО абдомена</a:t>
            </a:r>
          </a:p>
          <a:p>
            <a:pPr marL="285750" indent="-285750">
              <a:lnSpc>
                <a:spcPct val="150000"/>
              </a:lnSpc>
              <a:buFont typeface="Wingdings" pitchFamily="2" charset="2"/>
              <a:buChar char="§"/>
            </a:pPr>
            <a:r>
              <a:rPr lang="x-none" sz="1600">
                <a:latin typeface="Palatino Linotype" pitchFamily="18" charset="0"/>
              </a:rPr>
              <a:t>Компјутеризована томографија</a:t>
            </a:r>
          </a:p>
          <a:p>
            <a:pPr marL="285750" indent="-285750">
              <a:lnSpc>
                <a:spcPct val="150000"/>
              </a:lnSpc>
              <a:buFont typeface="Wingdings" pitchFamily="2" charset="2"/>
              <a:buChar char="§"/>
            </a:pPr>
            <a:r>
              <a:rPr lang="x-none" sz="1600">
                <a:latin typeface="Palatino Linotype" pitchFamily="18" charset="0"/>
              </a:rPr>
              <a:t>Биопсија јетре </a:t>
            </a:r>
            <a:endParaRPr lang="x-none" sz="1600" dirty="0">
              <a:latin typeface="Palatino Linotype" pitchFamily="18" charset="0"/>
            </a:endParaRPr>
          </a:p>
        </p:txBody>
      </p:sp>
    </p:spTree>
    <p:extLst>
      <p:ext uri="{BB962C8B-B14F-4D97-AF65-F5344CB8AC3E}">
        <p14:creationId xmlns:p14="http://schemas.microsoft.com/office/powerpoint/2010/main" val="30352732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978900" cy="7168950"/>
          </a:xfrm>
          <a:prstGeom prst="rect">
            <a:avLst/>
          </a:prstGeom>
          <a:noFill/>
        </p:spPr>
        <p:txBody>
          <a:bodyPr wrap="square" rtlCol="0">
            <a:spAutoFit/>
          </a:bodyPr>
          <a:lstStyle/>
          <a:p>
            <a:r>
              <a:rPr lang="x-none" sz="1400" b="1" dirty="0">
                <a:latin typeface="Palatino Linotype" pitchFamily="18" charset="0"/>
              </a:rPr>
              <a:t>ТЕРАПИЈА</a:t>
            </a:r>
          </a:p>
          <a:p>
            <a:pPr marL="285750" indent="-285750">
              <a:lnSpc>
                <a:spcPct val="150000"/>
              </a:lnSpc>
              <a:buFont typeface="Wingdings" pitchFamily="2" charset="2"/>
              <a:buChar char="§"/>
            </a:pPr>
            <a:r>
              <a:rPr lang="x-none" sz="1400">
                <a:latin typeface="Palatino Linotype" pitchFamily="18" charset="0"/>
              </a:rPr>
              <a:t>Опште </a:t>
            </a:r>
            <a:r>
              <a:rPr lang="x-none" sz="1400" dirty="0">
                <a:latin typeface="Palatino Linotype" pitchFamily="18" charset="0"/>
              </a:rPr>
              <a:t>мере</a:t>
            </a:r>
          </a:p>
          <a:p>
            <a:pPr marL="285750" indent="-285750">
              <a:lnSpc>
                <a:spcPct val="150000"/>
              </a:lnSpc>
              <a:buFont typeface="Wingdings" pitchFamily="2" charset="2"/>
              <a:buChar char="§"/>
            </a:pPr>
            <a:r>
              <a:rPr lang="x-none" sz="1400" dirty="0">
                <a:latin typeface="Palatino Linotype" pitchFamily="18" charset="0"/>
              </a:rPr>
              <a:t>Трајна апстиненција</a:t>
            </a:r>
          </a:p>
          <a:p>
            <a:pPr marL="285750" indent="-285750">
              <a:lnSpc>
                <a:spcPct val="150000"/>
              </a:lnSpc>
              <a:buFont typeface="Wingdings" pitchFamily="2" charset="2"/>
              <a:buChar char="§"/>
            </a:pPr>
            <a:r>
              <a:rPr lang="x-none" sz="1400" dirty="0">
                <a:latin typeface="Palatino Linotype" pitchFamily="18" charset="0"/>
              </a:rPr>
              <a:t>Адекватна исхрана</a:t>
            </a:r>
          </a:p>
          <a:p>
            <a:endParaRPr lang="x-none" sz="1400" dirty="0">
              <a:latin typeface="Palatino Linotype" pitchFamily="18" charset="0"/>
            </a:endParaRPr>
          </a:p>
          <a:p>
            <a:r>
              <a:rPr lang="x-none" sz="1400" b="1" dirty="0">
                <a:latin typeface="Palatino Linotype" pitchFamily="18" charset="0"/>
              </a:rPr>
              <a:t>МАСНА ЈЕТРА</a:t>
            </a:r>
          </a:p>
          <a:p>
            <a:pPr marL="285750" indent="-285750">
              <a:buFont typeface="Wingdings" pitchFamily="2" charset="2"/>
              <a:buChar char="§"/>
            </a:pPr>
            <a:r>
              <a:rPr lang="x-none" sz="1400">
                <a:latin typeface="Palatino Linotype" pitchFamily="18" charset="0"/>
              </a:rPr>
              <a:t>Апстиненција </a:t>
            </a:r>
            <a:r>
              <a:rPr lang="x-none" sz="1400" dirty="0">
                <a:latin typeface="Palatino Linotype" pitchFamily="18" charset="0"/>
              </a:rPr>
              <a:t>и адекватна дијета са редукованим уносом масти</a:t>
            </a:r>
          </a:p>
          <a:p>
            <a:endParaRPr lang="x-none" sz="1400" dirty="0">
              <a:latin typeface="Palatino Linotype" pitchFamily="18" charset="0"/>
            </a:endParaRPr>
          </a:p>
          <a:p>
            <a:r>
              <a:rPr lang="x-none" sz="1400" b="1" dirty="0">
                <a:latin typeface="Palatino Linotype" pitchFamily="18" charset="0"/>
              </a:rPr>
              <a:t>АЛКОХОЛНИ ХЕПАТИТИС</a:t>
            </a:r>
          </a:p>
          <a:p>
            <a:pPr marL="285750" indent="-285750">
              <a:lnSpc>
                <a:spcPct val="150000"/>
              </a:lnSpc>
              <a:buFont typeface="Wingdings" pitchFamily="2" charset="2"/>
              <a:buChar char="§"/>
            </a:pPr>
            <a:r>
              <a:rPr lang="x-none" sz="1400" b="1">
                <a:latin typeface="Palatino Linotype" pitchFamily="18" charset="0"/>
              </a:rPr>
              <a:t>Кортикостероиди</a:t>
            </a:r>
            <a:r>
              <a:rPr lang="x-none" sz="1400">
                <a:latin typeface="Palatino Linotype" pitchFamily="18" charset="0"/>
              </a:rPr>
              <a:t>-антиинфламаторно </a:t>
            </a:r>
            <a:r>
              <a:rPr lang="x-none" sz="1400" dirty="0">
                <a:latin typeface="Palatino Linotype" pitchFamily="18" charset="0"/>
              </a:rPr>
              <a:t>дејство, смањују </a:t>
            </a:r>
            <a:r>
              <a:rPr lang="x-none" sz="1400" dirty="0" err="1">
                <a:latin typeface="Palatino Linotype" pitchFamily="18" charset="0"/>
              </a:rPr>
              <a:t>фиброзу</a:t>
            </a:r>
            <a:r>
              <a:rPr lang="x-none" sz="1400" dirty="0">
                <a:latin typeface="Palatino Linotype" pitchFamily="18" charset="0"/>
              </a:rPr>
              <a:t>, повећавају синтезу албумина, побољшавају апетит, </a:t>
            </a:r>
            <a:r>
              <a:rPr lang="x-none" sz="1400" dirty="0" err="1">
                <a:latin typeface="Palatino Linotype" pitchFamily="18" charset="0"/>
              </a:rPr>
              <a:t>преднисон</a:t>
            </a:r>
            <a:r>
              <a:rPr lang="x-none" sz="1400" dirty="0">
                <a:latin typeface="Palatino Linotype" pitchFamily="18" charset="0"/>
              </a:rPr>
              <a:t> или </a:t>
            </a:r>
            <a:r>
              <a:rPr lang="x-none" sz="1400" dirty="0" err="1">
                <a:latin typeface="Palatino Linotype" pitchFamily="18" charset="0"/>
              </a:rPr>
              <a:t>преднисолон</a:t>
            </a:r>
            <a:r>
              <a:rPr lang="x-none" sz="1400" dirty="0">
                <a:latin typeface="Palatino Linotype" pitchFamily="18" charset="0"/>
              </a:rPr>
              <a:t> 40 </a:t>
            </a:r>
            <a:r>
              <a:rPr lang="x-none" sz="1400" dirty="0" err="1">
                <a:latin typeface="Palatino Linotype" pitchFamily="18" charset="0"/>
              </a:rPr>
              <a:t>mg</a:t>
            </a:r>
            <a:r>
              <a:rPr lang="x-none" sz="1400" dirty="0">
                <a:latin typeface="Palatino Linotype" pitchFamily="18" charset="0"/>
              </a:rPr>
              <a:t>/дневно 4 недеље, затим се доза смањује на 20 </a:t>
            </a:r>
            <a:r>
              <a:rPr lang="x-none" sz="1400" dirty="0" err="1">
                <a:latin typeface="Palatino Linotype" pitchFamily="18" charset="0"/>
              </a:rPr>
              <a:t>mg</a:t>
            </a:r>
            <a:r>
              <a:rPr lang="x-none" sz="1400" dirty="0">
                <a:latin typeface="Palatino Linotype" pitchFamily="18" charset="0"/>
              </a:rPr>
              <a:t>/дневно недељу дана, а затим 10 </a:t>
            </a:r>
            <a:r>
              <a:rPr lang="x-none" sz="1400" dirty="0" err="1">
                <a:latin typeface="Palatino Linotype" pitchFamily="18" charset="0"/>
              </a:rPr>
              <a:t>mg</a:t>
            </a:r>
            <a:r>
              <a:rPr lang="x-none" sz="1400" dirty="0">
                <a:latin typeface="Palatino Linotype" pitchFamily="18" charset="0"/>
              </a:rPr>
              <a:t>/дневно </a:t>
            </a:r>
            <a:r>
              <a:rPr lang="x-none" sz="1400">
                <a:latin typeface="Palatino Linotype" pitchFamily="18" charset="0"/>
              </a:rPr>
              <a:t>недељу дана</a:t>
            </a:r>
            <a:endParaRPr lang="sr-Cyrl-RS" sz="1400" dirty="0">
              <a:latin typeface="Palatino Linotype" pitchFamily="18" charset="0"/>
            </a:endParaRPr>
          </a:p>
          <a:p>
            <a:pPr marL="285750" indent="-285750">
              <a:lnSpc>
                <a:spcPct val="150000"/>
              </a:lnSpc>
              <a:buFont typeface="Wingdings" pitchFamily="2" charset="2"/>
              <a:buChar char="§"/>
            </a:pPr>
            <a:r>
              <a:rPr lang="x-none" sz="1400">
                <a:latin typeface="Palatino Linotype" pitchFamily="18" charset="0"/>
              </a:rPr>
              <a:t>Андрогени анаболички стероиди-стимулишу анаболизам, синтезу протеина и регенерацију јетре</a:t>
            </a:r>
          </a:p>
          <a:p>
            <a:pPr marL="285750" indent="-285750">
              <a:lnSpc>
                <a:spcPct val="150000"/>
              </a:lnSpc>
              <a:buFont typeface="Wingdings" pitchFamily="2" charset="2"/>
              <a:buChar char="§"/>
            </a:pPr>
            <a:r>
              <a:rPr lang="x-none" sz="1400">
                <a:latin typeface="Palatino Linotype" pitchFamily="18" charset="0"/>
              </a:rPr>
              <a:t>Пропилтиоурацил-присутно хиперметаболчино и катаболично стање уз значајну ткивну хипоксију, при чему пропилтиоурацил има протективно деловање против хипоксичне некрозе хепатоцита, користио се само експреиментално и није прихваћен као терапија алкохолног хепатитиса</a:t>
            </a:r>
          </a:p>
          <a:p>
            <a:pPr marL="285750" indent="-285750">
              <a:lnSpc>
                <a:spcPct val="150000"/>
              </a:lnSpc>
              <a:buFont typeface="Wingdings" pitchFamily="2" charset="2"/>
              <a:buChar char="§"/>
            </a:pPr>
            <a:r>
              <a:rPr lang="x-none" sz="1400">
                <a:latin typeface="Palatino Linotype" pitchFamily="18" charset="0"/>
              </a:rPr>
              <a:t>Инсулин и глукагон-стимулишу регенерацију јетре код парцијалне хепатектомије код експерименталних животиња, није прихваћен за рутинску клиничку употребу</a:t>
            </a:r>
            <a:endParaRPr lang="sr-Cyrl-RS" sz="1400" dirty="0">
              <a:latin typeface="Palatino Linotype" pitchFamily="18" charset="0"/>
            </a:endParaRPr>
          </a:p>
          <a:p>
            <a:pPr marL="285750" indent="-285750">
              <a:lnSpc>
                <a:spcPct val="150000"/>
              </a:lnSpc>
              <a:buFont typeface="Wingdings" pitchFamily="2" charset="2"/>
              <a:buChar char="§"/>
            </a:pPr>
            <a:endParaRPr lang="sr-Cyrl-RS" sz="1400" dirty="0">
              <a:latin typeface="Palatino Linotype" pitchFamily="18" charset="0"/>
            </a:endParaRPr>
          </a:p>
          <a:p>
            <a:pPr>
              <a:lnSpc>
                <a:spcPct val="150000"/>
              </a:lnSpc>
            </a:pPr>
            <a:r>
              <a:rPr lang="x-none" sz="1400" b="1">
                <a:latin typeface="Palatino Linotype" pitchFamily="18" charset="0"/>
              </a:rPr>
              <a:t>ТРАНСПЛАНТАЦИЈА ЈЕТРЕ</a:t>
            </a:r>
          </a:p>
          <a:p>
            <a:pPr marL="285750" indent="-285750">
              <a:lnSpc>
                <a:spcPct val="150000"/>
              </a:lnSpc>
              <a:buFont typeface="Wingdings" pitchFamily="2" charset="2"/>
              <a:buChar char="§"/>
            </a:pPr>
            <a:r>
              <a:rPr lang="x-none" sz="1400">
                <a:latin typeface="Palatino Linotype" pitchFamily="18" charset="0"/>
              </a:rPr>
              <a:t>Болесници са цирозом који уз апстиненцију дужу од 6 месеци имају асцит резистентан на диуретике, иктерус и енцефалопатију</a:t>
            </a:r>
          </a:p>
          <a:p>
            <a:pPr marL="285750" indent="-285750">
              <a:lnSpc>
                <a:spcPct val="150000"/>
              </a:lnSpc>
              <a:buFont typeface="Wingdings" pitchFamily="2" charset="2"/>
              <a:buChar char="§"/>
            </a:pPr>
            <a:r>
              <a:rPr lang="x-none" sz="1400">
                <a:latin typeface="Palatino Linotype" pitchFamily="18" charset="0"/>
              </a:rPr>
              <a:t>Период апсолутне апстиненцје од алкохола мора бити најмање 6 месеци</a:t>
            </a:r>
          </a:p>
          <a:p>
            <a:pPr marL="285750" indent="-285750">
              <a:lnSpc>
                <a:spcPct val="150000"/>
              </a:lnSpc>
              <a:buFont typeface="Wingdings" pitchFamily="2" charset="2"/>
              <a:buChar char="§"/>
            </a:pPr>
            <a:endParaRPr lang="x-none" sz="1400" dirty="0">
              <a:latin typeface="Palatino Linotype" pitchFamily="18" charset="0"/>
            </a:endParaRPr>
          </a:p>
        </p:txBody>
      </p:sp>
    </p:spTree>
    <p:extLst>
      <p:ext uri="{BB962C8B-B14F-4D97-AF65-F5344CB8AC3E}">
        <p14:creationId xmlns:p14="http://schemas.microsoft.com/office/powerpoint/2010/main" val="13496515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x-none" b="1" dirty="0">
                <a:latin typeface="Palatino Linotype" pitchFamily="18" charset="0"/>
              </a:rPr>
              <a:t>МАСНА ЈЕТРА</a:t>
            </a:r>
            <a:br>
              <a:rPr lang="x-none" b="1" dirty="0">
                <a:latin typeface="Palatino Linotype" pitchFamily="18" charset="0"/>
              </a:rPr>
            </a:br>
            <a:r>
              <a:rPr lang="x-none" b="1" dirty="0">
                <a:latin typeface="Palatino Linotype" pitchFamily="18" charset="0"/>
              </a:rPr>
              <a:t>НЕАЛКОХОЛНИ СТЕАТОХЕПАТИТИС</a:t>
            </a:r>
            <a:endParaRPr lang="en-US" b="1" dirty="0">
              <a:latin typeface="Palatino Linotype" pitchFamily="18" charset="0"/>
            </a:endParaRP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10447877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1" y="381000"/>
            <a:ext cx="8915400" cy="5909310"/>
          </a:xfrm>
          <a:prstGeom prst="rect">
            <a:avLst/>
          </a:prstGeom>
          <a:noFill/>
        </p:spPr>
        <p:txBody>
          <a:bodyPr wrap="square" rtlCol="0">
            <a:spAutoFit/>
          </a:bodyPr>
          <a:lstStyle/>
          <a:p>
            <a:pPr>
              <a:lnSpc>
                <a:spcPct val="150000"/>
              </a:lnSpc>
            </a:pPr>
            <a:r>
              <a:rPr lang="x-none" b="1" dirty="0">
                <a:latin typeface="Palatino Linotype" pitchFamily="18" charset="0"/>
              </a:rPr>
              <a:t>МАСНА ЈЕТРА (Steatosis hepatis)</a:t>
            </a:r>
          </a:p>
          <a:p>
            <a:pPr marL="285750" indent="-285750">
              <a:lnSpc>
                <a:spcPct val="150000"/>
              </a:lnSpc>
              <a:buFont typeface="Wingdings" pitchFamily="2" charset="2"/>
              <a:buChar char="§"/>
            </a:pPr>
            <a:r>
              <a:rPr lang="x-none" dirty="0">
                <a:latin typeface="Palatino Linotype" pitchFamily="18" charset="0"/>
              </a:rPr>
              <a:t>Резултат акумулације масти у јетри, која прелази 5% тежине ткива јетре</a:t>
            </a:r>
          </a:p>
          <a:p>
            <a:pPr marL="285750" indent="-285750">
              <a:lnSpc>
                <a:spcPct val="150000"/>
              </a:lnSpc>
              <a:buFont typeface="Wingdings" pitchFamily="2" charset="2"/>
              <a:buChar char="§"/>
            </a:pPr>
            <a:r>
              <a:rPr lang="x-none" dirty="0">
                <a:latin typeface="Palatino Linotype" pitchFamily="18" charset="0"/>
              </a:rPr>
              <a:t>Маст се примарно акумулира као триглицерид</a:t>
            </a:r>
          </a:p>
          <a:p>
            <a:pPr marL="285750" indent="-285750">
              <a:lnSpc>
                <a:spcPct val="150000"/>
              </a:lnSpc>
              <a:buFont typeface="Wingdings" pitchFamily="2" charset="2"/>
              <a:buChar char="§"/>
            </a:pPr>
            <a:r>
              <a:rPr lang="x-none" dirty="0">
                <a:latin typeface="Palatino Linotype" pitchFamily="18" charset="0"/>
              </a:rPr>
              <a:t>Узрокују је бројни урођени и стечени поремећаји метаболизма масти који доводе до гомилања масти у хепатоцитима до количина које постају видљиве светлосним микроскопом</a:t>
            </a:r>
          </a:p>
          <a:p>
            <a:pPr marL="285750" indent="-285750">
              <a:lnSpc>
                <a:spcPct val="150000"/>
              </a:lnSpc>
              <a:buFont typeface="Wingdings" pitchFamily="2" charset="2"/>
              <a:buChar char="§"/>
            </a:pPr>
            <a:r>
              <a:rPr lang="x-none" dirty="0">
                <a:latin typeface="Palatino Linotype" pitchFamily="18" charset="0"/>
              </a:rPr>
              <a:t>У зависности од величине масних капљица у хепатоцитима разликујемо:  </a:t>
            </a:r>
          </a:p>
          <a:p>
            <a:pPr>
              <a:lnSpc>
                <a:spcPct val="150000"/>
              </a:lnSpc>
            </a:pPr>
            <a:r>
              <a:rPr lang="x-none" dirty="0">
                <a:latin typeface="Palatino Linotype" pitchFamily="18" charset="0"/>
              </a:rPr>
              <a:t>МАКРОВЕЗИКУЛАРНА</a:t>
            </a:r>
            <a:br>
              <a:rPr lang="x-none" dirty="0">
                <a:latin typeface="Palatino Linotype" pitchFamily="18" charset="0"/>
              </a:rPr>
            </a:br>
            <a:r>
              <a:rPr lang="x-none" dirty="0">
                <a:latin typeface="Palatino Linotype" pitchFamily="18" charset="0"/>
              </a:rPr>
              <a:t>МИКРОВЕЗИКУЛАРНА</a:t>
            </a:r>
            <a:br>
              <a:rPr lang="x-none" dirty="0">
                <a:latin typeface="Palatino Linotype" pitchFamily="18" charset="0"/>
              </a:rPr>
            </a:br>
            <a:r>
              <a:rPr lang="x-none" dirty="0">
                <a:latin typeface="Palatino Linotype" pitchFamily="18" charset="0"/>
              </a:rPr>
              <a:t>МЕШОВИТА</a:t>
            </a:r>
          </a:p>
          <a:p>
            <a:pPr>
              <a:lnSpc>
                <a:spcPct val="150000"/>
              </a:lnSpc>
            </a:pPr>
            <a:r>
              <a:rPr lang="x-none" b="1" dirty="0">
                <a:latin typeface="Palatino Linotype" pitchFamily="18" charset="0"/>
              </a:rPr>
              <a:t>ЕТИОЛОГИЈА:</a:t>
            </a:r>
          </a:p>
          <a:p>
            <a:pPr marL="285750" indent="-285750">
              <a:lnSpc>
                <a:spcPct val="150000"/>
              </a:lnSpc>
              <a:buFont typeface="Wingdings" pitchFamily="2" charset="2"/>
              <a:buChar char="§"/>
            </a:pPr>
            <a:r>
              <a:rPr lang="x-none" dirty="0">
                <a:latin typeface="Palatino Linotype" pitchFamily="18" charset="0"/>
              </a:rPr>
              <a:t>Дебљина</a:t>
            </a:r>
          </a:p>
          <a:p>
            <a:pPr marL="285750" indent="-285750">
              <a:lnSpc>
                <a:spcPct val="150000"/>
              </a:lnSpc>
              <a:buFont typeface="Wingdings" pitchFamily="2" charset="2"/>
              <a:buChar char="§"/>
            </a:pPr>
            <a:r>
              <a:rPr lang="x-none" dirty="0">
                <a:latin typeface="Palatino Linotype" pitchFamily="18" charset="0"/>
              </a:rPr>
              <a:t>Алкохолизам</a:t>
            </a:r>
          </a:p>
          <a:p>
            <a:pPr marL="285750" indent="-285750">
              <a:lnSpc>
                <a:spcPct val="150000"/>
              </a:lnSpc>
              <a:buFont typeface="Wingdings" pitchFamily="2" charset="2"/>
              <a:buChar char="§"/>
            </a:pPr>
            <a:r>
              <a:rPr lang="x-none" dirty="0">
                <a:latin typeface="Palatino Linotype" pitchFamily="18" charset="0"/>
              </a:rPr>
              <a:t>Шећерна болест</a:t>
            </a:r>
            <a:endParaRPr lang="en-US" dirty="0">
              <a:latin typeface="Palatino Linotype" pitchFamily="18" charset="0"/>
            </a:endParaRPr>
          </a:p>
        </p:txBody>
      </p:sp>
    </p:spTree>
    <p:extLst>
      <p:ext uri="{BB962C8B-B14F-4D97-AF65-F5344CB8AC3E}">
        <p14:creationId xmlns:p14="http://schemas.microsoft.com/office/powerpoint/2010/main" val="15265616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839200" cy="6740307"/>
          </a:xfrm>
          <a:prstGeom prst="rect">
            <a:avLst/>
          </a:prstGeom>
          <a:noFill/>
        </p:spPr>
        <p:txBody>
          <a:bodyPr wrap="square" rtlCol="0">
            <a:spAutoFit/>
          </a:bodyPr>
          <a:lstStyle/>
          <a:p>
            <a:pPr>
              <a:lnSpc>
                <a:spcPct val="150000"/>
              </a:lnSpc>
            </a:pPr>
            <a:r>
              <a:rPr lang="x-none" b="1" dirty="0">
                <a:latin typeface="Palatino Linotype" pitchFamily="18" charset="0"/>
              </a:rPr>
              <a:t>Макровезукарна стеатоза</a:t>
            </a:r>
          </a:p>
          <a:p>
            <a:pPr marL="285750" indent="-285750">
              <a:lnSpc>
                <a:spcPct val="150000"/>
              </a:lnSpc>
              <a:buFont typeface="Wingdings" pitchFamily="2" charset="2"/>
              <a:buChar char="§"/>
            </a:pPr>
            <a:r>
              <a:rPr lang="x-none" dirty="0">
                <a:latin typeface="Palatino Linotype" pitchFamily="18" charset="0"/>
              </a:rPr>
              <a:t>Болест гомилања триглицерида у хепатоцитима</a:t>
            </a:r>
          </a:p>
          <a:p>
            <a:pPr>
              <a:lnSpc>
                <a:spcPct val="150000"/>
              </a:lnSpc>
            </a:pPr>
            <a:r>
              <a:rPr lang="x-none" b="1" dirty="0">
                <a:latin typeface="Palatino Linotype" pitchFamily="18" charset="0"/>
              </a:rPr>
              <a:t>Узроци: </a:t>
            </a:r>
          </a:p>
          <a:p>
            <a:pPr marL="285750" indent="-285750">
              <a:lnSpc>
                <a:spcPct val="150000"/>
              </a:lnSpc>
              <a:buFont typeface="Wingdings" pitchFamily="2" charset="2"/>
              <a:buChar char="§"/>
            </a:pPr>
            <a:r>
              <a:rPr lang="x-none" dirty="0">
                <a:latin typeface="Palatino Linotype" pitchFamily="18" charset="0"/>
              </a:rPr>
              <a:t>Дебљина</a:t>
            </a:r>
          </a:p>
          <a:p>
            <a:pPr marL="285750" indent="-285750">
              <a:lnSpc>
                <a:spcPct val="150000"/>
              </a:lnSpc>
              <a:buFont typeface="Wingdings" pitchFamily="2" charset="2"/>
              <a:buChar char="§"/>
            </a:pPr>
            <a:r>
              <a:rPr lang="x-none" dirty="0">
                <a:latin typeface="Palatino Linotype" pitchFamily="18" charset="0"/>
              </a:rPr>
              <a:t>Алкохол</a:t>
            </a:r>
          </a:p>
          <a:p>
            <a:pPr marL="285750" indent="-285750">
              <a:lnSpc>
                <a:spcPct val="150000"/>
              </a:lnSpc>
              <a:buFont typeface="Wingdings" pitchFamily="2" charset="2"/>
              <a:buChar char="§"/>
            </a:pPr>
            <a:r>
              <a:rPr lang="x-none" dirty="0">
                <a:latin typeface="Palatino Linotype" pitchFamily="18" charset="0"/>
              </a:rPr>
              <a:t>Шећерна болест</a:t>
            </a:r>
          </a:p>
          <a:p>
            <a:pPr>
              <a:lnSpc>
                <a:spcPct val="150000"/>
              </a:lnSpc>
            </a:pPr>
            <a:r>
              <a:rPr lang="x-none" b="1" dirty="0">
                <a:latin typeface="Palatino Linotype" pitchFamily="18" charset="0"/>
              </a:rPr>
              <a:t>Механизам:</a:t>
            </a:r>
          </a:p>
          <a:p>
            <a:pPr marL="285750" indent="-285750">
              <a:lnSpc>
                <a:spcPct val="150000"/>
              </a:lnSpc>
              <a:buFont typeface="Wingdings" pitchFamily="2" charset="2"/>
              <a:buChar char="§"/>
            </a:pPr>
            <a:r>
              <a:rPr lang="x-none" dirty="0">
                <a:latin typeface="Palatino Linotype" pitchFamily="18" charset="0"/>
              </a:rPr>
              <a:t>Висок унос масти храном, повећана мобилизација масти из масног ткива, повећана хепатична синтеза масних киселина, повећана естерификација масних киселина у триглицериде и/или смањена екскреција триглицерида из хепатоцита</a:t>
            </a:r>
          </a:p>
          <a:p>
            <a:pPr marL="285750" indent="-285750">
              <a:lnSpc>
                <a:spcPct val="150000"/>
              </a:lnSpc>
              <a:buFont typeface="Wingdings" pitchFamily="2" charset="2"/>
              <a:buChar char="§"/>
            </a:pPr>
            <a:r>
              <a:rPr lang="x-none" dirty="0">
                <a:latin typeface="Palatino Linotype" pitchFamily="18" charset="0"/>
              </a:rPr>
              <a:t>Ћелијске промене узрокују повећање липидне пероксидације, што доводи до већих оштећења хепатоцита, па и до њихове некрозе</a:t>
            </a:r>
          </a:p>
          <a:p>
            <a:pPr marL="285750" indent="-285750">
              <a:lnSpc>
                <a:spcPct val="150000"/>
              </a:lnSpc>
              <a:buFont typeface="Wingdings" pitchFamily="2" charset="2"/>
              <a:buChar char="§"/>
            </a:pPr>
            <a:r>
              <a:rPr lang="x-none" dirty="0">
                <a:latin typeface="Palatino Linotype" pitchFamily="18" charset="0"/>
              </a:rPr>
              <a:t>Бубрење ћелија узрокује сужење синусоида, чак и до 53% нормалног промера, промене у крвном протоку...портна хипертензија</a:t>
            </a:r>
          </a:p>
          <a:p>
            <a:pPr marL="285750" indent="-285750">
              <a:lnSpc>
                <a:spcPct val="150000"/>
              </a:lnSpc>
              <a:buFont typeface="Wingdings" pitchFamily="2" charset="2"/>
              <a:buChar char="§"/>
            </a:pPr>
            <a:r>
              <a:rPr lang="x-none" dirty="0">
                <a:latin typeface="Palatino Linotype" pitchFamily="18" charset="0"/>
              </a:rPr>
              <a:t>Снижена је синтеза ДНА...слабија регенерација јетре</a:t>
            </a:r>
            <a:endParaRPr lang="en-US" dirty="0">
              <a:latin typeface="Palatino Linotype" pitchFamily="18" charset="0"/>
            </a:endParaRPr>
          </a:p>
        </p:txBody>
      </p:sp>
    </p:spTree>
    <p:extLst>
      <p:ext uri="{BB962C8B-B14F-4D97-AF65-F5344CB8AC3E}">
        <p14:creationId xmlns:p14="http://schemas.microsoft.com/office/powerpoint/2010/main" val="34722100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91599" cy="3416320"/>
          </a:xfrm>
          <a:prstGeom prst="rect">
            <a:avLst/>
          </a:prstGeom>
          <a:noFill/>
        </p:spPr>
        <p:txBody>
          <a:bodyPr wrap="square" rtlCol="0">
            <a:spAutoFit/>
          </a:bodyPr>
          <a:lstStyle/>
          <a:p>
            <a:pPr>
              <a:lnSpc>
                <a:spcPct val="150000"/>
              </a:lnSpc>
            </a:pPr>
            <a:r>
              <a:rPr lang="x-none" b="1" dirty="0">
                <a:latin typeface="Palatino Linotype" pitchFamily="18" charset="0"/>
              </a:rPr>
              <a:t>МИКРОВЕЗИКУЛАРНА СТЕАТОЗА</a:t>
            </a:r>
          </a:p>
          <a:p>
            <a:pPr marL="285750" indent="-285750">
              <a:lnSpc>
                <a:spcPct val="150000"/>
              </a:lnSpc>
              <a:buFont typeface="Wingdings" pitchFamily="2" charset="2"/>
              <a:buChar char="§"/>
            </a:pPr>
            <a:r>
              <a:rPr lang="x-none" dirty="0">
                <a:latin typeface="Palatino Linotype" pitchFamily="18" charset="0"/>
              </a:rPr>
              <a:t>Болест гомилања триглицерида и слободних неестерификованих масних киселина у јетри</a:t>
            </a:r>
          </a:p>
          <a:p>
            <a:pPr marL="285750" indent="-285750">
              <a:lnSpc>
                <a:spcPct val="150000"/>
              </a:lnSpc>
              <a:buFont typeface="Wingdings" pitchFamily="2" charset="2"/>
              <a:buChar char="§"/>
            </a:pPr>
            <a:r>
              <a:rPr lang="x-none" dirty="0">
                <a:latin typeface="Palatino Linotype" pitchFamily="18" charset="0"/>
              </a:rPr>
              <a:t>Последица тежег оштећења </a:t>
            </a:r>
            <a:r>
              <a:rPr lang="x-none" dirty="0" err="1">
                <a:latin typeface="Palatino Linotype" pitchFamily="18" charset="0"/>
              </a:rPr>
              <a:t>митохондријске</a:t>
            </a:r>
            <a:r>
              <a:rPr lang="x-none" dirty="0">
                <a:latin typeface="Palatino Linotype" pitchFamily="18" charset="0"/>
              </a:rPr>
              <a:t> бета оксидације масних киселина и/или састава оксидативне фосфорилације</a:t>
            </a:r>
          </a:p>
          <a:p>
            <a:pPr marL="285750" indent="-285750">
              <a:lnSpc>
                <a:spcPct val="150000"/>
              </a:lnSpc>
              <a:buFont typeface="Wingdings" pitchFamily="2" charset="2"/>
              <a:buChar char="§"/>
            </a:pPr>
            <a:r>
              <a:rPr lang="x-none" dirty="0">
                <a:latin typeface="Palatino Linotype" pitchFamily="18" charset="0"/>
              </a:rPr>
              <a:t>У крајњем степену болест узрокује прекид фукнкције кисеоничног ланца и доводи до смрти болесника са сликом тешке лактичне ацидозе</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41624166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36100129"/>
              </p:ext>
            </p:extLst>
          </p:nvPr>
        </p:nvGraphicFramePr>
        <p:xfrm>
          <a:off x="38100" y="712232"/>
          <a:ext cx="8458200" cy="2565400"/>
        </p:xfrm>
        <a:graphic>
          <a:graphicData uri="http://schemas.openxmlformats.org/drawingml/2006/table">
            <a:tbl>
              <a:tblPr firstRow="1" bandRow="1">
                <a:tableStyleId>{5C22544A-7EE6-4342-B048-85BDC9FD1C3A}</a:tableStyleId>
              </a:tblPr>
              <a:tblGrid>
                <a:gridCol w="3594735">
                  <a:extLst>
                    <a:ext uri="{9D8B030D-6E8A-4147-A177-3AD203B41FA5}">
                      <a16:colId xmlns:a16="http://schemas.microsoft.com/office/drawing/2014/main" val="20000"/>
                    </a:ext>
                  </a:extLst>
                </a:gridCol>
                <a:gridCol w="4863465">
                  <a:extLst>
                    <a:ext uri="{9D8B030D-6E8A-4147-A177-3AD203B41FA5}">
                      <a16:colId xmlns:a16="http://schemas.microsoft.com/office/drawing/2014/main" val="20001"/>
                    </a:ext>
                  </a:extLst>
                </a:gridCol>
              </a:tblGrid>
              <a:tr h="370840">
                <a:tc>
                  <a:txBody>
                    <a:bodyPr/>
                    <a:lstStyle/>
                    <a:p>
                      <a:r>
                        <a:rPr lang="x-none" dirty="0">
                          <a:latin typeface="Palatino Linotype" pitchFamily="18" charset="0"/>
                        </a:rPr>
                        <a:t>Лекови и токсини</a:t>
                      </a:r>
                      <a:endParaRPr lang="en-US" dirty="0">
                        <a:latin typeface="Palatino Linotype" pitchFamily="18" charset="0"/>
                      </a:endParaRPr>
                    </a:p>
                  </a:txBody>
                  <a:tcPr/>
                </a:tc>
                <a:tc>
                  <a:txBody>
                    <a:bodyPr/>
                    <a:lstStyle/>
                    <a:p>
                      <a:r>
                        <a:rPr lang="x-none" dirty="0">
                          <a:latin typeface="Palatino Linotype" pitchFamily="18" charset="0"/>
                        </a:rPr>
                        <a:t>Алкохол, КС, цитостатици,  естрогени, фосфор</a:t>
                      </a:r>
                      <a:endParaRPr lang="en-US"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r>
                        <a:rPr lang="x-none" dirty="0">
                          <a:latin typeface="Palatino Linotype" pitchFamily="18" charset="0"/>
                        </a:rPr>
                        <a:t>Нутрицијски</a:t>
                      </a:r>
                      <a:endParaRPr lang="en-US" dirty="0">
                        <a:latin typeface="Palatino Linotype" pitchFamily="18" charset="0"/>
                      </a:endParaRPr>
                    </a:p>
                  </a:txBody>
                  <a:tcPr/>
                </a:tc>
                <a:tc>
                  <a:txBody>
                    <a:bodyPr/>
                    <a:lstStyle/>
                    <a:p>
                      <a:r>
                        <a:rPr lang="x-none" dirty="0">
                          <a:latin typeface="Palatino Linotype" pitchFamily="18" charset="0"/>
                        </a:rPr>
                        <a:t>DM, дебљина, гладовање, болести панкреаса, хиперлипидемије, TPN, IBD</a:t>
                      </a:r>
                      <a:endParaRPr lang="en-US" dirty="0">
                        <a:latin typeface="Palatino Linotype" pitchFamily="18" charset="0"/>
                      </a:endParaRPr>
                    </a:p>
                  </a:txBody>
                  <a:tcPr/>
                </a:tc>
                <a:extLst>
                  <a:ext uri="{0D108BD9-81ED-4DB2-BD59-A6C34878D82A}">
                    <a16:rowId xmlns:a16="http://schemas.microsoft.com/office/drawing/2014/main" val="10001"/>
                  </a:ext>
                </a:extLst>
              </a:tr>
              <a:tr h="370840">
                <a:tc>
                  <a:txBody>
                    <a:bodyPr/>
                    <a:lstStyle/>
                    <a:p>
                      <a:r>
                        <a:rPr lang="x-none" dirty="0">
                          <a:latin typeface="Palatino Linotype" pitchFamily="18" charset="0"/>
                        </a:rPr>
                        <a:t>Хередитарне</a:t>
                      </a:r>
                      <a:r>
                        <a:rPr lang="x-none" baseline="0" dirty="0">
                          <a:latin typeface="Palatino Linotype" pitchFamily="18" charset="0"/>
                        </a:rPr>
                        <a:t> болести метаболизма</a:t>
                      </a:r>
                      <a:endParaRPr lang="en-US" dirty="0">
                        <a:latin typeface="Palatino Linotype" pitchFamily="18" charset="0"/>
                      </a:endParaRPr>
                    </a:p>
                  </a:txBody>
                  <a:tcPr/>
                </a:tc>
                <a:tc>
                  <a:txBody>
                    <a:bodyPr/>
                    <a:lstStyle/>
                    <a:p>
                      <a:r>
                        <a:rPr lang="x-none" dirty="0">
                          <a:latin typeface="Palatino Linotype" pitchFamily="18" charset="0"/>
                        </a:rPr>
                        <a:t>Цистична фоброза, галактоземија, тирозинемија, гликогеноза, Wilosonova болест</a:t>
                      </a:r>
                      <a:endParaRPr lang="en-US" dirty="0">
                        <a:latin typeface="Palatino Linotype" pitchFamily="18" charset="0"/>
                      </a:endParaRPr>
                    </a:p>
                  </a:txBody>
                  <a:tcPr/>
                </a:tc>
                <a:extLst>
                  <a:ext uri="{0D108BD9-81ED-4DB2-BD59-A6C34878D82A}">
                    <a16:rowId xmlns:a16="http://schemas.microsoft.com/office/drawing/2014/main" val="10002"/>
                  </a:ext>
                </a:extLst>
              </a:tr>
              <a:tr h="370840">
                <a:tc>
                  <a:txBody>
                    <a:bodyPr/>
                    <a:lstStyle/>
                    <a:p>
                      <a:r>
                        <a:rPr lang="x-none" dirty="0">
                          <a:latin typeface="Palatino Linotype" pitchFamily="18" charset="0"/>
                        </a:rPr>
                        <a:t>Вируси</a:t>
                      </a:r>
                      <a:endParaRPr lang="en-US" dirty="0">
                        <a:latin typeface="Palatino Linotype" pitchFamily="18" charset="0"/>
                      </a:endParaRPr>
                    </a:p>
                  </a:txBody>
                  <a:tcPr/>
                </a:tc>
                <a:tc>
                  <a:txBody>
                    <a:bodyPr/>
                    <a:lstStyle/>
                    <a:p>
                      <a:r>
                        <a:rPr lang="x-none" dirty="0">
                          <a:latin typeface="Palatino Linotype" pitchFamily="18" charset="0"/>
                        </a:rPr>
                        <a:t>Хепатитис C</a:t>
                      </a:r>
                      <a:endParaRPr lang="en-US" dirty="0">
                        <a:latin typeface="Palatino Linotype" pitchFamily="18" charset="0"/>
                      </a:endParaRPr>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1524000" y="304800"/>
            <a:ext cx="4301177" cy="369332"/>
          </a:xfrm>
          <a:prstGeom prst="rect">
            <a:avLst/>
          </a:prstGeom>
          <a:noFill/>
        </p:spPr>
        <p:txBody>
          <a:bodyPr wrap="none" rtlCol="0">
            <a:spAutoFit/>
          </a:bodyPr>
          <a:lstStyle/>
          <a:p>
            <a:r>
              <a:rPr lang="x-none" b="1" dirty="0">
                <a:latin typeface="Palatino Linotype" pitchFamily="18" charset="0"/>
              </a:rPr>
              <a:t>Узроци макровезикуларне стеатозе</a:t>
            </a:r>
            <a:endParaRPr lang="en-US" b="1" dirty="0">
              <a:latin typeface="Palatino Linotype"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32545848"/>
              </p:ext>
            </p:extLst>
          </p:nvPr>
        </p:nvGraphicFramePr>
        <p:xfrm>
          <a:off x="2667000" y="3505200"/>
          <a:ext cx="6096000" cy="313436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tblGrid>
              <a:tr h="370840">
                <a:tc>
                  <a:txBody>
                    <a:bodyPr/>
                    <a:lstStyle/>
                    <a:p>
                      <a:r>
                        <a:rPr lang="x-none" dirty="0">
                          <a:latin typeface="Palatino Linotype" pitchFamily="18" charset="0"/>
                        </a:rPr>
                        <a:t>Алкохол</a:t>
                      </a:r>
                      <a:endParaRPr lang="en-US"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r>
                        <a:rPr lang="x-none" dirty="0">
                          <a:latin typeface="Palatino Linotype" pitchFamily="18" charset="0"/>
                        </a:rPr>
                        <a:t>Акутна стеатоза и трудноћа</a:t>
                      </a:r>
                      <a:endParaRPr lang="en-US" dirty="0">
                        <a:latin typeface="Palatino Linotype" pitchFamily="18" charset="0"/>
                      </a:endParaRPr>
                    </a:p>
                  </a:txBody>
                  <a:tcPr/>
                </a:tc>
                <a:extLst>
                  <a:ext uri="{0D108BD9-81ED-4DB2-BD59-A6C34878D82A}">
                    <a16:rowId xmlns:a16="http://schemas.microsoft.com/office/drawing/2014/main" val="10001"/>
                  </a:ext>
                </a:extLst>
              </a:tr>
              <a:tr h="370840">
                <a:tc>
                  <a:txBody>
                    <a:bodyPr/>
                    <a:lstStyle/>
                    <a:p>
                      <a:r>
                        <a:rPr lang="x-none" dirty="0">
                          <a:latin typeface="Palatino Linotype" pitchFamily="18" charset="0"/>
                        </a:rPr>
                        <a:t>Reyeov синдром</a:t>
                      </a:r>
                      <a:endParaRPr lang="en-US" dirty="0">
                        <a:latin typeface="Palatino Linotype" pitchFamily="18" charset="0"/>
                      </a:endParaRPr>
                    </a:p>
                  </a:txBody>
                  <a:tcPr/>
                </a:tc>
                <a:extLst>
                  <a:ext uri="{0D108BD9-81ED-4DB2-BD59-A6C34878D82A}">
                    <a16:rowId xmlns:a16="http://schemas.microsoft.com/office/drawing/2014/main" val="10002"/>
                  </a:ext>
                </a:extLst>
              </a:tr>
              <a:tr h="370840">
                <a:tc>
                  <a:txBody>
                    <a:bodyPr/>
                    <a:lstStyle/>
                    <a:p>
                      <a:r>
                        <a:rPr lang="x-none" dirty="0">
                          <a:latin typeface="Palatino Linotype" pitchFamily="18" charset="0"/>
                        </a:rPr>
                        <a:t>Лекови-салицилати, тетрациклини, валпроична</a:t>
                      </a:r>
                      <a:r>
                        <a:rPr lang="x-none" baseline="0" dirty="0">
                          <a:latin typeface="Palatino Linotype" pitchFamily="18" charset="0"/>
                        </a:rPr>
                        <a:t> киселина</a:t>
                      </a:r>
                      <a:endParaRPr lang="en-US" dirty="0">
                        <a:latin typeface="Palatino Linotype" pitchFamily="18" charset="0"/>
                      </a:endParaRPr>
                    </a:p>
                  </a:txBody>
                  <a:tcPr/>
                </a:tc>
                <a:extLst>
                  <a:ext uri="{0D108BD9-81ED-4DB2-BD59-A6C34878D82A}">
                    <a16:rowId xmlns:a16="http://schemas.microsoft.com/office/drawing/2014/main" val="10003"/>
                  </a:ext>
                </a:extLst>
              </a:tr>
              <a:tr h="370840">
                <a:tc>
                  <a:txBody>
                    <a:bodyPr/>
                    <a:lstStyle/>
                    <a:p>
                      <a:r>
                        <a:rPr lang="x-none" dirty="0">
                          <a:latin typeface="Palatino Linotype" pitchFamily="18" charset="0"/>
                        </a:rPr>
                        <a:t>Конгенитални дефект циклуса уреје</a:t>
                      </a:r>
                      <a:endParaRPr lang="en-US" dirty="0">
                        <a:latin typeface="Palatino Linotype" pitchFamily="18" charset="0"/>
                      </a:endParaRPr>
                    </a:p>
                  </a:txBody>
                  <a:tcPr/>
                </a:tc>
                <a:extLst>
                  <a:ext uri="{0D108BD9-81ED-4DB2-BD59-A6C34878D82A}">
                    <a16:rowId xmlns:a16="http://schemas.microsoft.com/office/drawing/2014/main" val="10004"/>
                  </a:ext>
                </a:extLst>
              </a:tr>
              <a:tr h="370840">
                <a:tc>
                  <a:txBody>
                    <a:bodyPr/>
                    <a:lstStyle/>
                    <a:p>
                      <a:r>
                        <a:rPr lang="x-none" dirty="0">
                          <a:latin typeface="Palatino Linotype" pitchFamily="18" charset="0"/>
                        </a:rPr>
                        <a:t>Хередитарни поремећај метаболизма масних киселина</a:t>
                      </a:r>
                      <a:endParaRPr lang="en-US" dirty="0">
                        <a:latin typeface="Palatino Linotype" pitchFamily="18" charset="0"/>
                      </a:endParaRPr>
                    </a:p>
                  </a:txBody>
                  <a:tcPr/>
                </a:tc>
                <a:extLst>
                  <a:ext uri="{0D108BD9-81ED-4DB2-BD59-A6C34878D82A}">
                    <a16:rowId xmlns:a16="http://schemas.microsoft.com/office/drawing/2014/main" val="10005"/>
                  </a:ext>
                </a:extLst>
              </a:tr>
              <a:tr h="370840">
                <a:tc>
                  <a:txBody>
                    <a:bodyPr/>
                    <a:lstStyle/>
                    <a:p>
                      <a:r>
                        <a:rPr lang="x-none" dirty="0">
                          <a:latin typeface="Palatino Linotype" pitchFamily="18" charset="0"/>
                        </a:rPr>
                        <a:t>Хередитарни поремећај оксидативне фосфорилације</a:t>
                      </a:r>
                      <a:endParaRPr lang="en-US" dirty="0">
                        <a:latin typeface="Palatino Linotype" pitchFamily="18" charset="0"/>
                      </a:endParaRP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1" y="3930134"/>
            <a:ext cx="2514600" cy="923330"/>
          </a:xfrm>
          <a:prstGeom prst="rect">
            <a:avLst/>
          </a:prstGeom>
          <a:noFill/>
        </p:spPr>
        <p:txBody>
          <a:bodyPr wrap="square" rtlCol="0">
            <a:spAutoFit/>
          </a:bodyPr>
          <a:lstStyle/>
          <a:p>
            <a:r>
              <a:rPr lang="x-none" b="1">
                <a:latin typeface="Palatino Linotype" pitchFamily="18" charset="0"/>
              </a:rPr>
              <a:t>Узроци микровезикуларне стеатозе</a:t>
            </a:r>
            <a:endParaRPr lang="en-US" b="1" dirty="0">
              <a:latin typeface="Palatino Linotype" pitchFamily="18" charset="0"/>
            </a:endParaRPr>
          </a:p>
        </p:txBody>
      </p:sp>
    </p:spTree>
    <p:extLst>
      <p:ext uri="{BB962C8B-B14F-4D97-AF65-F5344CB8AC3E}">
        <p14:creationId xmlns:p14="http://schemas.microsoft.com/office/powerpoint/2010/main" val="10971768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1" y="304800"/>
            <a:ext cx="8839200" cy="5493812"/>
          </a:xfrm>
          <a:prstGeom prst="rect">
            <a:avLst/>
          </a:prstGeom>
          <a:noFill/>
        </p:spPr>
        <p:txBody>
          <a:bodyPr wrap="square" rtlCol="0">
            <a:spAutoFit/>
          </a:bodyPr>
          <a:lstStyle/>
          <a:p>
            <a:pPr>
              <a:lnSpc>
                <a:spcPct val="150000"/>
              </a:lnSpc>
            </a:pPr>
            <a:r>
              <a:rPr lang="x-none" b="1" dirty="0">
                <a:latin typeface="Palatino Linotype" pitchFamily="18" charset="0"/>
              </a:rPr>
              <a:t>КЛИНИЧКА СЛИКА И ДИЈАГНОЗА</a:t>
            </a:r>
          </a:p>
          <a:p>
            <a:pPr marL="285750" indent="-285750">
              <a:lnSpc>
                <a:spcPct val="150000"/>
              </a:lnSpc>
              <a:buFont typeface="Wingdings" pitchFamily="2" charset="2"/>
              <a:buChar char="§"/>
            </a:pPr>
            <a:r>
              <a:rPr lang="x-none" dirty="0">
                <a:latin typeface="Palatino Linotype" pitchFamily="18" charset="0"/>
              </a:rPr>
              <a:t>Већином асимптоматска или блага нелагодност испод ДРЛ због хепатомегалије</a:t>
            </a:r>
          </a:p>
          <a:p>
            <a:pPr marL="285750" indent="-285750">
              <a:lnSpc>
                <a:spcPct val="150000"/>
              </a:lnSpc>
              <a:buFont typeface="Wingdings" pitchFamily="2" charset="2"/>
              <a:buChar char="§"/>
            </a:pPr>
            <a:r>
              <a:rPr lang="x-none" dirty="0">
                <a:latin typeface="Palatino Linotype" pitchFamily="18" charset="0"/>
              </a:rPr>
              <a:t>Палпаторно увећана и мека јетра</a:t>
            </a:r>
          </a:p>
          <a:p>
            <a:pPr marL="285750" indent="-285750">
              <a:lnSpc>
                <a:spcPct val="150000"/>
              </a:lnSpc>
              <a:buFont typeface="Wingdings" pitchFamily="2" charset="2"/>
              <a:buChar char="§"/>
            </a:pPr>
            <a:r>
              <a:rPr lang="x-none" dirty="0">
                <a:latin typeface="Palatino Linotype" pitchFamily="18" charset="0"/>
              </a:rPr>
              <a:t>Око 60% болесника има шећерну болест и/или повећане вредности VLDL холестерола</a:t>
            </a:r>
          </a:p>
          <a:p>
            <a:pPr marL="285750" indent="-285750">
              <a:lnSpc>
                <a:spcPct val="150000"/>
              </a:lnSpc>
              <a:buFont typeface="Wingdings" pitchFamily="2" charset="2"/>
              <a:buChar char="§"/>
            </a:pPr>
            <a:r>
              <a:rPr lang="x-none" dirty="0">
                <a:latin typeface="Palatino Linotype" pitchFamily="18" charset="0"/>
              </a:rPr>
              <a:t>Повећан ALT-3 до 4 пута изнад нормале</a:t>
            </a:r>
          </a:p>
          <a:p>
            <a:pPr marL="285750" indent="-285750">
              <a:lnSpc>
                <a:spcPct val="150000"/>
              </a:lnSpc>
              <a:buFont typeface="Wingdings" pitchFamily="2" charset="2"/>
              <a:buChar char="§"/>
            </a:pPr>
            <a:r>
              <a:rPr lang="x-none" dirty="0">
                <a:latin typeface="Palatino Linotype" pitchFamily="18" charset="0"/>
              </a:rPr>
              <a:t>AST је увек нижи од ALT</a:t>
            </a:r>
          </a:p>
          <a:p>
            <a:pPr marL="285750" indent="-285750">
              <a:lnSpc>
                <a:spcPct val="150000"/>
              </a:lnSpc>
              <a:buFont typeface="Wingdings" pitchFamily="2" charset="2"/>
              <a:buChar char="§"/>
            </a:pPr>
            <a:r>
              <a:rPr lang="x-none" dirty="0">
                <a:latin typeface="Palatino Linotype" pitchFamily="18" charset="0"/>
              </a:rPr>
              <a:t>Благо повишење GGT и ALP</a:t>
            </a:r>
          </a:p>
          <a:p>
            <a:pPr marL="285750" indent="-285750">
              <a:lnSpc>
                <a:spcPct val="150000"/>
              </a:lnSpc>
              <a:buFont typeface="Wingdings" pitchFamily="2" charset="2"/>
              <a:buChar char="§"/>
            </a:pPr>
            <a:r>
              <a:rPr lang="x-none" dirty="0">
                <a:latin typeface="Palatino Linotype" pitchFamily="18" charset="0"/>
              </a:rPr>
              <a:t>ЕХО абдомена: повећана и дифузно хиперехогена јетра</a:t>
            </a:r>
          </a:p>
          <a:p>
            <a:pPr marL="285750" indent="-285750">
              <a:lnSpc>
                <a:spcPct val="150000"/>
              </a:lnSpc>
              <a:buFont typeface="Wingdings" pitchFamily="2" charset="2"/>
              <a:buChar char="§"/>
            </a:pPr>
            <a:r>
              <a:rPr lang="x-none" dirty="0">
                <a:latin typeface="Palatino Linotype" pitchFamily="18" charset="0"/>
              </a:rPr>
              <a:t>Фокална стеатоза-лезије промера неколико cm-a</a:t>
            </a:r>
          </a:p>
          <a:p>
            <a:pPr marL="285750" indent="-285750">
              <a:lnSpc>
                <a:spcPct val="150000"/>
              </a:lnSpc>
              <a:buFont typeface="Wingdings" pitchFamily="2" charset="2"/>
              <a:buChar char="§"/>
            </a:pPr>
            <a:r>
              <a:rPr lang="x-none" dirty="0">
                <a:latin typeface="Palatino Linotype" pitchFamily="18" charset="0"/>
              </a:rPr>
              <a:t>CT</a:t>
            </a:r>
          </a:p>
          <a:p>
            <a:pPr marL="285750" indent="-285750">
              <a:lnSpc>
                <a:spcPct val="150000"/>
              </a:lnSpc>
              <a:buFont typeface="Wingdings" pitchFamily="2" charset="2"/>
              <a:buChar char="§"/>
            </a:pPr>
            <a:r>
              <a:rPr lang="x-none" dirty="0">
                <a:latin typeface="Palatino Linotype" pitchFamily="18" charset="0"/>
              </a:rPr>
              <a:t>Биопсија јетре</a:t>
            </a:r>
            <a:endParaRPr lang="en-US" dirty="0">
              <a:latin typeface="Palatino Linotype" pitchFamily="18" charset="0"/>
            </a:endParaRPr>
          </a:p>
        </p:txBody>
      </p:sp>
    </p:spTree>
    <p:extLst>
      <p:ext uri="{BB962C8B-B14F-4D97-AF65-F5344CB8AC3E}">
        <p14:creationId xmlns:p14="http://schemas.microsoft.com/office/powerpoint/2010/main" val="642372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610600" cy="5355312"/>
          </a:xfrm>
          <a:prstGeom prst="rect">
            <a:avLst/>
          </a:prstGeom>
          <a:noFill/>
        </p:spPr>
        <p:txBody>
          <a:bodyPr wrap="square" rtlCol="0">
            <a:spAutoFit/>
          </a:bodyPr>
          <a:lstStyle/>
          <a:p>
            <a:pPr>
              <a:lnSpc>
                <a:spcPct val="150000"/>
              </a:lnSpc>
            </a:pPr>
            <a:r>
              <a:rPr lang="x-none" b="1" dirty="0">
                <a:latin typeface="Palatino Linotype" pitchFamily="18" charset="0"/>
              </a:rPr>
              <a:t>НЕАЛКОХОЛНИ СТЕАТОХЕПАТИТИС -НАСХ</a:t>
            </a:r>
          </a:p>
          <a:p>
            <a:pPr marL="285750" indent="-285750">
              <a:lnSpc>
                <a:spcPct val="150000"/>
              </a:lnSpc>
              <a:buFont typeface="Wingdings" pitchFamily="2" charset="2"/>
              <a:buChar char="§"/>
            </a:pPr>
            <a:r>
              <a:rPr lang="x-none" dirty="0">
                <a:latin typeface="Palatino Linotype" pitchFamily="18" charset="0"/>
              </a:rPr>
              <a:t>Болест јетре која има хистолошке карактеристике алкохолне болести јетре, а појављује се код особа које не конзумирају знатне количине алкохола</a:t>
            </a:r>
          </a:p>
          <a:p>
            <a:pPr marL="285750" indent="-285750">
              <a:lnSpc>
                <a:spcPct val="150000"/>
              </a:lnSpc>
              <a:buFont typeface="Wingdings" pitchFamily="2" charset="2"/>
              <a:buChar char="§"/>
            </a:pPr>
            <a:r>
              <a:rPr lang="x-none" dirty="0">
                <a:latin typeface="Palatino Linotype" pitchFamily="18" charset="0"/>
              </a:rPr>
              <a:t>Природни ток болести нејасан, преовладава мишљење да је често прогресивна болест и данас један од најважнијих узрока криптогене цирозе</a:t>
            </a:r>
          </a:p>
          <a:p>
            <a:pPr marL="285750" indent="-285750">
              <a:lnSpc>
                <a:spcPct val="150000"/>
              </a:lnSpc>
              <a:buFont typeface="Wingdings" pitchFamily="2" charset="2"/>
              <a:buChar char="§"/>
            </a:pPr>
            <a:endParaRPr lang="x-none" dirty="0">
              <a:latin typeface="Palatino Linotype" pitchFamily="18" charset="0"/>
            </a:endParaRPr>
          </a:p>
          <a:p>
            <a:pPr>
              <a:lnSpc>
                <a:spcPct val="150000"/>
              </a:lnSpc>
            </a:pPr>
            <a:r>
              <a:rPr lang="x-none" b="1" dirty="0">
                <a:latin typeface="Palatino Linotype" pitchFamily="18" charset="0"/>
              </a:rPr>
              <a:t>РИЗИЧНИ ФАКТОРИ И ПАТОГЕНЕЗА</a:t>
            </a:r>
          </a:p>
          <a:p>
            <a:pPr marL="285750" indent="-285750">
              <a:lnSpc>
                <a:spcPct val="150000"/>
              </a:lnSpc>
              <a:buFont typeface="Wingdings" pitchFamily="2" charset="2"/>
              <a:buChar char="§"/>
            </a:pPr>
            <a:r>
              <a:rPr lang="x-none" dirty="0">
                <a:latin typeface="Palatino Linotype" pitchFamily="18" charset="0"/>
              </a:rPr>
              <a:t>Лекови и токсини</a:t>
            </a:r>
          </a:p>
          <a:p>
            <a:pPr marL="285750" indent="-285750">
              <a:lnSpc>
                <a:spcPct val="150000"/>
              </a:lnSpc>
              <a:buFont typeface="Wingdings" pitchFamily="2" charset="2"/>
              <a:buChar char="§"/>
            </a:pPr>
            <a:r>
              <a:rPr lang="x-none" dirty="0">
                <a:latin typeface="Palatino Linotype" pitchFamily="18" charset="0"/>
              </a:rPr>
              <a:t>Наследни и стечени поремећаји метаболизма</a:t>
            </a:r>
          </a:p>
          <a:p>
            <a:pPr marL="285750" indent="-285750">
              <a:lnSpc>
                <a:spcPct val="150000"/>
              </a:lnSpc>
              <a:buFont typeface="Wingdings" pitchFamily="2" charset="2"/>
              <a:buChar char="§"/>
            </a:pPr>
            <a:r>
              <a:rPr lang="x-none" dirty="0">
                <a:latin typeface="Palatino Linotype" pitchFamily="18" charset="0"/>
              </a:rPr>
              <a:t>Мултифакторијална патогенеза са заједничком карактеристиком да се фаворизује липогенеза у односу на липолизу</a:t>
            </a:r>
          </a:p>
          <a:p>
            <a:pPr marL="285750" indent="-285750">
              <a:lnSpc>
                <a:spcPct val="150000"/>
              </a:lnSpc>
              <a:buFont typeface="Wingdings" pitchFamily="2" charset="2"/>
              <a:buChar char="§"/>
            </a:pPr>
            <a:r>
              <a:rPr lang="x-none" dirty="0">
                <a:latin typeface="Palatino Linotype" pitchFamily="18" charset="0"/>
              </a:rPr>
              <a:t>Проинфламаторни цитокини???</a:t>
            </a:r>
          </a:p>
          <a:p>
            <a:endParaRPr lang="en-US" dirty="0">
              <a:latin typeface="Palatino Linotype" pitchFamily="18" charset="0"/>
            </a:endParaRPr>
          </a:p>
        </p:txBody>
      </p:sp>
    </p:spTree>
    <p:extLst>
      <p:ext uri="{BB962C8B-B14F-4D97-AF65-F5344CB8AC3E}">
        <p14:creationId xmlns:p14="http://schemas.microsoft.com/office/powerpoint/2010/main" val="2785658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839200" cy="6047809"/>
          </a:xfrm>
          <a:prstGeom prst="rect">
            <a:avLst/>
          </a:prstGeom>
          <a:noFill/>
        </p:spPr>
        <p:txBody>
          <a:bodyPr wrap="square" rtlCol="0">
            <a:spAutoFit/>
          </a:bodyPr>
          <a:lstStyle/>
          <a:p>
            <a:pPr>
              <a:lnSpc>
                <a:spcPct val="150000"/>
              </a:lnSpc>
            </a:pPr>
            <a:r>
              <a:rPr lang="x-none" b="1" dirty="0">
                <a:latin typeface="Palatino Linotype" pitchFamily="18" charset="0"/>
              </a:rPr>
              <a:t>3. </a:t>
            </a:r>
            <a:r>
              <a:rPr lang="x-none" sz="1600" b="1" dirty="0">
                <a:latin typeface="Palatino Linotype" pitchFamily="18" charset="0"/>
              </a:rPr>
              <a:t>Поремећај прихватања </a:t>
            </a:r>
            <a:r>
              <a:rPr lang="x-none" sz="1600" b="1" dirty="0" err="1">
                <a:latin typeface="Palatino Linotype" pitchFamily="18" charset="0"/>
              </a:rPr>
              <a:t>билирубина</a:t>
            </a:r>
            <a:endParaRPr lang="x-none" sz="1600" b="1" dirty="0">
              <a:latin typeface="Palatino Linotype" pitchFamily="18" charset="0"/>
            </a:endParaRPr>
          </a:p>
          <a:p>
            <a:pPr marL="285750" indent="-285750">
              <a:lnSpc>
                <a:spcPct val="150000"/>
              </a:lnSpc>
              <a:buFont typeface="Wingdings" pitchFamily="2" charset="2"/>
              <a:buChar char="v"/>
            </a:pPr>
            <a:r>
              <a:rPr lang="x-none" sz="1600" dirty="0" err="1">
                <a:latin typeface="Palatino Linotype" pitchFamily="18" charset="0"/>
              </a:rPr>
              <a:t>Билирубин</a:t>
            </a:r>
            <a:r>
              <a:rPr lang="x-none" sz="1600" dirty="0">
                <a:latin typeface="Palatino Linotype" pitchFamily="18" charset="0"/>
              </a:rPr>
              <a:t> пролази кроз мембрану </a:t>
            </a:r>
            <a:r>
              <a:rPr lang="x-none" sz="1600" dirty="0" err="1">
                <a:latin typeface="Palatino Linotype" pitchFamily="18" charset="0"/>
              </a:rPr>
              <a:t>хепатоцита</a:t>
            </a:r>
            <a:r>
              <a:rPr lang="x-none" sz="1600" dirty="0">
                <a:latin typeface="Palatino Linotype" pitchFamily="18" charset="0"/>
              </a:rPr>
              <a:t>, повратна дифузија је минимална услед присуства у </a:t>
            </a:r>
            <a:r>
              <a:rPr lang="x-none" sz="1600" dirty="0" err="1">
                <a:latin typeface="Palatino Linotype" pitchFamily="18" charset="0"/>
              </a:rPr>
              <a:t>цитоплазми</a:t>
            </a:r>
            <a:r>
              <a:rPr lang="x-none" sz="1600" dirty="0">
                <a:latin typeface="Palatino Linotype" pitchFamily="18" charset="0"/>
              </a:rPr>
              <a:t> </a:t>
            </a:r>
            <a:r>
              <a:rPr lang="x-none" sz="1600" dirty="0" err="1">
                <a:latin typeface="Palatino Linotype" pitchFamily="18" charset="0"/>
              </a:rPr>
              <a:t>хепатоцита</a:t>
            </a:r>
            <a:r>
              <a:rPr lang="x-none" sz="1600" dirty="0">
                <a:latin typeface="Palatino Linotype" pitchFamily="18" charset="0"/>
              </a:rPr>
              <a:t> </a:t>
            </a:r>
            <a:r>
              <a:rPr lang="x-none" sz="1600" dirty="0" err="1">
                <a:latin typeface="Palatino Linotype" pitchFamily="18" charset="0"/>
              </a:rPr>
              <a:t>везујућег</a:t>
            </a:r>
            <a:r>
              <a:rPr lang="x-none" sz="1600" dirty="0">
                <a:latin typeface="Palatino Linotype" pitchFamily="18" charset="0"/>
              </a:rPr>
              <a:t> протеина (</a:t>
            </a:r>
            <a:r>
              <a:rPr lang="x-none" sz="1600" dirty="0" err="1">
                <a:latin typeface="Palatino Linotype" pitchFamily="18" charset="0"/>
              </a:rPr>
              <a:t>лигандин</a:t>
            </a:r>
            <a:r>
              <a:rPr lang="x-none" sz="1600" dirty="0">
                <a:latin typeface="Palatino Linotype" pitchFamily="18" charset="0"/>
              </a:rPr>
              <a:t>)</a:t>
            </a:r>
          </a:p>
          <a:p>
            <a:pPr marL="285750" indent="-285750">
              <a:lnSpc>
                <a:spcPct val="150000"/>
              </a:lnSpc>
              <a:buFont typeface="Wingdings" pitchFamily="2" charset="2"/>
              <a:buChar char="v"/>
            </a:pPr>
            <a:r>
              <a:rPr lang="x-none" sz="1600" dirty="0">
                <a:latin typeface="Palatino Linotype" pitchFamily="18" charset="0"/>
              </a:rPr>
              <a:t>Повишена фракција: </a:t>
            </a:r>
            <a:r>
              <a:rPr lang="x-none" sz="1600" dirty="0" err="1">
                <a:latin typeface="Palatino Linotype" pitchFamily="18" charset="0"/>
              </a:rPr>
              <a:t>инидиректна</a:t>
            </a:r>
            <a:endParaRPr lang="x-none" sz="1600" dirty="0">
              <a:latin typeface="Palatino Linotype" pitchFamily="18" charset="0"/>
            </a:endParaRPr>
          </a:p>
          <a:p>
            <a:pPr marL="285750" indent="-285750">
              <a:lnSpc>
                <a:spcPct val="150000"/>
              </a:lnSpc>
              <a:buFont typeface="Wingdings" pitchFamily="2" charset="2"/>
              <a:buChar char="v"/>
            </a:pPr>
            <a:r>
              <a:rPr lang="x-none" sz="1600" dirty="0">
                <a:latin typeface="Palatino Linotype" pitchFamily="18" charset="0"/>
              </a:rPr>
              <a:t>Узроци: </a:t>
            </a:r>
            <a:r>
              <a:rPr lang="x-none" sz="1600" dirty="0" err="1">
                <a:latin typeface="Palatino Linotype" pitchFamily="18" charset="0"/>
              </a:rPr>
              <a:t>компетиција</a:t>
            </a:r>
            <a:r>
              <a:rPr lang="x-none" sz="1600" dirty="0">
                <a:latin typeface="Palatino Linotype" pitchFamily="18" charset="0"/>
              </a:rPr>
              <a:t> лекова и </a:t>
            </a:r>
            <a:r>
              <a:rPr lang="x-none" sz="1600" dirty="0" err="1">
                <a:latin typeface="Palatino Linotype" pitchFamily="18" charset="0"/>
              </a:rPr>
              <a:t>дијагнстичких</a:t>
            </a:r>
            <a:r>
              <a:rPr lang="x-none" sz="1600" dirty="0">
                <a:latin typeface="Palatino Linotype" pitchFamily="18" charset="0"/>
              </a:rPr>
              <a:t> агенаса са </a:t>
            </a:r>
            <a:r>
              <a:rPr lang="x-none" sz="1600" dirty="0" err="1">
                <a:latin typeface="Palatino Linotype" pitchFamily="18" charset="0"/>
              </a:rPr>
              <a:t>билирубином</a:t>
            </a:r>
            <a:endParaRPr lang="x-none" sz="1600" dirty="0">
              <a:latin typeface="Palatino Linotype" pitchFamily="18" charset="0"/>
            </a:endParaRPr>
          </a:p>
          <a:p>
            <a:pPr>
              <a:lnSpc>
                <a:spcPct val="150000"/>
              </a:lnSpc>
            </a:pPr>
            <a:r>
              <a:rPr lang="x-none" sz="1600" b="1" u="sng" dirty="0">
                <a:latin typeface="Palatino Linotype" pitchFamily="18" charset="0"/>
              </a:rPr>
              <a:t>Gilbert-ов синдром</a:t>
            </a:r>
          </a:p>
          <a:p>
            <a:pPr marL="285750" indent="-285750">
              <a:lnSpc>
                <a:spcPct val="150000"/>
              </a:lnSpc>
              <a:buFont typeface="Wingdings" pitchFamily="2" charset="2"/>
              <a:buChar char="ü"/>
            </a:pPr>
            <a:r>
              <a:rPr lang="x-none" sz="1600" dirty="0" err="1">
                <a:latin typeface="Palatino Linotype" pitchFamily="18" charset="0"/>
              </a:rPr>
              <a:t>хипербилирубименија</a:t>
            </a:r>
            <a:r>
              <a:rPr lang="x-none" sz="1600" dirty="0">
                <a:latin typeface="Palatino Linotype" pitchFamily="18" charset="0"/>
              </a:rPr>
              <a:t> због поремећаја у прихватању</a:t>
            </a:r>
          </a:p>
          <a:p>
            <a:pPr marL="285750" indent="-285750">
              <a:lnSpc>
                <a:spcPct val="150000"/>
              </a:lnSpc>
              <a:buFont typeface="Wingdings" pitchFamily="2" charset="2"/>
              <a:buChar char="ü"/>
            </a:pPr>
            <a:r>
              <a:rPr lang="x-none" sz="1600" dirty="0" err="1">
                <a:latin typeface="Palatino Linotype" pitchFamily="18" charset="0"/>
              </a:rPr>
              <a:t>асипмтоматска</a:t>
            </a:r>
            <a:r>
              <a:rPr lang="x-none" sz="1600" dirty="0">
                <a:latin typeface="Palatino Linotype" pitchFamily="18" charset="0"/>
              </a:rPr>
              <a:t> </a:t>
            </a:r>
            <a:r>
              <a:rPr lang="x-none" sz="1600" dirty="0" err="1">
                <a:latin typeface="Palatino Linotype" pitchFamily="18" charset="0"/>
              </a:rPr>
              <a:t>некоњугована</a:t>
            </a:r>
            <a:r>
              <a:rPr lang="x-none" sz="1600" dirty="0">
                <a:latin typeface="Palatino Linotype" pitchFamily="18" charset="0"/>
              </a:rPr>
              <a:t> </a:t>
            </a:r>
            <a:r>
              <a:rPr lang="x-none" sz="1600" dirty="0" err="1">
                <a:latin typeface="Palatino Linotype" pitchFamily="18" charset="0"/>
              </a:rPr>
              <a:t>хипербилирубинемија</a:t>
            </a:r>
            <a:endParaRPr lang="x-none" sz="1600" dirty="0">
              <a:latin typeface="Palatino Linotype" pitchFamily="18" charset="0"/>
            </a:endParaRPr>
          </a:p>
          <a:p>
            <a:pPr marL="285750" indent="-285750">
              <a:lnSpc>
                <a:spcPct val="150000"/>
              </a:lnSpc>
              <a:buFont typeface="Wingdings" pitchFamily="2" charset="2"/>
              <a:buChar char="ü"/>
            </a:pPr>
            <a:r>
              <a:rPr lang="x-none" sz="1600" dirty="0">
                <a:latin typeface="Palatino Linotype" pitchFamily="18" charset="0"/>
              </a:rPr>
              <a:t>чешћа код мушкараца, касна </a:t>
            </a:r>
            <a:r>
              <a:rPr lang="x-none" sz="1600" dirty="0" err="1">
                <a:latin typeface="Palatino Linotype" pitchFamily="18" charset="0"/>
              </a:rPr>
              <a:t>адолесценција</a:t>
            </a:r>
            <a:r>
              <a:rPr lang="x-none" sz="1600" dirty="0">
                <a:latin typeface="Palatino Linotype" pitchFamily="18" charset="0"/>
              </a:rPr>
              <a:t>/рана младост, код више чланова исте породице</a:t>
            </a:r>
          </a:p>
          <a:p>
            <a:pPr marL="285750" indent="-285750">
              <a:lnSpc>
                <a:spcPct val="150000"/>
              </a:lnSpc>
              <a:buFont typeface="Wingdings" pitchFamily="2" charset="2"/>
              <a:buChar char="ü"/>
            </a:pPr>
            <a:r>
              <a:rPr lang="x-none" sz="1600" dirty="0">
                <a:latin typeface="Palatino Linotype" pitchFamily="18" charset="0"/>
              </a:rPr>
              <a:t>блага, хронично </a:t>
            </a:r>
            <a:r>
              <a:rPr lang="x-none" sz="1600" dirty="0" err="1">
                <a:latin typeface="Palatino Linotype" pitchFamily="18" charset="0"/>
              </a:rPr>
              <a:t>флуктуирајућа</a:t>
            </a:r>
            <a:r>
              <a:rPr lang="x-none" sz="1600" dirty="0">
                <a:latin typeface="Palatino Linotype" pitchFamily="18" charset="0"/>
              </a:rPr>
              <a:t>, </a:t>
            </a:r>
            <a:r>
              <a:rPr lang="x-none" sz="1600" dirty="0" err="1">
                <a:latin typeface="Palatino Linotype" pitchFamily="18" charset="0"/>
              </a:rPr>
              <a:t>некоњугована</a:t>
            </a:r>
            <a:r>
              <a:rPr lang="x-none" sz="1600" dirty="0">
                <a:latin typeface="Palatino Linotype" pitchFamily="18" charset="0"/>
              </a:rPr>
              <a:t> </a:t>
            </a:r>
            <a:r>
              <a:rPr lang="x-none" sz="1600" dirty="0" err="1">
                <a:latin typeface="Palatino Linotype" pitchFamily="18" charset="0"/>
              </a:rPr>
              <a:t>хипербилирубинемија</a:t>
            </a:r>
            <a:r>
              <a:rPr lang="x-none" sz="1600" dirty="0">
                <a:latin typeface="Palatino Linotype" pitchFamily="18" charset="0"/>
              </a:rPr>
              <a:t>, уз одсуство других знакова и </a:t>
            </a:r>
            <a:r>
              <a:rPr lang="x-none" sz="1600" dirty="0" err="1">
                <a:latin typeface="Palatino Linotype" pitchFamily="18" charset="0"/>
              </a:rPr>
              <a:t>симтома</a:t>
            </a:r>
            <a:r>
              <a:rPr lang="x-none" sz="1600" dirty="0">
                <a:latin typeface="Palatino Linotype" pitchFamily="18" charset="0"/>
              </a:rPr>
              <a:t> обољења јетре, жутица се манифестује као </a:t>
            </a:r>
            <a:r>
              <a:rPr lang="x-none" sz="1600" dirty="0" err="1">
                <a:latin typeface="Palatino Linotype" pitchFamily="18" charset="0"/>
              </a:rPr>
              <a:t>иктерус</a:t>
            </a:r>
            <a:r>
              <a:rPr lang="x-none" sz="1600" dirty="0">
                <a:latin typeface="Palatino Linotype" pitchFamily="18" charset="0"/>
              </a:rPr>
              <a:t> </a:t>
            </a:r>
            <a:r>
              <a:rPr lang="x-none" sz="1600" dirty="0" err="1">
                <a:latin typeface="Palatino Linotype" pitchFamily="18" charset="0"/>
              </a:rPr>
              <a:t>склера</a:t>
            </a:r>
            <a:r>
              <a:rPr lang="x-none" sz="1600" dirty="0">
                <a:latin typeface="Palatino Linotype" pitchFamily="18" charset="0"/>
              </a:rPr>
              <a:t>, интензивнија под стресом и током гладовања</a:t>
            </a:r>
          </a:p>
          <a:p>
            <a:pPr marL="285750" indent="-285750">
              <a:lnSpc>
                <a:spcPct val="150000"/>
              </a:lnSpc>
              <a:buFont typeface="Wingdings" pitchFamily="2" charset="2"/>
              <a:buChar char="ü"/>
            </a:pPr>
            <a:r>
              <a:rPr lang="x-none" sz="1600" dirty="0" err="1">
                <a:latin typeface="Palatino Linotype" pitchFamily="18" charset="0"/>
              </a:rPr>
              <a:t>бенигног</a:t>
            </a:r>
            <a:r>
              <a:rPr lang="x-none" sz="1600" dirty="0">
                <a:latin typeface="Palatino Linotype" pitchFamily="18" charset="0"/>
              </a:rPr>
              <a:t> тока, не захтева терапију</a:t>
            </a:r>
          </a:p>
          <a:p>
            <a:pPr marL="285750" indent="-285750">
              <a:lnSpc>
                <a:spcPct val="150000"/>
              </a:lnSpc>
              <a:buFont typeface="Wingdings" pitchFamily="2" charset="2"/>
              <a:buChar char="ü"/>
            </a:pPr>
            <a:r>
              <a:rPr lang="x-none" sz="1600" dirty="0">
                <a:latin typeface="Palatino Linotype" pitchFamily="18" charset="0"/>
              </a:rPr>
              <a:t>дијагноза: </a:t>
            </a:r>
            <a:r>
              <a:rPr lang="x-none" sz="1600" dirty="0" err="1">
                <a:latin typeface="Palatino Linotype" pitchFamily="18" charset="0"/>
              </a:rPr>
              <a:t>редукциона</a:t>
            </a:r>
            <a:r>
              <a:rPr lang="x-none" sz="1600" dirty="0">
                <a:latin typeface="Palatino Linotype" pitchFamily="18" charset="0"/>
              </a:rPr>
              <a:t> дијета (400 калорија), не више од 1/3 калорија у облику масти, током 24-48 часа (двоструко или троструко повећање </a:t>
            </a:r>
            <a:r>
              <a:rPr lang="x-none" sz="1600" dirty="0" err="1">
                <a:latin typeface="Palatino Linotype" pitchFamily="18" charset="0"/>
              </a:rPr>
              <a:t>билирубина</a:t>
            </a:r>
            <a:r>
              <a:rPr lang="x-none" sz="1600" dirty="0">
                <a:latin typeface="Palatino Linotype" pitchFamily="18" charset="0"/>
              </a:rPr>
              <a:t>)</a:t>
            </a:r>
          </a:p>
        </p:txBody>
      </p:sp>
    </p:spTree>
    <p:extLst>
      <p:ext uri="{BB962C8B-B14F-4D97-AF65-F5344CB8AC3E}">
        <p14:creationId xmlns:p14="http://schemas.microsoft.com/office/powerpoint/2010/main" val="2814657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700"/>
            <a:ext cx="9144000" cy="6124754"/>
          </a:xfrm>
          <a:prstGeom prst="rect">
            <a:avLst/>
          </a:prstGeom>
          <a:noFill/>
        </p:spPr>
        <p:txBody>
          <a:bodyPr wrap="square" rtlCol="0">
            <a:spAutoFit/>
          </a:bodyPr>
          <a:lstStyle/>
          <a:p>
            <a:r>
              <a:rPr lang="x-none" sz="1400" b="1" dirty="0">
                <a:latin typeface="Palatino Linotype" pitchFamily="18" charset="0"/>
              </a:rPr>
              <a:t>КЛИНИЧКА СЛИКА</a:t>
            </a:r>
          </a:p>
          <a:p>
            <a:pPr marL="285750" indent="-285750">
              <a:buFont typeface="Wingdings" pitchFamily="2" charset="2"/>
              <a:buChar char="§"/>
            </a:pPr>
            <a:r>
              <a:rPr lang="x-none" sz="1400" dirty="0">
                <a:latin typeface="Palatino Linotype" pitchFamily="18" charset="0"/>
              </a:rPr>
              <a:t>У већини болесника асиптоматска, случајно се дијагностикује код систематских прегледа</a:t>
            </a:r>
          </a:p>
          <a:p>
            <a:pPr marL="285750" indent="-285750">
              <a:buFont typeface="Wingdings" pitchFamily="2" charset="2"/>
              <a:buChar char="§"/>
            </a:pPr>
            <a:r>
              <a:rPr lang="x-none" sz="1400" dirty="0">
                <a:latin typeface="Palatino Linotype" pitchFamily="18" charset="0"/>
              </a:rPr>
              <a:t>Умор, малаксалост, блага бол испод ДРЛ, код 75% хепатомегалија, код 25% спленомегалија код првог прегледа</a:t>
            </a:r>
          </a:p>
          <a:p>
            <a:endParaRPr lang="x-none" sz="1400" dirty="0">
              <a:latin typeface="Palatino Linotype" pitchFamily="18" charset="0"/>
            </a:endParaRPr>
          </a:p>
          <a:p>
            <a:r>
              <a:rPr lang="x-none" sz="1400" b="1" dirty="0">
                <a:latin typeface="Palatino Linotype" pitchFamily="18" charset="0"/>
              </a:rPr>
              <a:t>ДИЈАГНОЗА</a:t>
            </a:r>
          </a:p>
          <a:p>
            <a:pPr marL="285750" indent="-285750">
              <a:buFont typeface="Wingdings" pitchFamily="2" charset="2"/>
              <a:buChar char="§"/>
            </a:pPr>
            <a:r>
              <a:rPr lang="x-none" sz="1400" dirty="0">
                <a:latin typeface="Palatino Linotype" pitchFamily="18" charset="0"/>
              </a:rPr>
              <a:t>Умерено повишење трансаминаза</a:t>
            </a:r>
          </a:p>
          <a:p>
            <a:pPr marL="285750" indent="-285750">
              <a:buFont typeface="Wingdings" pitchFamily="2" charset="2"/>
              <a:buChar char="§"/>
            </a:pPr>
            <a:r>
              <a:rPr lang="x-none" sz="1400" dirty="0">
                <a:latin typeface="Palatino Linotype" pitchFamily="18" charset="0"/>
              </a:rPr>
              <a:t>AST/ALT мањи од 1</a:t>
            </a:r>
          </a:p>
          <a:p>
            <a:pPr marL="285750" indent="-285750">
              <a:buFont typeface="Wingdings" pitchFamily="2" charset="2"/>
              <a:buChar char="§"/>
            </a:pPr>
            <a:r>
              <a:rPr lang="x-none" sz="1400" dirty="0">
                <a:latin typeface="Palatino Linotype" pitchFamily="18" charset="0"/>
              </a:rPr>
              <a:t>Повишење GGT и ALP</a:t>
            </a:r>
          </a:p>
          <a:p>
            <a:pPr marL="285750" indent="-285750">
              <a:buFont typeface="Wingdings" pitchFamily="2" charset="2"/>
              <a:buChar char="§"/>
            </a:pPr>
            <a:r>
              <a:rPr lang="x-none" sz="1400" dirty="0">
                <a:latin typeface="Palatino Linotype" pitchFamily="18" charset="0"/>
              </a:rPr>
              <a:t>Ретко: хипербилирубинемија, продужетак протромбинског времена и хипоалбуминемија</a:t>
            </a:r>
          </a:p>
          <a:p>
            <a:pPr marL="285750" indent="-285750">
              <a:buFont typeface="Wingdings" pitchFamily="2" charset="2"/>
              <a:buChar char="§"/>
            </a:pPr>
            <a:r>
              <a:rPr lang="x-none" sz="1400" dirty="0">
                <a:latin typeface="Palatino Linotype" pitchFamily="18" charset="0"/>
              </a:rPr>
              <a:t>ИСКЉУЧИТИ АЛКОХОЛНУ БОЛЕСТ ЈЕТРЕ</a:t>
            </a:r>
          </a:p>
          <a:p>
            <a:pPr marL="285750" indent="-285750">
              <a:buFont typeface="Wingdings" pitchFamily="2" charset="2"/>
              <a:buChar char="§"/>
            </a:pPr>
            <a:r>
              <a:rPr lang="x-none" sz="1400" dirty="0">
                <a:latin typeface="Palatino Linotype" pitchFamily="18" charset="0"/>
              </a:rPr>
              <a:t>Студијски: одређивање специфичних маркера алкохолизма-митохондријални изоензим аспартат аминотрансвераза (mAST) и десијализораног трансферна (dTf), однос dTf/укупни трансферин најбољи маркер хроничног конзумирања алкохола</a:t>
            </a:r>
          </a:p>
          <a:p>
            <a:pPr marL="285750" indent="-285750">
              <a:buFont typeface="Wingdings" pitchFamily="2" charset="2"/>
              <a:buChar char="§"/>
            </a:pPr>
            <a:r>
              <a:rPr lang="x-none" sz="1400" dirty="0">
                <a:latin typeface="Palatino Linotype" pitchFamily="18" charset="0"/>
              </a:rPr>
              <a:t>ИСКЉУЧИТИ ВИРУСНЕ ИНФЕКЦИЈЕ</a:t>
            </a:r>
          </a:p>
          <a:p>
            <a:pPr marL="285750" indent="-285750">
              <a:buFont typeface="Wingdings" pitchFamily="2" charset="2"/>
              <a:buChar char="§"/>
            </a:pPr>
            <a:r>
              <a:rPr lang="x-none" sz="1400" dirty="0">
                <a:latin typeface="Palatino Linotype" pitchFamily="18" charset="0"/>
              </a:rPr>
              <a:t>Код 25-75% болесника хипергликемија, хиперхолестеролемија, хипертриглицеридемија</a:t>
            </a:r>
          </a:p>
          <a:p>
            <a:pPr marL="285750" indent="-285750">
              <a:buFont typeface="Wingdings" pitchFamily="2" charset="2"/>
              <a:buChar char="§"/>
            </a:pPr>
            <a:r>
              <a:rPr lang="x-none" sz="1400" dirty="0">
                <a:latin typeface="Palatino Linotype" pitchFamily="18" charset="0"/>
              </a:rPr>
              <a:t>CT и MR (најбоље корелира са хистолошким налазом)</a:t>
            </a:r>
          </a:p>
          <a:p>
            <a:pPr marL="285750" indent="-285750">
              <a:buFont typeface="Wingdings" pitchFamily="2" charset="2"/>
              <a:buChar char="§"/>
            </a:pPr>
            <a:r>
              <a:rPr lang="x-none" sz="1400" dirty="0">
                <a:latin typeface="Palatino Linotype" pitchFamily="18" charset="0"/>
              </a:rPr>
              <a:t>Биопсија </a:t>
            </a:r>
            <a:r>
              <a:rPr lang="x-none" sz="1400">
                <a:latin typeface="Palatino Linotype" pitchFamily="18" charset="0"/>
              </a:rPr>
              <a:t>јетре-златни стандард</a:t>
            </a:r>
            <a:endParaRPr lang="sr-Cyrl-RS" sz="1400" dirty="0">
              <a:latin typeface="Palatino Linotype" pitchFamily="18" charset="0"/>
            </a:endParaRPr>
          </a:p>
          <a:p>
            <a:endParaRPr lang="sr-Cyrl-RS" sz="1400" dirty="0">
              <a:latin typeface="Palatino Linotype" pitchFamily="18" charset="0"/>
            </a:endParaRPr>
          </a:p>
          <a:p>
            <a:r>
              <a:rPr lang="x-none" sz="1400" b="1">
                <a:latin typeface="Palatino Linotype" pitchFamily="18" charset="0"/>
              </a:rPr>
              <a:t>ТЕРАПИЈА</a:t>
            </a:r>
          </a:p>
          <a:p>
            <a:pPr marL="285750" indent="-285750">
              <a:buFont typeface="Wingdings" pitchFamily="2" charset="2"/>
              <a:buChar char="§"/>
            </a:pPr>
            <a:r>
              <a:rPr lang="x-none" sz="1400">
                <a:latin typeface="Palatino Linotype" pitchFamily="18" charset="0"/>
              </a:rPr>
              <a:t>Специфична терапија не постоји</a:t>
            </a:r>
          </a:p>
          <a:p>
            <a:pPr marL="285750" indent="-285750">
              <a:buFont typeface="Wingdings" pitchFamily="2" charset="2"/>
              <a:buChar char="§"/>
            </a:pPr>
            <a:r>
              <a:rPr lang="x-none" sz="1400">
                <a:latin typeface="Palatino Linotype" pitchFamily="18" charset="0"/>
              </a:rPr>
              <a:t>Контрола телесне тежине и поремећаја метаболизма угљених хидрата и масти уз избегавање потенцијално токсичних лекова</a:t>
            </a:r>
          </a:p>
          <a:p>
            <a:pPr marL="285750" indent="-285750">
              <a:buFont typeface="Wingdings" pitchFamily="2" charset="2"/>
              <a:buChar char="§"/>
            </a:pPr>
            <a:r>
              <a:rPr lang="x-none" sz="1400">
                <a:latin typeface="Palatino Linotype" pitchFamily="18" charset="0"/>
              </a:rPr>
              <a:t>Урсодеоксихолна киселина</a:t>
            </a:r>
          </a:p>
          <a:p>
            <a:pPr marL="285750" indent="-285750">
              <a:buFont typeface="Wingdings" pitchFamily="2" charset="2"/>
              <a:buChar char="§"/>
            </a:pPr>
            <a:r>
              <a:rPr lang="x-none" sz="1400">
                <a:latin typeface="Palatino Linotype" pitchFamily="18" charset="0"/>
              </a:rPr>
              <a:t>Метронидазол</a:t>
            </a:r>
          </a:p>
          <a:p>
            <a:pPr marL="285750" indent="-285750">
              <a:buFont typeface="Wingdings" pitchFamily="2" charset="2"/>
              <a:buChar char="§"/>
            </a:pPr>
            <a:r>
              <a:rPr lang="x-none" sz="1400">
                <a:latin typeface="Palatino Linotype" pitchFamily="18" charset="0"/>
              </a:rPr>
              <a:t>Глутамин</a:t>
            </a:r>
          </a:p>
          <a:p>
            <a:pPr marL="285750" indent="-285750">
              <a:buFont typeface="Wingdings" pitchFamily="2" charset="2"/>
              <a:buChar char="§"/>
            </a:pPr>
            <a:r>
              <a:rPr lang="x-none" sz="1400">
                <a:latin typeface="Palatino Linotype" pitchFamily="18" charset="0"/>
              </a:rPr>
              <a:t>Глукагон</a:t>
            </a:r>
          </a:p>
          <a:p>
            <a:pPr marL="285750" indent="-285750">
              <a:buFont typeface="Wingdings" pitchFamily="2" charset="2"/>
              <a:buChar char="§"/>
            </a:pPr>
            <a:r>
              <a:rPr lang="x-none" sz="1400">
                <a:latin typeface="Palatino Linotype" pitchFamily="18" charset="0"/>
              </a:rPr>
              <a:t>Експериментално: блокада отпуштања запаљенских цитокина</a:t>
            </a:r>
            <a:endParaRPr lang="en-US" sz="1400" dirty="0">
              <a:latin typeface="Palatino Linotype" pitchFamily="18" charset="0"/>
            </a:endParaRPr>
          </a:p>
        </p:txBody>
      </p:sp>
    </p:spTree>
    <p:extLst>
      <p:ext uri="{BB962C8B-B14F-4D97-AF65-F5344CB8AC3E}">
        <p14:creationId xmlns:p14="http://schemas.microsoft.com/office/powerpoint/2010/main" val="25975684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x-none" b="1" dirty="0">
                <a:latin typeface="Palatino Linotype" pitchFamily="18" charset="0"/>
              </a:rPr>
              <a:t>АУТОИМУНСКИ ХЕПАТИТИС</a:t>
            </a: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22497951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700" y="152400"/>
            <a:ext cx="8839201" cy="6324808"/>
          </a:xfrm>
          <a:prstGeom prst="rect">
            <a:avLst/>
          </a:prstGeom>
          <a:noFill/>
        </p:spPr>
        <p:txBody>
          <a:bodyPr wrap="square" rtlCol="0">
            <a:spAutoFit/>
          </a:bodyPr>
          <a:lstStyle/>
          <a:p>
            <a:pPr marL="285750" indent="-285750">
              <a:lnSpc>
                <a:spcPct val="150000"/>
              </a:lnSpc>
              <a:buFont typeface="Wingdings" pitchFamily="2" charset="2"/>
              <a:buChar char="§"/>
            </a:pPr>
            <a:r>
              <a:rPr lang="x-none" dirty="0">
                <a:latin typeface="Palatino Linotype" pitchFamily="18" charset="0"/>
              </a:rPr>
              <a:t>Хронична, </a:t>
            </a:r>
            <a:r>
              <a:rPr lang="x-none" dirty="0" err="1">
                <a:latin typeface="Palatino Linotype" pitchFamily="18" charset="0"/>
              </a:rPr>
              <a:t>аутоимунска</a:t>
            </a:r>
            <a:r>
              <a:rPr lang="x-none" dirty="0">
                <a:latin typeface="Palatino Linotype" pitchFamily="18" charset="0"/>
              </a:rPr>
              <a:t> </a:t>
            </a:r>
            <a:r>
              <a:rPr lang="x-none" dirty="0" err="1">
                <a:latin typeface="Palatino Linotype" pitchFamily="18" charset="0"/>
              </a:rPr>
              <a:t>запаљенска</a:t>
            </a:r>
            <a:r>
              <a:rPr lang="x-none" dirty="0">
                <a:latin typeface="Palatino Linotype" pitchFamily="18" charset="0"/>
              </a:rPr>
              <a:t> болест јетре са </a:t>
            </a:r>
            <a:r>
              <a:rPr lang="x-none" dirty="0" err="1">
                <a:latin typeface="Palatino Linotype" pitchFamily="18" charset="0"/>
              </a:rPr>
              <a:t>хепатоцитима</a:t>
            </a:r>
            <a:r>
              <a:rPr lang="x-none" dirty="0">
                <a:latin typeface="Palatino Linotype" pitchFamily="18" charset="0"/>
              </a:rPr>
              <a:t> као циљним ћелијама </a:t>
            </a:r>
            <a:r>
              <a:rPr lang="x-none" dirty="0" err="1">
                <a:latin typeface="Palatino Linotype" pitchFamily="18" charset="0"/>
              </a:rPr>
              <a:t>аутоимунске</a:t>
            </a:r>
            <a:r>
              <a:rPr lang="x-none" dirty="0">
                <a:latin typeface="Palatino Linotype" pitchFamily="18" charset="0"/>
              </a:rPr>
              <a:t> реакције</a:t>
            </a:r>
          </a:p>
          <a:p>
            <a:pPr marL="285750" indent="-285750">
              <a:lnSpc>
                <a:spcPct val="150000"/>
              </a:lnSpc>
              <a:buFont typeface="Wingdings" pitchFamily="2" charset="2"/>
              <a:buChar char="§"/>
            </a:pPr>
            <a:r>
              <a:rPr lang="x-none" dirty="0">
                <a:latin typeface="Palatino Linotype" pitchFamily="18" charset="0"/>
              </a:rPr>
              <a:t>Чешћа код жена, са </a:t>
            </a:r>
            <a:r>
              <a:rPr lang="x-none" dirty="0" err="1">
                <a:latin typeface="Palatino Linotype" pitchFamily="18" charset="0"/>
              </a:rPr>
              <a:t>циркулишућим</a:t>
            </a:r>
            <a:r>
              <a:rPr lang="x-none" dirty="0">
                <a:latin typeface="Palatino Linotype" pitchFamily="18" charset="0"/>
              </a:rPr>
              <a:t> серумским </a:t>
            </a:r>
            <a:r>
              <a:rPr lang="x-none" dirty="0" err="1">
                <a:latin typeface="Palatino Linotype" pitchFamily="18" charset="0"/>
              </a:rPr>
              <a:t>аутоантителима</a:t>
            </a:r>
            <a:r>
              <a:rPr lang="x-none" dirty="0">
                <a:latin typeface="Palatino Linotype" pitchFamily="18" charset="0"/>
              </a:rPr>
              <a:t> и добром реакцијом на примену </a:t>
            </a:r>
            <a:r>
              <a:rPr lang="x-none" dirty="0" err="1">
                <a:latin typeface="Palatino Linotype" pitchFamily="18" charset="0"/>
              </a:rPr>
              <a:t>имуносупресива</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Иницијално назван </a:t>
            </a:r>
            <a:r>
              <a:rPr lang="x-none" dirty="0" err="1">
                <a:latin typeface="Palatino Linotype" pitchFamily="18" charset="0"/>
              </a:rPr>
              <a:t>лупоидним</a:t>
            </a:r>
            <a:r>
              <a:rPr lang="x-none" dirty="0">
                <a:latin typeface="Palatino Linotype" pitchFamily="18" charset="0"/>
              </a:rPr>
              <a:t> хепатитисом због сличности са клиничком сликом SLE и присутности ANA</a:t>
            </a:r>
          </a:p>
          <a:p>
            <a:pPr marL="285750" indent="-285750">
              <a:lnSpc>
                <a:spcPct val="150000"/>
              </a:lnSpc>
              <a:buFont typeface="Wingdings" pitchFamily="2" charset="2"/>
              <a:buChar char="§"/>
            </a:pPr>
            <a:r>
              <a:rPr lang="x-none">
                <a:latin typeface="Palatino Linotype" pitchFamily="18" charset="0"/>
              </a:rPr>
              <a:t>Ретка болест</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pPr marL="285750" indent="-285750">
              <a:lnSpc>
                <a:spcPct val="150000"/>
              </a:lnSpc>
              <a:buFont typeface="Wingdings" pitchFamily="2" charset="2"/>
              <a:buChar char="v"/>
            </a:pPr>
            <a:r>
              <a:rPr lang="x-none" b="1">
                <a:latin typeface="Palatino Linotype" pitchFamily="18" charset="0"/>
              </a:rPr>
              <a:t>ИМУНОПАТОГЕНЕЗА</a:t>
            </a:r>
          </a:p>
          <a:p>
            <a:pPr marL="285750" indent="-285750">
              <a:lnSpc>
                <a:spcPct val="150000"/>
              </a:lnSpc>
              <a:buFont typeface="Wingdings" pitchFamily="2" charset="2"/>
              <a:buChar char="§"/>
            </a:pPr>
            <a:r>
              <a:rPr lang="x-none">
                <a:latin typeface="Palatino Linotype" pitchFamily="18" charset="0"/>
              </a:rPr>
              <a:t>Нејасна</a:t>
            </a:r>
          </a:p>
          <a:p>
            <a:pPr marL="285750" indent="-285750">
              <a:lnSpc>
                <a:spcPct val="150000"/>
              </a:lnSpc>
              <a:buFont typeface="Wingdings" pitchFamily="2" charset="2"/>
              <a:buChar char="§"/>
            </a:pPr>
            <a:r>
              <a:rPr lang="x-none">
                <a:latin typeface="Palatino Linotype" pitchFamily="18" charset="0"/>
              </a:rPr>
              <a:t>Циркулишућа серумска антитела-хуморална аутоимуност</a:t>
            </a:r>
          </a:p>
          <a:p>
            <a:pPr marL="285750" indent="-285750">
              <a:lnSpc>
                <a:spcPct val="150000"/>
              </a:lnSpc>
              <a:buFont typeface="Wingdings" pitchFamily="2" charset="2"/>
              <a:buChar char="§"/>
            </a:pPr>
            <a:r>
              <a:rPr lang="x-none">
                <a:latin typeface="Palatino Linotype" pitchFamily="18" charset="0"/>
              </a:rPr>
              <a:t>Вирусна етиологија (окидач аутоагресивне имунске реакције или аутоимунска реакција индукована хепатотропним вирусима)</a:t>
            </a:r>
          </a:p>
          <a:p>
            <a:pPr marL="285750" indent="-285750">
              <a:lnSpc>
                <a:spcPct val="150000"/>
              </a:lnSpc>
              <a:buFont typeface="Wingdings" pitchFamily="2" charset="2"/>
              <a:buChar char="§"/>
            </a:pPr>
            <a:r>
              <a:rPr lang="x-none">
                <a:latin typeface="Palatino Linotype" pitchFamily="18" charset="0"/>
              </a:rPr>
              <a:t>Дисрегулација целуларне имуности</a:t>
            </a:r>
          </a:p>
          <a:p>
            <a:pPr marL="285750" indent="-285750">
              <a:lnSpc>
                <a:spcPct val="150000"/>
              </a:lnSpc>
              <a:buFont typeface="Wingdings" pitchFamily="2" charset="2"/>
              <a:buChar char="§"/>
            </a:pPr>
            <a:r>
              <a:rPr lang="x-none">
                <a:latin typeface="Palatino Linotype" pitchFamily="18" charset="0"/>
              </a:rPr>
              <a:t>Генетски фактори-преваленца одређених HLA алела</a:t>
            </a:r>
            <a:endParaRPr lang="x-none" dirty="0">
              <a:latin typeface="Palatino Linotype" pitchFamily="18" charset="0"/>
            </a:endParaRPr>
          </a:p>
        </p:txBody>
      </p:sp>
    </p:spTree>
    <p:extLst>
      <p:ext uri="{BB962C8B-B14F-4D97-AF65-F5344CB8AC3E}">
        <p14:creationId xmlns:p14="http://schemas.microsoft.com/office/powerpoint/2010/main" val="2136791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15400" cy="6630341"/>
          </a:xfrm>
          <a:prstGeom prst="rect">
            <a:avLst/>
          </a:prstGeom>
          <a:noFill/>
        </p:spPr>
        <p:txBody>
          <a:bodyPr wrap="square" rtlCol="0">
            <a:spAutoFit/>
          </a:bodyPr>
          <a:lstStyle/>
          <a:p>
            <a:pPr marL="285750" indent="-285750">
              <a:buFont typeface="Wingdings" pitchFamily="2" charset="2"/>
              <a:buChar char="v"/>
            </a:pPr>
            <a:r>
              <a:rPr lang="x-none" sz="1400" b="1" dirty="0">
                <a:latin typeface="Palatino Linotype" pitchFamily="18" charset="0"/>
              </a:rPr>
              <a:t>АУТОАНТИТЕЛА У АУТОМИНУСКОМ ХЕПАТИТИСУ</a:t>
            </a:r>
          </a:p>
          <a:p>
            <a:endParaRPr lang="x-none" sz="1400" dirty="0">
              <a:latin typeface="Palatino Linotype" pitchFamily="18" charset="0"/>
            </a:endParaRPr>
          </a:p>
          <a:p>
            <a:pPr marL="342900" indent="-342900">
              <a:lnSpc>
                <a:spcPct val="150000"/>
              </a:lnSpc>
              <a:buFont typeface="+mj-lt"/>
              <a:buAutoNum type="arabicPeriod"/>
            </a:pPr>
            <a:r>
              <a:rPr lang="x-none" sz="1400" b="1" dirty="0" err="1">
                <a:latin typeface="Palatino Linotype" pitchFamily="18" charset="0"/>
              </a:rPr>
              <a:t>Антинуклеарна</a:t>
            </a:r>
            <a:r>
              <a:rPr lang="x-none" sz="1400" b="1" dirty="0">
                <a:latin typeface="Palatino Linotype" pitchFamily="18" charset="0"/>
              </a:rPr>
              <a:t> антитела (</a:t>
            </a:r>
            <a:r>
              <a:rPr lang="x-none" sz="1400" b="1" dirty="0" err="1">
                <a:latin typeface="Palatino Linotype" pitchFamily="18" charset="0"/>
              </a:rPr>
              <a:t>antinuclear</a:t>
            </a:r>
            <a:r>
              <a:rPr lang="x-none" sz="1400" b="1" dirty="0">
                <a:latin typeface="Palatino Linotype" pitchFamily="18" charset="0"/>
              </a:rPr>
              <a:t>  </a:t>
            </a:r>
            <a:r>
              <a:rPr lang="x-none" sz="1400" b="1" dirty="0" err="1">
                <a:latin typeface="Palatino Linotype" pitchFamily="18" charset="0"/>
              </a:rPr>
              <a:t>antibodies</a:t>
            </a:r>
            <a:r>
              <a:rPr lang="x-none" sz="1400" b="1" dirty="0">
                <a:latin typeface="Palatino Linotype" pitchFamily="18" charset="0"/>
              </a:rPr>
              <a:t>, ANA)</a:t>
            </a:r>
          </a:p>
          <a:p>
            <a:pPr marL="285750" indent="-285750">
              <a:lnSpc>
                <a:spcPct val="150000"/>
              </a:lnSpc>
              <a:buFont typeface="Wingdings" pitchFamily="2" charset="2"/>
              <a:buChar char="§"/>
            </a:pPr>
            <a:r>
              <a:rPr lang="x-none" sz="1400" dirty="0">
                <a:latin typeface="Palatino Linotype" pitchFamily="18" charset="0"/>
              </a:rPr>
              <a:t>Против функционалних и структурних компонената мембране и структурних и </a:t>
            </a:r>
            <a:r>
              <a:rPr lang="x-none" sz="1400" dirty="0" err="1">
                <a:latin typeface="Palatino Linotype" pitchFamily="18" charset="0"/>
              </a:rPr>
              <a:t>геномских</a:t>
            </a:r>
            <a:r>
              <a:rPr lang="x-none" sz="1400" dirty="0">
                <a:latin typeface="Palatino Linotype" pitchFamily="18" charset="0"/>
              </a:rPr>
              <a:t> компонената ћелијског језгра</a:t>
            </a:r>
          </a:p>
          <a:p>
            <a:pPr>
              <a:lnSpc>
                <a:spcPct val="150000"/>
              </a:lnSpc>
            </a:pPr>
            <a:r>
              <a:rPr lang="x-none" sz="1400" b="1">
                <a:latin typeface="Palatino Linotype" pitchFamily="18" charset="0"/>
              </a:rPr>
              <a:t>2</a:t>
            </a:r>
            <a:r>
              <a:rPr lang="x-none" sz="1400" b="1" dirty="0">
                <a:latin typeface="Palatino Linotype" pitchFamily="18" charset="0"/>
              </a:rPr>
              <a:t>. Антитела на глатку мускулатуру (</a:t>
            </a:r>
            <a:r>
              <a:rPr lang="x-none" sz="1400" b="1" dirty="0" err="1">
                <a:latin typeface="Palatino Linotype" pitchFamily="18" charset="0"/>
              </a:rPr>
              <a:t>antismooth</a:t>
            </a:r>
            <a:r>
              <a:rPr lang="x-none" sz="1400" b="1" dirty="0">
                <a:latin typeface="Palatino Linotype" pitchFamily="18" charset="0"/>
              </a:rPr>
              <a:t> </a:t>
            </a:r>
            <a:r>
              <a:rPr lang="x-none" sz="1400" b="1" dirty="0" err="1">
                <a:latin typeface="Palatino Linotype" pitchFamily="18" charset="0"/>
              </a:rPr>
              <a:t>muscle</a:t>
            </a:r>
            <a:r>
              <a:rPr lang="x-none" sz="1400" b="1" dirty="0">
                <a:latin typeface="Palatino Linotype" pitchFamily="18" charset="0"/>
              </a:rPr>
              <a:t> </a:t>
            </a:r>
            <a:r>
              <a:rPr lang="x-none" sz="1400" b="1" dirty="0" err="1">
                <a:latin typeface="Palatino Linotype" pitchFamily="18" charset="0"/>
              </a:rPr>
              <a:t>antibodies</a:t>
            </a:r>
            <a:r>
              <a:rPr lang="x-none" sz="1400" b="1" dirty="0">
                <a:latin typeface="Palatino Linotype" pitchFamily="18" charset="0"/>
              </a:rPr>
              <a:t>, AGLM)</a:t>
            </a:r>
          </a:p>
          <a:p>
            <a:pPr marL="285750" indent="-285750">
              <a:lnSpc>
                <a:spcPct val="150000"/>
              </a:lnSpc>
              <a:buFont typeface="Wingdings" pitchFamily="2" charset="2"/>
              <a:buChar char="§"/>
            </a:pPr>
            <a:r>
              <a:rPr lang="x-none" sz="1400" dirty="0">
                <a:latin typeface="Palatino Linotype" pitchFamily="18" charset="0"/>
              </a:rPr>
              <a:t>Против компоненти </a:t>
            </a:r>
            <a:r>
              <a:rPr lang="x-none" sz="1400" dirty="0" err="1">
                <a:latin typeface="Palatino Linotype" pitchFamily="18" charset="0"/>
              </a:rPr>
              <a:t>цитоскелета</a:t>
            </a:r>
            <a:r>
              <a:rPr lang="x-none" sz="1400" dirty="0">
                <a:latin typeface="Palatino Linotype" pitchFamily="18" charset="0"/>
              </a:rPr>
              <a:t> (</a:t>
            </a:r>
            <a:r>
              <a:rPr lang="x-none" sz="1400" dirty="0" err="1">
                <a:latin typeface="Palatino Linotype" pitchFamily="18" charset="0"/>
              </a:rPr>
              <a:t>актина</a:t>
            </a:r>
            <a:r>
              <a:rPr lang="x-none" sz="1400" dirty="0">
                <a:latin typeface="Palatino Linotype" pitchFamily="18" charset="0"/>
              </a:rPr>
              <a:t>, </a:t>
            </a:r>
            <a:r>
              <a:rPr lang="x-none" sz="1400" dirty="0" err="1">
                <a:latin typeface="Palatino Linotype" pitchFamily="18" charset="0"/>
              </a:rPr>
              <a:t>тропонима</a:t>
            </a:r>
            <a:r>
              <a:rPr lang="x-none" sz="1400" dirty="0">
                <a:latin typeface="Palatino Linotype" pitchFamily="18" charset="0"/>
              </a:rPr>
              <a:t>, </a:t>
            </a:r>
            <a:r>
              <a:rPr lang="x-none" sz="1400" err="1">
                <a:latin typeface="Palatino Linotype" pitchFamily="18" charset="0"/>
              </a:rPr>
              <a:t>тропомиозина</a:t>
            </a:r>
            <a:r>
              <a:rPr lang="x-none" sz="1400">
                <a:latin typeface="Palatino Linotype" pitchFamily="18" charset="0"/>
              </a:rPr>
              <a:t>)</a:t>
            </a:r>
            <a:endParaRPr lang="sr-Cyrl-RS" sz="1400" dirty="0">
              <a:latin typeface="Palatino Linotype" pitchFamily="18" charset="0"/>
            </a:endParaRPr>
          </a:p>
          <a:p>
            <a:pPr>
              <a:lnSpc>
                <a:spcPct val="150000"/>
              </a:lnSpc>
            </a:pPr>
            <a:r>
              <a:rPr lang="x-none" sz="1400" b="1">
                <a:latin typeface="Palatino Linotype" pitchFamily="18" charset="0"/>
              </a:rPr>
              <a:t>3. Антитела на микрозоме јетре и бубрега (liver-kidney microsomal antibodies, LKM)</a:t>
            </a:r>
          </a:p>
          <a:p>
            <a:pPr marL="285750" indent="-285750">
              <a:lnSpc>
                <a:spcPct val="150000"/>
              </a:lnSpc>
              <a:buFont typeface="Wingdings" pitchFamily="2" charset="2"/>
              <a:buChar char="§"/>
            </a:pPr>
            <a:r>
              <a:rPr lang="x-none" sz="1400">
                <a:latin typeface="Palatino Linotype" pitchFamily="18" charset="0"/>
              </a:rPr>
              <a:t>Против протеина ендоплазматског ретикулума-микрозомалног протеина</a:t>
            </a:r>
          </a:p>
          <a:p>
            <a:pPr marL="285750" indent="-285750">
              <a:lnSpc>
                <a:spcPct val="150000"/>
              </a:lnSpc>
              <a:buFont typeface="Wingdings" pitchFamily="2" charset="2"/>
              <a:buChar char="§"/>
            </a:pPr>
            <a:r>
              <a:rPr lang="x-none" sz="1400" b="1">
                <a:latin typeface="Palatino Linotype" pitchFamily="18" charset="0"/>
              </a:rPr>
              <a:t>LKM-1 антитела</a:t>
            </a:r>
          </a:p>
          <a:p>
            <a:pPr marL="285750" indent="-285750">
              <a:lnSpc>
                <a:spcPct val="150000"/>
              </a:lnSpc>
              <a:buFont typeface="Wingdings" pitchFamily="2" charset="2"/>
              <a:buChar char="§"/>
            </a:pPr>
            <a:r>
              <a:rPr lang="x-none" sz="1400" b="1">
                <a:latin typeface="Palatino Linotype" pitchFamily="18" charset="0"/>
              </a:rPr>
              <a:t>LKM-2 антитела</a:t>
            </a:r>
          </a:p>
          <a:p>
            <a:pPr marL="285750" indent="-285750">
              <a:lnSpc>
                <a:spcPct val="150000"/>
              </a:lnSpc>
              <a:buFont typeface="Wingdings" pitchFamily="2" charset="2"/>
              <a:buChar char="§"/>
            </a:pPr>
            <a:r>
              <a:rPr lang="x-none" sz="1400" b="1">
                <a:latin typeface="Palatino Linotype" pitchFamily="18" charset="0"/>
              </a:rPr>
              <a:t>LKM-3 антитела</a:t>
            </a:r>
            <a:endParaRPr lang="sr-Cyrl-RS" sz="1400" b="1" dirty="0">
              <a:latin typeface="Palatino Linotype" pitchFamily="18" charset="0"/>
            </a:endParaRPr>
          </a:p>
          <a:p>
            <a:pPr>
              <a:lnSpc>
                <a:spcPct val="150000"/>
              </a:lnSpc>
            </a:pPr>
            <a:r>
              <a:rPr lang="x-none" sz="1400" b="1">
                <a:latin typeface="Palatino Linotype" pitchFamily="18" charset="0"/>
              </a:rPr>
              <a:t>4</a:t>
            </a:r>
            <a:r>
              <a:rPr lang="x-none" sz="1400">
                <a:latin typeface="Palatino Linotype" pitchFamily="18" charset="0"/>
              </a:rPr>
              <a:t>. </a:t>
            </a:r>
            <a:r>
              <a:rPr lang="x-none" sz="1400" b="1">
                <a:latin typeface="Palatino Linotype" pitchFamily="18" charset="0"/>
              </a:rPr>
              <a:t>Антитела против солубилних јетриних антигена (antibodies against soluble liver antigens, SLA)</a:t>
            </a:r>
            <a:endParaRPr lang="x-none" sz="1400">
              <a:latin typeface="Palatino Linotype" pitchFamily="18" charset="0"/>
            </a:endParaRPr>
          </a:p>
          <a:p>
            <a:pPr marL="285750" indent="-285750">
              <a:lnSpc>
                <a:spcPct val="150000"/>
              </a:lnSpc>
              <a:buFont typeface="Wingdings" pitchFamily="2" charset="2"/>
              <a:buChar char="§"/>
            </a:pPr>
            <a:r>
              <a:rPr lang="x-none" sz="1400">
                <a:latin typeface="Palatino Linotype" pitchFamily="18" charset="0"/>
              </a:rPr>
              <a:t>Против цитокератина 8 и 18</a:t>
            </a:r>
            <a:endParaRPr lang="sr-Cyrl-RS" sz="1400" dirty="0">
              <a:latin typeface="Palatino Linotype" pitchFamily="18" charset="0"/>
            </a:endParaRPr>
          </a:p>
          <a:p>
            <a:pPr>
              <a:lnSpc>
                <a:spcPct val="150000"/>
              </a:lnSpc>
            </a:pPr>
            <a:r>
              <a:rPr lang="x-none" sz="1400" b="1">
                <a:latin typeface="Palatino Linotype" pitchFamily="18" charset="0"/>
              </a:rPr>
              <a:t>Антитела против асијалогликопротеинског рецептора (autoantibodies against asialoglycoprorein receptor, ASGPR)</a:t>
            </a:r>
          </a:p>
          <a:p>
            <a:pPr marL="285750" indent="-285750">
              <a:lnSpc>
                <a:spcPct val="150000"/>
              </a:lnSpc>
              <a:buFont typeface="Wingdings" pitchFamily="2" charset="2"/>
              <a:buChar char="§"/>
            </a:pPr>
            <a:r>
              <a:rPr lang="x-none" sz="1400">
                <a:latin typeface="Palatino Linotype" pitchFamily="18" charset="0"/>
              </a:rPr>
              <a:t>Асијалогликопротеин-гликопротеин специфичан за јетру и налази се на ћелијској мембрани ASGPR</a:t>
            </a:r>
            <a:endParaRPr lang="sr-Cyrl-RS" sz="1400" dirty="0">
              <a:latin typeface="Palatino Linotype" pitchFamily="18" charset="0"/>
            </a:endParaRPr>
          </a:p>
          <a:p>
            <a:pPr>
              <a:lnSpc>
                <a:spcPct val="150000"/>
              </a:lnSpc>
            </a:pPr>
            <a:r>
              <a:rPr lang="x-none" sz="1400" b="1">
                <a:latin typeface="Palatino Linotype" pitchFamily="18" charset="0"/>
              </a:rPr>
              <a:t>6. Антитела против јетриног цитоплазматског антигена (antibodies against liver cytosolic antigen, anti-LC-1 antibodies)</a:t>
            </a:r>
          </a:p>
          <a:p>
            <a:pPr>
              <a:lnSpc>
                <a:spcPct val="150000"/>
              </a:lnSpc>
            </a:pPr>
            <a:r>
              <a:rPr lang="x-none" sz="1400" b="1">
                <a:latin typeface="Palatino Linotype" pitchFamily="18" charset="0"/>
              </a:rPr>
              <a:t>7. Антитела против антигена јетре и панкреаса (liver-pancreas antigen, LP)</a:t>
            </a:r>
          </a:p>
          <a:p>
            <a:pPr marL="285750" indent="-285750">
              <a:lnSpc>
                <a:spcPct val="150000"/>
              </a:lnSpc>
              <a:buFont typeface="Wingdings" pitchFamily="2" charset="2"/>
              <a:buChar char="§"/>
            </a:pPr>
            <a:endParaRPr lang="x-none" sz="1400" dirty="0">
              <a:latin typeface="Palatino Linotype" pitchFamily="18" charset="0"/>
            </a:endParaRPr>
          </a:p>
        </p:txBody>
      </p:sp>
    </p:spTree>
    <p:extLst>
      <p:ext uri="{BB962C8B-B14F-4D97-AF65-F5344CB8AC3E}">
        <p14:creationId xmlns:p14="http://schemas.microsoft.com/office/powerpoint/2010/main" val="27696123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15400" cy="3831818"/>
          </a:xfrm>
          <a:prstGeom prst="rect">
            <a:avLst/>
          </a:prstGeom>
          <a:noFill/>
        </p:spPr>
        <p:txBody>
          <a:bodyPr wrap="square" rtlCol="0">
            <a:spAutoFit/>
          </a:bodyPr>
          <a:lstStyle/>
          <a:p>
            <a:pPr>
              <a:lnSpc>
                <a:spcPct val="150000"/>
              </a:lnSpc>
            </a:pPr>
            <a:r>
              <a:rPr lang="x-none" b="1" dirty="0">
                <a:latin typeface="Palatino Linotype" pitchFamily="18" charset="0"/>
              </a:rPr>
              <a:t>КЛИНИЧКЕ КАРАКТЕРИСТИКЕ</a:t>
            </a:r>
          </a:p>
          <a:p>
            <a:pPr marL="285750" indent="-285750">
              <a:lnSpc>
                <a:spcPct val="150000"/>
              </a:lnSpc>
              <a:buFont typeface="Wingdings" pitchFamily="2" charset="2"/>
              <a:buChar char="§"/>
            </a:pPr>
            <a:r>
              <a:rPr lang="x-none" dirty="0">
                <a:latin typeface="Palatino Linotype" pitchFamily="18" charset="0"/>
              </a:rPr>
              <a:t>Хронична </a:t>
            </a:r>
            <a:r>
              <a:rPr lang="x-none" dirty="0" err="1">
                <a:latin typeface="Palatino Linotype" pitchFamily="18" charset="0"/>
              </a:rPr>
              <a:t>запаљенска</a:t>
            </a:r>
            <a:r>
              <a:rPr lang="x-none" dirty="0">
                <a:latin typeface="Palatino Linotype" pitchFamily="18" charset="0"/>
              </a:rPr>
              <a:t> болест јетре која траје најмање 6 месеци  уз повишене </a:t>
            </a:r>
            <a:r>
              <a:rPr lang="x-none" dirty="0" err="1">
                <a:latin typeface="Palatino Linotype" pitchFamily="18" charset="0"/>
              </a:rPr>
              <a:t>аминотрансферазе</a:t>
            </a:r>
            <a:r>
              <a:rPr lang="x-none" dirty="0">
                <a:latin typeface="Palatino Linotype" pitchFamily="18" charset="0"/>
              </a:rPr>
              <a:t>, најмање 1,5 пута</a:t>
            </a:r>
          </a:p>
          <a:p>
            <a:pPr marL="285750" indent="-285750">
              <a:lnSpc>
                <a:spcPct val="150000"/>
              </a:lnSpc>
              <a:buFont typeface="Wingdings" pitchFamily="2" charset="2"/>
              <a:buChar char="§"/>
            </a:pPr>
            <a:r>
              <a:rPr lang="x-none" dirty="0">
                <a:latin typeface="Palatino Linotype" pitchFamily="18" charset="0"/>
              </a:rPr>
              <a:t>Умор, болови, </a:t>
            </a:r>
            <a:r>
              <a:rPr lang="x-none" dirty="0" err="1">
                <a:latin typeface="Palatino Linotype" pitchFamily="18" charset="0"/>
              </a:rPr>
              <a:t>иктерус</a:t>
            </a:r>
            <a:r>
              <a:rPr lang="x-none" dirty="0">
                <a:latin typeface="Palatino Linotype" pitchFamily="18" charset="0"/>
              </a:rPr>
              <a:t>, </a:t>
            </a:r>
            <a:r>
              <a:rPr lang="x-none" dirty="0" err="1">
                <a:latin typeface="Palatino Linotype" pitchFamily="18" charset="0"/>
              </a:rPr>
              <a:t>палмарни</a:t>
            </a:r>
            <a:r>
              <a:rPr lang="x-none" dirty="0">
                <a:latin typeface="Palatino Linotype" pitchFamily="18" charset="0"/>
              </a:rPr>
              <a:t> </a:t>
            </a:r>
            <a:r>
              <a:rPr lang="x-none" dirty="0" err="1">
                <a:latin typeface="Palatino Linotype" pitchFamily="18" charset="0"/>
              </a:rPr>
              <a:t>еритем</a:t>
            </a:r>
            <a:r>
              <a:rPr lang="x-none" dirty="0">
                <a:latin typeface="Palatino Linotype" pitchFamily="18" charset="0"/>
              </a:rPr>
              <a:t>, </a:t>
            </a:r>
            <a:r>
              <a:rPr lang="x-none" dirty="0" err="1">
                <a:latin typeface="Palatino Linotype" pitchFamily="18" charset="0"/>
              </a:rPr>
              <a:t>spider</a:t>
            </a:r>
            <a:r>
              <a:rPr lang="x-none" dirty="0">
                <a:latin typeface="Palatino Linotype" pitchFamily="18" charset="0"/>
              </a:rPr>
              <a:t> </a:t>
            </a:r>
            <a:r>
              <a:rPr lang="x-none" dirty="0" err="1">
                <a:latin typeface="Palatino Linotype" pitchFamily="18" charset="0"/>
              </a:rPr>
              <a:t>nevusi</a:t>
            </a:r>
            <a:endParaRPr lang="x-none" dirty="0">
              <a:latin typeface="Palatino Linotype" pitchFamily="18" charset="0"/>
            </a:endParaRPr>
          </a:p>
          <a:p>
            <a:pPr marL="285750" indent="-285750">
              <a:lnSpc>
                <a:spcPct val="150000"/>
              </a:lnSpc>
              <a:buFont typeface="Wingdings" pitchFamily="2" charset="2"/>
              <a:buChar char="§"/>
            </a:pPr>
            <a:r>
              <a:rPr lang="x-none" dirty="0">
                <a:latin typeface="Palatino Linotype" pitchFamily="18" charset="0"/>
              </a:rPr>
              <a:t>У каснијем току знаци </a:t>
            </a:r>
            <a:r>
              <a:rPr lang="x-none" dirty="0" err="1">
                <a:latin typeface="Palatino Linotype" pitchFamily="18" charset="0"/>
              </a:rPr>
              <a:t>портне</a:t>
            </a:r>
            <a:r>
              <a:rPr lang="x-none" dirty="0">
                <a:latin typeface="Palatino Linotype" pitchFamily="18" charset="0"/>
              </a:rPr>
              <a:t> хипертензије са </a:t>
            </a:r>
            <a:r>
              <a:rPr lang="x-none" dirty="0" err="1">
                <a:latin typeface="Palatino Linotype" pitchFamily="18" charset="0"/>
              </a:rPr>
              <a:t>асцитесом</a:t>
            </a:r>
            <a:r>
              <a:rPr lang="x-none" dirty="0">
                <a:latin typeface="Palatino Linotype" pitchFamily="18" charset="0"/>
              </a:rPr>
              <a:t>, </a:t>
            </a:r>
            <a:r>
              <a:rPr lang="x-none" dirty="0" err="1">
                <a:latin typeface="Palatino Linotype" pitchFamily="18" charset="0"/>
              </a:rPr>
              <a:t>крварећим</a:t>
            </a:r>
            <a:r>
              <a:rPr lang="x-none" dirty="0">
                <a:latin typeface="Palatino Linotype" pitchFamily="18" charset="0"/>
              </a:rPr>
              <a:t> </a:t>
            </a:r>
            <a:r>
              <a:rPr lang="x-none" dirty="0" err="1">
                <a:latin typeface="Palatino Linotype" pitchFamily="18" charset="0"/>
              </a:rPr>
              <a:t>езофагеалним</a:t>
            </a:r>
            <a:r>
              <a:rPr lang="x-none" dirty="0">
                <a:latin typeface="Palatino Linotype" pitchFamily="18" charset="0"/>
              </a:rPr>
              <a:t> </a:t>
            </a:r>
            <a:r>
              <a:rPr lang="x-none" dirty="0" err="1">
                <a:latin typeface="Palatino Linotype" pitchFamily="18" charset="0"/>
              </a:rPr>
              <a:t>варикозитетима</a:t>
            </a:r>
            <a:r>
              <a:rPr lang="x-none" dirty="0">
                <a:latin typeface="Palatino Linotype" pitchFamily="18" charset="0"/>
              </a:rPr>
              <a:t> и </a:t>
            </a:r>
            <a:r>
              <a:rPr lang="x-none" dirty="0" err="1">
                <a:latin typeface="Palatino Linotype" pitchFamily="18" charset="0"/>
              </a:rPr>
              <a:t>енцефалопатијом</a:t>
            </a:r>
            <a:endParaRPr lang="x-none" dirty="0">
              <a:latin typeface="Palatino Linotype" pitchFamily="18" charset="0"/>
            </a:endParaRPr>
          </a:p>
          <a:p>
            <a:pPr marL="285750" indent="-285750">
              <a:lnSpc>
                <a:spcPct val="150000"/>
              </a:lnSpc>
              <a:buFont typeface="Wingdings" pitchFamily="2" charset="2"/>
              <a:buChar char="§"/>
            </a:pPr>
            <a:r>
              <a:rPr lang="x-none" dirty="0" err="1">
                <a:latin typeface="Palatino Linotype" pitchFamily="18" charset="0"/>
              </a:rPr>
              <a:t>Удруженост</a:t>
            </a:r>
            <a:r>
              <a:rPr lang="x-none" dirty="0">
                <a:latin typeface="Palatino Linotype" pitchFamily="18" charset="0"/>
              </a:rPr>
              <a:t> са </a:t>
            </a:r>
            <a:r>
              <a:rPr lang="x-none" dirty="0" err="1">
                <a:latin typeface="Palatino Linotype" pitchFamily="18" charset="0"/>
              </a:rPr>
              <a:t>имунски</a:t>
            </a:r>
            <a:r>
              <a:rPr lang="x-none" dirty="0">
                <a:latin typeface="Palatino Linotype" pitchFamily="18" charset="0"/>
              </a:rPr>
              <a:t> посредованим </a:t>
            </a:r>
            <a:r>
              <a:rPr lang="x-none" dirty="0" err="1">
                <a:latin typeface="Palatino Linotype" pitchFamily="18" charset="0"/>
              </a:rPr>
              <a:t>екстрахепатичним</a:t>
            </a:r>
            <a:r>
              <a:rPr lang="x-none" dirty="0">
                <a:latin typeface="Palatino Linotype" pitchFamily="18" charset="0"/>
              </a:rPr>
              <a:t> синдромима (</a:t>
            </a:r>
            <a:r>
              <a:rPr lang="x-none" dirty="0" err="1">
                <a:latin typeface="Palatino Linotype" pitchFamily="18" charset="0"/>
              </a:rPr>
              <a:t>тиреоидитиси</a:t>
            </a:r>
            <a:r>
              <a:rPr lang="x-none" dirty="0">
                <a:latin typeface="Palatino Linotype" pitchFamily="18" charset="0"/>
              </a:rPr>
              <a:t>, </a:t>
            </a:r>
            <a:r>
              <a:rPr lang="x-none" dirty="0" err="1">
                <a:latin typeface="Palatino Linotype" pitchFamily="18" charset="0"/>
              </a:rPr>
              <a:t>витилиго</a:t>
            </a:r>
            <a:r>
              <a:rPr lang="x-none" dirty="0">
                <a:latin typeface="Palatino Linotype" pitchFamily="18" charset="0"/>
              </a:rPr>
              <a:t>, </a:t>
            </a:r>
            <a:r>
              <a:rPr lang="x-none" dirty="0" err="1">
                <a:latin typeface="Palatino Linotype" pitchFamily="18" charset="0"/>
              </a:rPr>
              <a:t>алопеција</a:t>
            </a:r>
            <a:r>
              <a:rPr lang="x-none" dirty="0">
                <a:latin typeface="Palatino Linotype" pitchFamily="18" charset="0"/>
              </a:rPr>
              <a:t>, </a:t>
            </a:r>
            <a:r>
              <a:rPr lang="x-none" dirty="0" err="1">
                <a:latin typeface="Palatino Linotype" pitchFamily="18" charset="0"/>
              </a:rPr>
              <a:t>улцерозни</a:t>
            </a:r>
            <a:r>
              <a:rPr lang="x-none" dirty="0">
                <a:latin typeface="Palatino Linotype" pitchFamily="18" charset="0"/>
              </a:rPr>
              <a:t> колитис, </a:t>
            </a:r>
            <a:r>
              <a:rPr lang="x-none" dirty="0" err="1">
                <a:latin typeface="Palatino Linotype" pitchFamily="18" charset="0"/>
              </a:rPr>
              <a:t>реуматоидни</a:t>
            </a:r>
            <a:r>
              <a:rPr lang="x-none" dirty="0">
                <a:latin typeface="Palatino Linotype" pitchFamily="18" charset="0"/>
              </a:rPr>
              <a:t> артритис, шећерна болест, </a:t>
            </a:r>
            <a:r>
              <a:rPr lang="x-none" dirty="0" err="1">
                <a:latin typeface="Palatino Linotype" pitchFamily="18" charset="0"/>
              </a:rPr>
              <a:t>гломерулонефритис</a:t>
            </a:r>
            <a:r>
              <a:rPr lang="x-none" dirty="0">
                <a:latin typeface="Palatino Linotype" pitchFamily="18" charset="0"/>
              </a:rPr>
              <a:t>, ITP)</a:t>
            </a:r>
          </a:p>
        </p:txBody>
      </p:sp>
    </p:spTree>
    <p:extLst>
      <p:ext uri="{BB962C8B-B14F-4D97-AF65-F5344CB8AC3E}">
        <p14:creationId xmlns:p14="http://schemas.microsoft.com/office/powerpoint/2010/main" val="29370619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5400"/>
            <a:ext cx="8610600" cy="7802136"/>
          </a:xfrm>
          <a:prstGeom prst="rect">
            <a:avLst/>
          </a:prstGeom>
          <a:noFill/>
        </p:spPr>
        <p:txBody>
          <a:bodyPr wrap="square" rtlCol="0">
            <a:spAutoFit/>
          </a:bodyPr>
          <a:lstStyle/>
          <a:p>
            <a:pPr>
              <a:lnSpc>
                <a:spcPct val="150000"/>
              </a:lnSpc>
            </a:pPr>
            <a:r>
              <a:rPr lang="x-none" sz="1600" b="1" dirty="0">
                <a:latin typeface="Palatino Linotype" pitchFamily="18" charset="0"/>
              </a:rPr>
              <a:t>АУТОИМУНСКИ ХЕПАТИТИС ТИП 1</a:t>
            </a:r>
          </a:p>
          <a:p>
            <a:pPr marL="285750" indent="-285750">
              <a:lnSpc>
                <a:spcPct val="150000"/>
              </a:lnSpc>
              <a:buFont typeface="Wingdings" pitchFamily="2" charset="2"/>
              <a:buChar char="§"/>
            </a:pPr>
            <a:r>
              <a:rPr lang="x-none" sz="1600" dirty="0">
                <a:latin typeface="Palatino Linotype" pitchFamily="18" charset="0"/>
              </a:rPr>
              <a:t>Код 80% болесника, 70% су жене старости 16 и 30 година</a:t>
            </a:r>
          </a:p>
          <a:p>
            <a:pPr marL="285750" indent="-285750">
              <a:lnSpc>
                <a:spcPct val="150000"/>
              </a:lnSpc>
              <a:buFont typeface="Wingdings" pitchFamily="2" charset="2"/>
              <a:buChar char="§"/>
            </a:pPr>
            <a:r>
              <a:rPr lang="x-none" sz="1600" dirty="0">
                <a:latin typeface="Palatino Linotype" pitchFamily="18" charset="0"/>
              </a:rPr>
              <a:t>Позитивна ANA </a:t>
            </a:r>
            <a:r>
              <a:rPr lang="x-none" sz="1600">
                <a:latin typeface="Palatino Linotype" pitchFamily="18" charset="0"/>
              </a:rPr>
              <a:t>и AGLM</a:t>
            </a:r>
            <a:r>
              <a:rPr lang="sr-Cyrl-RS" sz="1600" dirty="0">
                <a:latin typeface="Palatino Linotype" pitchFamily="18" charset="0"/>
              </a:rPr>
              <a:t>, х</a:t>
            </a:r>
            <a:r>
              <a:rPr lang="x-none" sz="1600">
                <a:latin typeface="Palatino Linotype" pitchFamily="18" charset="0"/>
              </a:rPr>
              <a:t>ипергамаглобулинемија</a:t>
            </a:r>
            <a:r>
              <a:rPr lang="x-none" sz="1600" dirty="0">
                <a:latin typeface="Palatino Linotype" pitchFamily="18" charset="0"/>
              </a:rPr>
              <a:t>, </a:t>
            </a:r>
            <a:r>
              <a:rPr lang="x-none" sz="1600">
                <a:latin typeface="Palatino Linotype" pitchFamily="18" charset="0"/>
              </a:rPr>
              <a:t>↑IgG</a:t>
            </a:r>
            <a:r>
              <a:rPr lang="sr-Cyrl-RS" sz="1600" dirty="0">
                <a:latin typeface="Palatino Linotype" pitchFamily="18" charset="0"/>
              </a:rPr>
              <a:t>, у</a:t>
            </a:r>
            <a:r>
              <a:rPr lang="x-none" sz="1600">
                <a:latin typeface="Palatino Linotype" pitchFamily="18" charset="0"/>
              </a:rPr>
              <a:t>друженост </a:t>
            </a:r>
            <a:r>
              <a:rPr lang="x-none" sz="1600" dirty="0">
                <a:latin typeface="Palatino Linotype" pitchFamily="18" charset="0"/>
              </a:rPr>
              <a:t>са </a:t>
            </a:r>
            <a:r>
              <a:rPr lang="x-none" sz="1600" dirty="0" err="1">
                <a:latin typeface="Palatino Linotype" pitchFamily="18" charset="0"/>
              </a:rPr>
              <a:t>екстрахепатичним</a:t>
            </a:r>
            <a:r>
              <a:rPr lang="x-none" sz="1600" dirty="0">
                <a:latin typeface="Palatino Linotype" pitchFamily="18" charset="0"/>
              </a:rPr>
              <a:t> </a:t>
            </a:r>
            <a:r>
              <a:rPr lang="x-none" sz="1600" dirty="0" err="1">
                <a:latin typeface="Palatino Linotype" pitchFamily="18" charset="0"/>
              </a:rPr>
              <a:t>аутоимунским</a:t>
            </a:r>
            <a:r>
              <a:rPr lang="x-none" sz="1600" dirty="0">
                <a:latin typeface="Palatino Linotype" pitchFamily="18" charset="0"/>
              </a:rPr>
              <a:t> синдромима</a:t>
            </a:r>
          </a:p>
          <a:p>
            <a:pPr>
              <a:lnSpc>
                <a:spcPct val="150000"/>
              </a:lnSpc>
            </a:pPr>
            <a:r>
              <a:rPr lang="x-none" sz="1600" b="1">
                <a:latin typeface="Palatino Linotype" pitchFamily="18" charset="0"/>
              </a:rPr>
              <a:t>АУТОИМУНСКИ </a:t>
            </a:r>
            <a:r>
              <a:rPr lang="x-none" sz="1600" b="1" dirty="0">
                <a:latin typeface="Palatino Linotype" pitchFamily="18" charset="0"/>
              </a:rPr>
              <a:t>ХЕПАТИТИС ТИП 2</a:t>
            </a:r>
          </a:p>
          <a:p>
            <a:pPr marL="285750" indent="-285750">
              <a:lnSpc>
                <a:spcPct val="150000"/>
              </a:lnSpc>
              <a:buFont typeface="Wingdings" pitchFamily="2" charset="2"/>
              <a:buChar char="§"/>
            </a:pPr>
            <a:r>
              <a:rPr lang="x-none" sz="1600" dirty="0">
                <a:latin typeface="Palatino Linotype" pitchFamily="18" charset="0"/>
              </a:rPr>
              <a:t>Код 20% болесника, жене, око </a:t>
            </a:r>
            <a:r>
              <a:rPr lang="x-none" sz="1600">
                <a:latin typeface="Palatino Linotype" pitchFamily="18" charset="0"/>
              </a:rPr>
              <a:t>10-те године</a:t>
            </a:r>
            <a:r>
              <a:rPr lang="sr-Cyrl-RS" sz="1600" dirty="0">
                <a:latin typeface="Palatino Linotype" pitchFamily="18" charset="0"/>
              </a:rPr>
              <a:t>, п</a:t>
            </a:r>
            <a:r>
              <a:rPr lang="x-none" sz="1600">
                <a:latin typeface="Palatino Linotype" pitchFamily="18" charset="0"/>
              </a:rPr>
              <a:t>рисутност LKM-1 антитела</a:t>
            </a:r>
            <a:r>
              <a:rPr lang="sr-Cyrl-RS" sz="1600" dirty="0">
                <a:latin typeface="Palatino Linotype" pitchFamily="18" charset="0"/>
              </a:rPr>
              <a:t>, у</a:t>
            </a:r>
            <a:r>
              <a:rPr lang="x-none" sz="1600">
                <a:latin typeface="Palatino Linotype" pitchFamily="18" charset="0"/>
              </a:rPr>
              <a:t> </a:t>
            </a:r>
            <a:r>
              <a:rPr lang="x-none" sz="1600" dirty="0">
                <a:latin typeface="Palatino Linotype" pitchFamily="18" charset="0"/>
              </a:rPr>
              <a:t>10% болесника присутна LKM-3 антитела</a:t>
            </a:r>
          </a:p>
          <a:p>
            <a:pPr marL="285750" indent="-285750">
              <a:lnSpc>
                <a:spcPct val="150000"/>
              </a:lnSpc>
              <a:buFont typeface="Wingdings" pitchFamily="2" charset="2"/>
              <a:buChar char="§"/>
            </a:pPr>
            <a:r>
              <a:rPr lang="x-none" sz="1600" dirty="0" err="1">
                <a:latin typeface="Palatino Linotype" pitchFamily="18" charset="0"/>
              </a:rPr>
              <a:t>Органоспецифична</a:t>
            </a:r>
            <a:r>
              <a:rPr lang="x-none" sz="1600" dirty="0">
                <a:latin typeface="Palatino Linotype" pitchFamily="18" charset="0"/>
              </a:rPr>
              <a:t> антитела (</a:t>
            </a:r>
            <a:r>
              <a:rPr lang="x-none" sz="1600" dirty="0" err="1">
                <a:latin typeface="Palatino Linotype" pitchFamily="18" charset="0"/>
              </a:rPr>
              <a:t>антитиреоидна</a:t>
            </a:r>
            <a:r>
              <a:rPr lang="x-none" sz="1600" dirty="0">
                <a:latin typeface="Palatino Linotype" pitchFamily="18" charset="0"/>
              </a:rPr>
              <a:t>, антитела, антитела на </a:t>
            </a:r>
            <a:r>
              <a:rPr lang="x-none" sz="1600" dirty="0" err="1">
                <a:latin typeface="Palatino Linotype" pitchFamily="18" charset="0"/>
              </a:rPr>
              <a:t>паријеталне</a:t>
            </a:r>
            <a:r>
              <a:rPr lang="x-none" sz="1600" dirty="0">
                <a:latin typeface="Palatino Linotype" pitchFamily="18" charset="0"/>
              </a:rPr>
              <a:t> ћелије, антитела на </a:t>
            </a:r>
            <a:r>
              <a:rPr lang="x-none" sz="1600" dirty="0" err="1">
                <a:latin typeface="Palatino Linotype" pitchFamily="18" charset="0"/>
              </a:rPr>
              <a:t>Langerhansova</a:t>
            </a:r>
            <a:r>
              <a:rPr lang="x-none" sz="1600" dirty="0">
                <a:latin typeface="Palatino Linotype" pitchFamily="18" charset="0"/>
              </a:rPr>
              <a:t> острва)</a:t>
            </a:r>
          </a:p>
          <a:p>
            <a:pPr marL="285750" indent="-285750">
              <a:lnSpc>
                <a:spcPct val="150000"/>
              </a:lnSpc>
              <a:buFont typeface="Wingdings" pitchFamily="2" charset="2"/>
              <a:buChar char="§"/>
            </a:pPr>
            <a:r>
              <a:rPr lang="x-none" sz="1600" dirty="0">
                <a:latin typeface="Palatino Linotype" pitchFamily="18" charset="0"/>
              </a:rPr>
              <a:t>Често удружени са шећерном болешћу, </a:t>
            </a:r>
            <a:r>
              <a:rPr lang="x-none" sz="1600" dirty="0" err="1">
                <a:latin typeface="Palatino Linotype" pitchFamily="18" charset="0"/>
              </a:rPr>
              <a:t>витилигом</a:t>
            </a:r>
            <a:r>
              <a:rPr lang="x-none" sz="1600" dirty="0">
                <a:latin typeface="Palatino Linotype" pitchFamily="18" charset="0"/>
              </a:rPr>
              <a:t>, </a:t>
            </a:r>
            <a:r>
              <a:rPr lang="x-none" sz="1600" dirty="0" err="1">
                <a:latin typeface="Palatino Linotype" pitchFamily="18" charset="0"/>
              </a:rPr>
              <a:t>аутомунским</a:t>
            </a:r>
            <a:r>
              <a:rPr lang="x-none" sz="1600" dirty="0">
                <a:latin typeface="Palatino Linotype" pitchFamily="18" charset="0"/>
              </a:rPr>
              <a:t> болестима штитасте жлезде</a:t>
            </a:r>
          </a:p>
          <a:p>
            <a:pPr marL="285750" indent="-285750">
              <a:lnSpc>
                <a:spcPct val="150000"/>
              </a:lnSpc>
              <a:buFont typeface="Wingdings" pitchFamily="2" charset="2"/>
              <a:buChar char="§"/>
            </a:pPr>
            <a:r>
              <a:rPr lang="x-none" sz="1600" dirty="0">
                <a:latin typeface="Palatino Linotype" pitchFamily="18" charset="0"/>
              </a:rPr>
              <a:t>Серумски </a:t>
            </a:r>
            <a:r>
              <a:rPr lang="x-none" sz="1600" dirty="0" err="1">
                <a:latin typeface="Palatino Linotype" pitchFamily="18" charset="0"/>
              </a:rPr>
              <a:t>имуноглобулини</a:t>
            </a:r>
            <a:r>
              <a:rPr lang="x-none" sz="1600" dirty="0">
                <a:latin typeface="Palatino Linotype" pitchFamily="18" charset="0"/>
              </a:rPr>
              <a:t> умерено повишени, уз редукцију </a:t>
            </a:r>
            <a:r>
              <a:rPr lang="x-none" sz="1600" dirty="0" err="1">
                <a:latin typeface="Palatino Linotype" pitchFamily="18" charset="0"/>
              </a:rPr>
              <a:t>IgA</a:t>
            </a:r>
            <a:endParaRPr lang="x-none" sz="1600" dirty="0">
              <a:latin typeface="Palatino Linotype" pitchFamily="18" charset="0"/>
            </a:endParaRPr>
          </a:p>
          <a:p>
            <a:pPr marL="285750" indent="-285750">
              <a:lnSpc>
                <a:spcPct val="150000"/>
              </a:lnSpc>
              <a:buFont typeface="Wingdings" pitchFamily="2" charset="2"/>
              <a:buChar char="§"/>
            </a:pPr>
            <a:r>
              <a:rPr lang="x-none" sz="1600" dirty="0">
                <a:latin typeface="Palatino Linotype" pitchFamily="18" charset="0"/>
              </a:rPr>
              <a:t>Висок ризик за прогресију </a:t>
            </a:r>
            <a:r>
              <a:rPr lang="x-none" sz="1600">
                <a:latin typeface="Palatino Linotype" pitchFamily="18" charset="0"/>
              </a:rPr>
              <a:t>у цирозу</a:t>
            </a:r>
            <a:endParaRPr lang="sr-Cyrl-RS" sz="1600" dirty="0">
              <a:latin typeface="Palatino Linotype" pitchFamily="18" charset="0"/>
            </a:endParaRPr>
          </a:p>
          <a:p>
            <a:pPr>
              <a:lnSpc>
                <a:spcPct val="150000"/>
              </a:lnSpc>
            </a:pPr>
            <a:r>
              <a:rPr lang="x-none" sz="1600" b="1">
                <a:latin typeface="Palatino Linotype" pitchFamily="18" charset="0"/>
              </a:rPr>
              <a:t>АУТОИМУНСКИ ХЕПАТИТИС ТИП 3</a:t>
            </a:r>
          </a:p>
          <a:p>
            <a:pPr marL="285750" indent="-285750">
              <a:lnSpc>
                <a:spcPct val="150000"/>
              </a:lnSpc>
              <a:buFont typeface="Wingdings" pitchFamily="2" charset="2"/>
              <a:buChar char="§"/>
            </a:pPr>
            <a:r>
              <a:rPr lang="x-none" sz="1600">
                <a:latin typeface="Palatino Linotype" pitchFamily="18" charset="0"/>
              </a:rPr>
              <a:t>Присутност SLA, а ређе LP антитела</a:t>
            </a:r>
          </a:p>
          <a:p>
            <a:pPr marL="285750" indent="-285750">
              <a:lnSpc>
                <a:spcPct val="150000"/>
              </a:lnSpc>
              <a:buFont typeface="Wingdings" pitchFamily="2" charset="2"/>
              <a:buChar char="§"/>
            </a:pPr>
            <a:r>
              <a:rPr lang="x-none" sz="1600">
                <a:latin typeface="Palatino Linotype" pitchFamily="18" charset="0"/>
              </a:rPr>
              <a:t>Позитивни и други серолошки маркери аутоимуности-AGLM, AMHA</a:t>
            </a:r>
          </a:p>
          <a:p>
            <a:pPr marL="285750" indent="-285750">
              <a:lnSpc>
                <a:spcPct val="150000"/>
              </a:lnSpc>
              <a:buFont typeface="Wingdings" pitchFamily="2" charset="2"/>
              <a:buChar char="§"/>
            </a:pPr>
            <a:r>
              <a:rPr lang="x-none" sz="1600">
                <a:latin typeface="Palatino Linotype" pitchFamily="18" charset="0"/>
              </a:rPr>
              <a:t>Преваленца мања од 2, жене, између 20 и 40 године живота</a:t>
            </a:r>
          </a:p>
          <a:p>
            <a:pPr marL="285750" indent="-285750">
              <a:lnSpc>
                <a:spcPct val="150000"/>
              </a:lnSpc>
              <a:buFont typeface="Wingdings" pitchFamily="2" charset="2"/>
              <a:buChar char="§"/>
            </a:pPr>
            <a:r>
              <a:rPr lang="x-none" sz="1600">
                <a:latin typeface="Palatino Linotype" pitchFamily="18" charset="0"/>
              </a:rPr>
              <a:t>Посебан облик или варијација типа 1</a:t>
            </a:r>
            <a:r>
              <a:rPr lang="en-US" sz="1600" dirty="0">
                <a:latin typeface="Palatino Linotype" pitchFamily="18" charset="0"/>
              </a:rPr>
              <a:t>???</a:t>
            </a:r>
            <a:endParaRPr lang="x-none" sz="1600">
              <a:latin typeface="Palatino Linotype" pitchFamily="18" charset="0"/>
            </a:endParaRPr>
          </a:p>
          <a:p>
            <a:pPr>
              <a:lnSpc>
                <a:spcPct val="150000"/>
              </a:lnSpc>
            </a:pPr>
            <a:endParaRPr lang="x-none" sz="1600" dirty="0">
              <a:latin typeface="Palatino Linotype" pitchFamily="18" charset="0"/>
            </a:endParaRPr>
          </a:p>
          <a:p>
            <a:pPr>
              <a:lnSpc>
                <a:spcPct val="150000"/>
              </a:lnSpc>
            </a:pPr>
            <a:endParaRPr lang="x-none" dirty="0">
              <a:latin typeface="Palatino Linotype" pitchFamily="18" charset="0"/>
            </a:endParaRPr>
          </a:p>
          <a:p>
            <a:endParaRPr lang="x-none" dirty="0"/>
          </a:p>
        </p:txBody>
      </p:sp>
    </p:spTree>
    <p:extLst>
      <p:ext uri="{BB962C8B-B14F-4D97-AF65-F5344CB8AC3E}">
        <p14:creationId xmlns:p14="http://schemas.microsoft.com/office/powerpoint/2010/main" val="7364790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1" y="0"/>
            <a:ext cx="8839200" cy="4855945"/>
          </a:xfrm>
          <a:prstGeom prst="rect">
            <a:avLst/>
          </a:prstGeom>
          <a:noFill/>
        </p:spPr>
        <p:txBody>
          <a:bodyPr wrap="square" rtlCol="0">
            <a:spAutoFit/>
          </a:bodyPr>
          <a:lstStyle/>
          <a:p>
            <a:pPr>
              <a:lnSpc>
                <a:spcPct val="150000"/>
              </a:lnSpc>
            </a:pPr>
            <a:r>
              <a:rPr lang="x-none" sz="1600" b="1" dirty="0">
                <a:latin typeface="Palatino Linotype" pitchFamily="18" charset="0"/>
              </a:rPr>
              <a:t>ДИЈАГНОЗА</a:t>
            </a:r>
          </a:p>
          <a:p>
            <a:pPr marL="285750" indent="-285750">
              <a:lnSpc>
                <a:spcPct val="150000"/>
              </a:lnSpc>
              <a:buFont typeface="Wingdings" pitchFamily="2" charset="2"/>
              <a:buChar char="§"/>
            </a:pPr>
            <a:r>
              <a:rPr lang="x-none" sz="1600" dirty="0">
                <a:latin typeface="Palatino Linotype" pitchFamily="18" charset="0"/>
              </a:rPr>
              <a:t>Класични биохемијски тестови не разликују АИХ од других болести јетре</a:t>
            </a:r>
          </a:p>
          <a:p>
            <a:pPr marL="285750" indent="-285750">
              <a:lnSpc>
                <a:spcPct val="150000"/>
              </a:lnSpc>
              <a:buFont typeface="Wingdings" pitchFamily="2" charset="2"/>
              <a:buChar char="§"/>
            </a:pPr>
            <a:r>
              <a:rPr lang="x-none" sz="1600" dirty="0" err="1">
                <a:latin typeface="Palatino Linotype" pitchFamily="18" charset="0"/>
              </a:rPr>
              <a:t>Аутоимунска</a:t>
            </a:r>
            <a:r>
              <a:rPr lang="x-none" sz="1600" dirty="0">
                <a:latin typeface="Palatino Linotype" pitchFamily="18" charset="0"/>
              </a:rPr>
              <a:t> </a:t>
            </a:r>
            <a:r>
              <a:rPr lang="x-none" sz="1600" dirty="0" err="1">
                <a:latin typeface="Palatino Linotype" pitchFamily="18" charset="0"/>
              </a:rPr>
              <a:t>хемолитичка</a:t>
            </a:r>
            <a:r>
              <a:rPr lang="x-none" sz="1600" dirty="0">
                <a:latin typeface="Palatino Linotype" pitchFamily="18" charset="0"/>
              </a:rPr>
              <a:t> анемија  са високим серумским вредностима </a:t>
            </a:r>
            <a:r>
              <a:rPr lang="x-none" sz="1600" dirty="0" err="1">
                <a:latin typeface="Palatino Linotype" pitchFamily="18" charset="0"/>
              </a:rPr>
              <a:t>билирубина</a:t>
            </a:r>
            <a:endParaRPr lang="x-none" sz="1600" dirty="0">
              <a:latin typeface="Palatino Linotype" pitchFamily="18" charset="0"/>
            </a:endParaRPr>
          </a:p>
          <a:p>
            <a:pPr marL="285750" indent="-285750">
              <a:lnSpc>
                <a:spcPct val="150000"/>
              </a:lnSpc>
              <a:buFont typeface="Wingdings" pitchFamily="2" charset="2"/>
              <a:buChar char="§"/>
            </a:pPr>
            <a:r>
              <a:rPr lang="x-none" sz="1600" dirty="0" err="1">
                <a:latin typeface="Palatino Linotype" pitchFamily="18" charset="0"/>
              </a:rPr>
              <a:t>Флуктуирајуће</a:t>
            </a:r>
            <a:r>
              <a:rPr lang="x-none" sz="1600" dirty="0">
                <a:latin typeface="Palatino Linotype" pitchFamily="18" charset="0"/>
              </a:rPr>
              <a:t> серумске вредности </a:t>
            </a:r>
            <a:r>
              <a:rPr lang="x-none" sz="1600" dirty="0" err="1">
                <a:latin typeface="Palatino Linotype" pitchFamily="18" charset="0"/>
              </a:rPr>
              <a:t>трансаминаза</a:t>
            </a:r>
            <a:endParaRPr lang="x-none" sz="1600" dirty="0">
              <a:latin typeface="Palatino Linotype" pitchFamily="18" charset="0"/>
            </a:endParaRPr>
          </a:p>
          <a:p>
            <a:pPr marL="285750" indent="-285750">
              <a:lnSpc>
                <a:spcPct val="150000"/>
              </a:lnSpc>
              <a:buFont typeface="Wingdings" pitchFamily="2" charset="2"/>
              <a:buChar char="§"/>
            </a:pPr>
            <a:r>
              <a:rPr lang="x-none" sz="1600" dirty="0" err="1">
                <a:latin typeface="Palatino Linotype" pitchFamily="18" charset="0"/>
              </a:rPr>
              <a:t>Аутоантитела</a:t>
            </a:r>
            <a:endParaRPr lang="x-none" sz="1600" dirty="0">
              <a:latin typeface="Palatino Linotype" pitchFamily="18" charset="0"/>
            </a:endParaRPr>
          </a:p>
          <a:p>
            <a:pPr marL="285750" indent="-285750">
              <a:lnSpc>
                <a:spcPct val="150000"/>
              </a:lnSpc>
              <a:buFont typeface="Wingdings" pitchFamily="2" charset="2"/>
              <a:buChar char="§"/>
            </a:pPr>
            <a:r>
              <a:rPr lang="x-none" sz="1600" dirty="0">
                <a:latin typeface="Palatino Linotype" pitchFamily="18" charset="0"/>
              </a:rPr>
              <a:t>Коначна дијагноза искључивањем осталих типова хроничног хепатитиса</a:t>
            </a:r>
          </a:p>
          <a:p>
            <a:pPr marL="285750" indent="-285750">
              <a:lnSpc>
                <a:spcPct val="150000"/>
              </a:lnSpc>
              <a:buFont typeface="Wingdings" pitchFamily="2" charset="2"/>
              <a:buChar char="§"/>
            </a:pPr>
            <a:r>
              <a:rPr lang="x-none" sz="1600" dirty="0">
                <a:latin typeface="Palatino Linotype" pitchFamily="18" charset="0"/>
              </a:rPr>
              <a:t>Систем бодовања</a:t>
            </a:r>
          </a:p>
          <a:p>
            <a:pPr>
              <a:lnSpc>
                <a:spcPct val="150000"/>
              </a:lnSpc>
            </a:pPr>
            <a:r>
              <a:rPr lang="x-none" sz="1600" b="1" dirty="0">
                <a:latin typeface="Palatino Linotype" pitchFamily="18" charset="0"/>
              </a:rPr>
              <a:t>IASL (International </a:t>
            </a:r>
            <a:r>
              <a:rPr lang="x-none" sz="1600" b="1" dirty="0" err="1">
                <a:latin typeface="Palatino Linotype" pitchFamily="18" charset="0"/>
              </a:rPr>
              <a:t>Autoimmune</a:t>
            </a:r>
            <a:r>
              <a:rPr lang="x-none" sz="1600" b="1" dirty="0">
                <a:latin typeface="Palatino Linotype" pitchFamily="18" charset="0"/>
              </a:rPr>
              <a:t> Hepatitis </a:t>
            </a:r>
            <a:r>
              <a:rPr lang="x-none" sz="1600" b="1" dirty="0" err="1">
                <a:latin typeface="Palatino Linotype" pitchFamily="18" charset="0"/>
              </a:rPr>
              <a:t>Group</a:t>
            </a:r>
            <a:r>
              <a:rPr lang="x-none" sz="1600" b="1" dirty="0">
                <a:latin typeface="Palatino Linotype" pitchFamily="18" charset="0"/>
              </a:rPr>
              <a:t> i International </a:t>
            </a:r>
            <a:r>
              <a:rPr lang="x-none" sz="1600" b="1" dirty="0" err="1">
                <a:latin typeface="Palatino Linotype" pitchFamily="18" charset="0"/>
              </a:rPr>
              <a:t>Association</a:t>
            </a:r>
            <a:r>
              <a:rPr lang="x-none" sz="1600" b="1" dirty="0">
                <a:latin typeface="Palatino Linotype" pitchFamily="18" charset="0"/>
              </a:rPr>
              <a:t> for the </a:t>
            </a:r>
            <a:r>
              <a:rPr lang="x-none" sz="1600" b="1" dirty="0" err="1">
                <a:latin typeface="Palatino Linotype" pitchFamily="18" charset="0"/>
              </a:rPr>
              <a:t>Study</a:t>
            </a:r>
            <a:r>
              <a:rPr lang="x-none" sz="1600" b="1" dirty="0">
                <a:latin typeface="Palatino Linotype" pitchFamily="18" charset="0"/>
              </a:rPr>
              <a:t> of the </a:t>
            </a:r>
            <a:r>
              <a:rPr lang="x-none" sz="1600" b="1" dirty="0" err="1">
                <a:latin typeface="Palatino Linotype" pitchFamily="18" charset="0"/>
              </a:rPr>
              <a:t>Liver</a:t>
            </a:r>
            <a:r>
              <a:rPr lang="x-none" sz="1600" b="1" dirty="0">
                <a:latin typeface="Palatino Linotype" pitchFamily="18" charset="0"/>
              </a:rPr>
              <a:t>):</a:t>
            </a:r>
          </a:p>
          <a:p>
            <a:pPr>
              <a:lnSpc>
                <a:spcPct val="150000"/>
              </a:lnSpc>
            </a:pPr>
            <a:r>
              <a:rPr lang="x-none" sz="1600" b="1" dirty="0">
                <a:latin typeface="Palatino Linotype" pitchFamily="18" charset="0"/>
              </a:rPr>
              <a:t>Позитивни критеријуми укључују:</a:t>
            </a:r>
          </a:p>
          <a:p>
            <a:pPr>
              <a:lnSpc>
                <a:spcPct val="150000"/>
              </a:lnSpc>
            </a:pPr>
            <a:r>
              <a:rPr lang="x-none" sz="1600" b="1" dirty="0">
                <a:latin typeface="Palatino Linotype" pitchFamily="18" charset="0"/>
              </a:rPr>
              <a:t>Пол, </a:t>
            </a:r>
            <a:r>
              <a:rPr lang="x-none" sz="1600" b="1" dirty="0" err="1">
                <a:latin typeface="Palatino Linotype" pitchFamily="18" charset="0"/>
              </a:rPr>
              <a:t>запаљенску</a:t>
            </a:r>
            <a:r>
              <a:rPr lang="x-none" sz="1600" b="1" dirty="0">
                <a:latin typeface="Palatino Linotype" pitchFamily="18" charset="0"/>
              </a:rPr>
              <a:t> активност, антитела, хистологију, одсутност конзумирања алкохола и вирусне инфекције, позитиван одговор на </a:t>
            </a:r>
            <a:r>
              <a:rPr lang="x-none" sz="1600" b="1" dirty="0" err="1">
                <a:latin typeface="Palatino Linotype" pitchFamily="18" charset="0"/>
              </a:rPr>
              <a:t>кортикостероидну</a:t>
            </a:r>
            <a:r>
              <a:rPr lang="x-none" sz="1600" b="1" dirty="0">
                <a:latin typeface="Palatino Linotype" pitchFamily="18" charset="0"/>
              </a:rPr>
              <a:t> терапију</a:t>
            </a:r>
          </a:p>
          <a:p>
            <a:pPr>
              <a:lnSpc>
                <a:spcPct val="150000"/>
              </a:lnSpc>
            </a:pPr>
            <a:endParaRPr lang="x-none" sz="1600" dirty="0">
              <a:latin typeface="Palatino Linotype" pitchFamily="18" charset="0"/>
            </a:endParaRPr>
          </a:p>
        </p:txBody>
      </p:sp>
      <p:sp>
        <p:nvSpPr>
          <p:cNvPr id="3" name="Rectangle 2"/>
          <p:cNvSpPr/>
          <p:nvPr/>
        </p:nvSpPr>
        <p:spPr>
          <a:xfrm>
            <a:off x="152400" y="4495800"/>
            <a:ext cx="4572000" cy="793294"/>
          </a:xfrm>
          <a:prstGeom prst="rect">
            <a:avLst/>
          </a:prstGeom>
        </p:spPr>
        <p:txBody>
          <a:bodyPr>
            <a:spAutoFit/>
          </a:bodyPr>
          <a:lstStyle/>
          <a:p>
            <a:pPr>
              <a:lnSpc>
                <a:spcPct val="150000"/>
              </a:lnSpc>
            </a:pPr>
            <a:r>
              <a:rPr lang="x-none" sz="1600" b="1">
                <a:latin typeface="Palatino Linotype" pitchFamily="18" charset="0"/>
              </a:rPr>
              <a:t>ХИСТОЛОШКИ НАЛАЗ</a:t>
            </a:r>
          </a:p>
          <a:p>
            <a:pPr marL="285750" indent="-285750">
              <a:lnSpc>
                <a:spcPct val="150000"/>
              </a:lnSpc>
              <a:buFont typeface="Wingdings" pitchFamily="2" charset="2"/>
              <a:buChar char="§"/>
            </a:pPr>
            <a:r>
              <a:rPr lang="x-none" sz="1600" b="1">
                <a:latin typeface="Palatino Linotype" pitchFamily="18" charset="0"/>
              </a:rPr>
              <a:t>Обавезна биопсија</a:t>
            </a:r>
            <a:endParaRPr lang="x-none" sz="1600" b="1" dirty="0">
              <a:latin typeface="Palatino Linotype" pitchFamily="18" charset="0"/>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4646084"/>
            <a:ext cx="2667000" cy="203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5943600" y="4646084"/>
            <a:ext cx="2667000" cy="3215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1000" dirty="0" err="1">
                <a:latin typeface="Palatino Linotype" pitchFamily="18" charset="0"/>
              </a:rPr>
              <a:t>Аутоимунски</a:t>
            </a:r>
            <a:r>
              <a:rPr lang="sr-Cyrl-RS" sz="1000" dirty="0">
                <a:latin typeface="Palatino Linotype" pitchFamily="18" charset="0"/>
              </a:rPr>
              <a:t> хепатитис</a:t>
            </a:r>
          </a:p>
        </p:txBody>
      </p:sp>
    </p:spTree>
    <p:extLst>
      <p:ext uri="{BB962C8B-B14F-4D97-AF65-F5344CB8AC3E}">
        <p14:creationId xmlns:p14="http://schemas.microsoft.com/office/powerpoint/2010/main" val="35246152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2" y="0"/>
            <a:ext cx="8686800" cy="6878806"/>
          </a:xfrm>
          <a:prstGeom prst="rect">
            <a:avLst/>
          </a:prstGeom>
          <a:noFill/>
        </p:spPr>
        <p:txBody>
          <a:bodyPr wrap="square" rtlCol="0">
            <a:spAutoFit/>
          </a:bodyPr>
          <a:lstStyle/>
          <a:p>
            <a:pPr>
              <a:lnSpc>
                <a:spcPct val="150000"/>
              </a:lnSpc>
            </a:pPr>
            <a:r>
              <a:rPr lang="x-none" sz="1400" b="1" dirty="0">
                <a:latin typeface="Palatino Linotype" pitchFamily="18" charset="0"/>
              </a:rPr>
              <a:t>ТЕРАПИЈА</a:t>
            </a:r>
          </a:p>
          <a:p>
            <a:pPr>
              <a:lnSpc>
                <a:spcPct val="150000"/>
              </a:lnSpc>
            </a:pPr>
            <a:r>
              <a:rPr lang="x-none" sz="1400" b="1" dirty="0" err="1">
                <a:latin typeface="Palatino Linotype" pitchFamily="18" charset="0"/>
              </a:rPr>
              <a:t>Монотерапија</a:t>
            </a:r>
            <a:r>
              <a:rPr lang="x-none" sz="1400" b="1" dirty="0">
                <a:latin typeface="Palatino Linotype" pitchFamily="18" charset="0"/>
              </a:rPr>
              <a:t> КС</a:t>
            </a:r>
          </a:p>
          <a:p>
            <a:pPr marL="285750" indent="-285750">
              <a:lnSpc>
                <a:spcPct val="150000"/>
              </a:lnSpc>
              <a:buFont typeface="Wingdings" pitchFamily="2" charset="2"/>
              <a:buChar char="§"/>
            </a:pPr>
            <a:r>
              <a:rPr lang="x-none" sz="1400" dirty="0">
                <a:latin typeface="Palatino Linotype" pitchFamily="18" charset="0"/>
              </a:rPr>
              <a:t>50 </a:t>
            </a:r>
            <a:r>
              <a:rPr lang="x-none" sz="1400" dirty="0" err="1">
                <a:latin typeface="Palatino Linotype" pitchFamily="18" charset="0"/>
              </a:rPr>
              <a:t>mg</a:t>
            </a:r>
            <a:r>
              <a:rPr lang="x-none" sz="1400" dirty="0">
                <a:latin typeface="Palatino Linotype" pitchFamily="18" charset="0"/>
              </a:rPr>
              <a:t>/дан 10 дана, са смањивањем дозе за 5 </a:t>
            </a:r>
            <a:r>
              <a:rPr lang="x-none" sz="1400" dirty="0" err="1">
                <a:latin typeface="Palatino Linotype" pitchFamily="18" charset="0"/>
              </a:rPr>
              <a:t>mg</a:t>
            </a:r>
            <a:r>
              <a:rPr lang="x-none" sz="1400" dirty="0">
                <a:latin typeface="Palatino Linotype" pitchFamily="18" charset="0"/>
              </a:rPr>
              <a:t> /дан на 10 дана, до дозе одржавања од  15-20 </a:t>
            </a:r>
            <a:r>
              <a:rPr lang="x-none" sz="1400" dirty="0" err="1">
                <a:latin typeface="Palatino Linotype" pitchFamily="18" charset="0"/>
              </a:rPr>
              <a:t>mg</a:t>
            </a:r>
            <a:r>
              <a:rPr lang="x-none" sz="1400" dirty="0">
                <a:latin typeface="Palatino Linotype" pitchFamily="18" charset="0"/>
              </a:rPr>
              <a:t> /дан</a:t>
            </a:r>
          </a:p>
          <a:p>
            <a:pPr>
              <a:lnSpc>
                <a:spcPct val="150000"/>
              </a:lnSpc>
            </a:pPr>
            <a:endParaRPr lang="x-none" sz="1400" dirty="0">
              <a:latin typeface="Palatino Linotype" pitchFamily="18" charset="0"/>
            </a:endParaRPr>
          </a:p>
          <a:p>
            <a:pPr>
              <a:lnSpc>
                <a:spcPct val="150000"/>
              </a:lnSpc>
            </a:pPr>
            <a:r>
              <a:rPr lang="x-none" sz="1400" b="1" dirty="0">
                <a:latin typeface="Palatino Linotype" pitchFamily="18" charset="0"/>
              </a:rPr>
              <a:t>Комбинована терапија КС+</a:t>
            </a:r>
            <a:r>
              <a:rPr lang="x-none" sz="1400" b="1" dirty="0" err="1">
                <a:latin typeface="Palatino Linotype" pitchFamily="18" charset="0"/>
              </a:rPr>
              <a:t>азатиоприн</a:t>
            </a:r>
            <a:endParaRPr lang="x-none" sz="1400" b="1" dirty="0">
              <a:latin typeface="Palatino Linotype" pitchFamily="18" charset="0"/>
            </a:endParaRPr>
          </a:p>
          <a:p>
            <a:pPr marL="285750" indent="-285750">
              <a:lnSpc>
                <a:spcPct val="150000"/>
              </a:lnSpc>
              <a:buFont typeface="Wingdings" pitchFamily="2" charset="2"/>
              <a:buChar char="§"/>
            </a:pPr>
            <a:r>
              <a:rPr lang="x-none" sz="1400" dirty="0">
                <a:latin typeface="Palatino Linotype" pitchFamily="18" charset="0"/>
              </a:rPr>
              <a:t>50 </a:t>
            </a:r>
            <a:r>
              <a:rPr lang="x-none" sz="1400" dirty="0" err="1">
                <a:latin typeface="Palatino Linotype" pitchFamily="18" charset="0"/>
              </a:rPr>
              <a:t>mg</a:t>
            </a:r>
            <a:r>
              <a:rPr lang="x-none" sz="1400" dirty="0">
                <a:latin typeface="Palatino Linotype" pitchFamily="18" charset="0"/>
              </a:rPr>
              <a:t> /дан 10 дана+</a:t>
            </a:r>
            <a:r>
              <a:rPr lang="x-none" sz="1400" dirty="0" err="1">
                <a:latin typeface="Palatino Linotype" pitchFamily="18" charset="0"/>
              </a:rPr>
              <a:t>азатиоприн</a:t>
            </a:r>
            <a:r>
              <a:rPr lang="x-none" sz="1400" dirty="0">
                <a:latin typeface="Palatino Linotype" pitchFamily="18" charset="0"/>
              </a:rPr>
              <a:t> 1 </a:t>
            </a:r>
            <a:r>
              <a:rPr lang="x-none" sz="1400" dirty="0" err="1">
                <a:latin typeface="Palatino Linotype" pitchFamily="18" charset="0"/>
              </a:rPr>
              <a:t>mg</a:t>
            </a:r>
            <a:r>
              <a:rPr lang="x-none" sz="1400" dirty="0">
                <a:latin typeface="Palatino Linotype" pitchFamily="18" charset="0"/>
              </a:rPr>
              <a:t> /кг 3 недеље</a:t>
            </a:r>
          </a:p>
          <a:p>
            <a:pPr marL="285750" indent="-285750">
              <a:lnSpc>
                <a:spcPct val="150000"/>
              </a:lnSpc>
              <a:buFont typeface="Wingdings" pitchFamily="2" charset="2"/>
              <a:buChar char="§"/>
            </a:pPr>
            <a:r>
              <a:rPr lang="x-none" sz="1400" dirty="0">
                <a:latin typeface="Palatino Linotype" pitchFamily="18" charset="0"/>
              </a:rPr>
              <a:t>50 </a:t>
            </a:r>
            <a:r>
              <a:rPr lang="x-none" sz="1400" dirty="0" err="1">
                <a:latin typeface="Palatino Linotype" pitchFamily="18" charset="0"/>
              </a:rPr>
              <a:t>mg</a:t>
            </a:r>
            <a:r>
              <a:rPr lang="x-none" sz="1400" dirty="0">
                <a:latin typeface="Palatino Linotype" pitchFamily="18" charset="0"/>
              </a:rPr>
              <a:t> /дан 10 дана, са смањивањем дозе за 5 </a:t>
            </a:r>
            <a:r>
              <a:rPr lang="x-none" sz="1400" dirty="0" err="1">
                <a:latin typeface="Palatino Linotype" pitchFamily="18" charset="0"/>
              </a:rPr>
              <a:t>mg</a:t>
            </a:r>
            <a:r>
              <a:rPr lang="x-none" sz="1400" dirty="0">
                <a:latin typeface="Palatino Linotype" pitchFamily="18" charset="0"/>
              </a:rPr>
              <a:t> /дан на 10 дана, до дозе одржавања од  10 </a:t>
            </a:r>
            <a:r>
              <a:rPr lang="x-none" sz="1400" dirty="0" err="1">
                <a:latin typeface="Palatino Linotype" pitchFamily="18" charset="0"/>
              </a:rPr>
              <a:t>mg</a:t>
            </a:r>
            <a:r>
              <a:rPr lang="x-none" sz="1400" dirty="0">
                <a:latin typeface="Palatino Linotype" pitchFamily="18" charset="0"/>
              </a:rPr>
              <a:t> /дан</a:t>
            </a:r>
          </a:p>
          <a:p>
            <a:pPr marL="285750" indent="-285750">
              <a:lnSpc>
                <a:spcPct val="150000"/>
              </a:lnSpc>
              <a:buFont typeface="Wingdings" pitchFamily="2" charset="2"/>
              <a:buChar char="§"/>
            </a:pPr>
            <a:r>
              <a:rPr lang="x-none" sz="1400" dirty="0" err="1">
                <a:latin typeface="Palatino Linotype" pitchFamily="18" charset="0"/>
              </a:rPr>
              <a:t>Азатиоприн</a:t>
            </a:r>
            <a:r>
              <a:rPr lang="x-none" sz="1400" dirty="0">
                <a:latin typeface="Palatino Linotype" pitchFamily="18" charset="0"/>
              </a:rPr>
              <a:t> након 3 недеље се мења у дозу одржавања од 50-150 </a:t>
            </a:r>
            <a:r>
              <a:rPr lang="x-none" sz="1400" dirty="0" err="1">
                <a:latin typeface="Palatino Linotype" pitchFamily="18" charset="0"/>
              </a:rPr>
              <a:t>mg</a:t>
            </a:r>
            <a:r>
              <a:rPr lang="x-none" sz="1400" dirty="0">
                <a:latin typeface="Palatino Linotype" pitchFamily="18" charset="0"/>
              </a:rPr>
              <a:t> /дан</a:t>
            </a:r>
          </a:p>
          <a:p>
            <a:pPr marL="285750" indent="-285750">
              <a:lnSpc>
                <a:spcPct val="150000"/>
              </a:lnSpc>
              <a:buFont typeface="Wingdings" pitchFamily="2" charset="2"/>
              <a:buChar char="§"/>
            </a:pPr>
            <a:r>
              <a:rPr lang="x-none" sz="1400">
                <a:latin typeface="Palatino Linotype" pitchFamily="18" charset="0"/>
              </a:rPr>
              <a:t>Након </a:t>
            </a:r>
            <a:r>
              <a:rPr lang="x-none" sz="1400" dirty="0">
                <a:latin typeface="Palatino Linotype" pitchFamily="18" charset="0"/>
              </a:rPr>
              <a:t>ремисије наставља се са терапијом још 12-24 месеца</a:t>
            </a:r>
          </a:p>
          <a:p>
            <a:pPr marL="285750" indent="-285750">
              <a:lnSpc>
                <a:spcPct val="150000"/>
              </a:lnSpc>
              <a:buFont typeface="Wingdings" pitchFamily="2" charset="2"/>
              <a:buChar char="§"/>
            </a:pPr>
            <a:r>
              <a:rPr lang="x-none" sz="1400" dirty="0">
                <a:latin typeface="Palatino Linotype" pitchFamily="18" charset="0"/>
              </a:rPr>
              <a:t>Код </a:t>
            </a:r>
            <a:r>
              <a:rPr lang="x-none" sz="1400" dirty="0" err="1">
                <a:latin typeface="Palatino Linotype" pitchFamily="18" charset="0"/>
              </a:rPr>
              <a:t>монотерапије</a:t>
            </a:r>
            <a:r>
              <a:rPr lang="x-none" sz="1400" dirty="0">
                <a:latin typeface="Palatino Linotype" pitchFamily="18" charset="0"/>
              </a:rPr>
              <a:t> доза КС се смањује недељно за 2,5 </a:t>
            </a:r>
            <a:r>
              <a:rPr lang="x-none" sz="1400" dirty="0" err="1">
                <a:latin typeface="Palatino Linotype" pitchFamily="18" charset="0"/>
              </a:rPr>
              <a:t>mg</a:t>
            </a:r>
            <a:r>
              <a:rPr lang="x-none" sz="1400" dirty="0">
                <a:latin typeface="Palatino Linotype" pitchFamily="18" charset="0"/>
              </a:rPr>
              <a:t> до најмање дозе која контролише болест</a:t>
            </a:r>
          </a:p>
          <a:p>
            <a:pPr marL="285750" indent="-285750">
              <a:lnSpc>
                <a:spcPct val="150000"/>
              </a:lnSpc>
              <a:buFont typeface="Wingdings" pitchFamily="2" charset="2"/>
              <a:buChar char="§"/>
            </a:pPr>
            <a:r>
              <a:rPr lang="x-none" sz="1400" dirty="0">
                <a:latin typeface="Palatino Linotype" pitchFamily="18" charset="0"/>
              </a:rPr>
              <a:t>Код комбиноване терапије, КС класично, а </a:t>
            </a:r>
            <a:r>
              <a:rPr lang="x-none" sz="1400" dirty="0" err="1">
                <a:latin typeface="Palatino Linotype" pitchFamily="18" charset="0"/>
              </a:rPr>
              <a:t>азатиоприн</a:t>
            </a:r>
            <a:r>
              <a:rPr lang="x-none" sz="1400" dirty="0">
                <a:latin typeface="Palatino Linotype" pitchFamily="18" charset="0"/>
              </a:rPr>
              <a:t> се смањује за 25 </a:t>
            </a:r>
            <a:r>
              <a:rPr lang="x-none" sz="1400" dirty="0" err="1">
                <a:latin typeface="Palatino Linotype" pitchFamily="18" charset="0"/>
              </a:rPr>
              <a:t>mg</a:t>
            </a:r>
            <a:r>
              <a:rPr lang="x-none" sz="1400" dirty="0">
                <a:latin typeface="Palatino Linotype" pitchFamily="18" charset="0"/>
              </a:rPr>
              <a:t> на сваке </a:t>
            </a:r>
            <a:r>
              <a:rPr lang="x-none" sz="1400">
                <a:latin typeface="Palatino Linotype" pitchFamily="18" charset="0"/>
              </a:rPr>
              <a:t>3 недеље</a:t>
            </a:r>
            <a:endParaRPr lang="sr-Cyrl-RS" sz="1400" dirty="0">
              <a:latin typeface="Palatino Linotype" pitchFamily="18" charset="0"/>
            </a:endParaRPr>
          </a:p>
          <a:p>
            <a:pPr marL="285750" indent="-285750">
              <a:lnSpc>
                <a:spcPct val="150000"/>
              </a:lnSpc>
              <a:buFont typeface="Wingdings" pitchFamily="2" charset="2"/>
              <a:buChar char="§"/>
            </a:pPr>
            <a:r>
              <a:rPr lang="x-none" sz="1400">
                <a:latin typeface="Palatino Linotype" pitchFamily="18" charset="0"/>
              </a:rPr>
              <a:t>Водити рачуна о нежељеним ефектима КС: кушингоидни ефекат, дијабетес, остеопенија, аваскуларна некроза костију, хипертензија, психијатријске компликације, катаракта</a:t>
            </a:r>
          </a:p>
          <a:p>
            <a:pPr marL="285750" indent="-285750">
              <a:lnSpc>
                <a:spcPct val="150000"/>
              </a:lnSpc>
              <a:buFont typeface="Wingdings" pitchFamily="2" charset="2"/>
              <a:buChar char="§"/>
            </a:pPr>
            <a:r>
              <a:rPr lang="x-none" sz="1400">
                <a:latin typeface="Palatino Linotype" pitchFamily="18" charset="0"/>
              </a:rPr>
              <a:t>КС применњиви у току трудноће</a:t>
            </a:r>
          </a:p>
          <a:p>
            <a:pPr marL="285750" indent="-285750">
              <a:lnSpc>
                <a:spcPct val="150000"/>
              </a:lnSpc>
              <a:buFont typeface="Wingdings" pitchFamily="2" charset="2"/>
              <a:buChar char="§"/>
            </a:pPr>
            <a:r>
              <a:rPr lang="x-none" sz="1400">
                <a:latin typeface="Palatino Linotype" pitchFamily="18" charset="0"/>
              </a:rPr>
              <a:t>Азатиоприн потенцијално тератоген, омогућава смањење дозе КС</a:t>
            </a:r>
          </a:p>
          <a:p>
            <a:pPr marL="285750" indent="-285750">
              <a:lnSpc>
                <a:spcPct val="150000"/>
              </a:lnSpc>
              <a:buFont typeface="Wingdings" pitchFamily="2" charset="2"/>
              <a:buChar char="§"/>
            </a:pPr>
            <a:r>
              <a:rPr lang="x-none" sz="1400">
                <a:latin typeface="Palatino Linotype" pitchFamily="18" charset="0"/>
              </a:rPr>
              <a:t>Млађе жене, труднице, хематолошки болесници-монотерапија КС</a:t>
            </a:r>
          </a:p>
          <a:p>
            <a:pPr marL="285750" indent="-285750">
              <a:lnSpc>
                <a:spcPct val="150000"/>
              </a:lnSpc>
              <a:buFont typeface="Wingdings" pitchFamily="2" charset="2"/>
              <a:buChar char="§"/>
            </a:pPr>
            <a:r>
              <a:rPr lang="x-none" sz="1400">
                <a:latin typeface="Palatino Linotype" pitchFamily="18" charset="0"/>
              </a:rPr>
              <a:t>Постменопаузне жене са остеопорозом, хипертензијом, хипергликемијом-комбинована терапија</a:t>
            </a:r>
          </a:p>
          <a:p>
            <a:pPr marL="285750" indent="-285750">
              <a:lnSpc>
                <a:spcPct val="150000"/>
              </a:lnSpc>
              <a:buFont typeface="Wingdings" pitchFamily="2" charset="2"/>
              <a:buChar char="§"/>
            </a:pPr>
            <a:r>
              <a:rPr lang="x-none" sz="1400">
                <a:latin typeface="Palatino Linotype" pitchFamily="18" charset="0"/>
              </a:rPr>
              <a:t>Хистолошке промене касне за 3-6 месеци у односу на биохемијске</a:t>
            </a:r>
          </a:p>
          <a:p>
            <a:pPr marL="285750" indent="-285750">
              <a:lnSpc>
                <a:spcPct val="150000"/>
              </a:lnSpc>
              <a:buFont typeface="Wingdings" pitchFamily="2" charset="2"/>
              <a:buChar char="§"/>
            </a:pPr>
            <a:r>
              <a:rPr lang="x-none" sz="1400">
                <a:latin typeface="Palatino Linotype" pitchFamily="18" charset="0"/>
              </a:rPr>
              <a:t>Континуирана терапија и након нормализације трансаминаза</a:t>
            </a:r>
          </a:p>
          <a:p>
            <a:pPr marL="285750" indent="-285750">
              <a:lnSpc>
                <a:spcPct val="150000"/>
              </a:lnSpc>
              <a:buFont typeface="Wingdings" pitchFamily="2" charset="2"/>
              <a:buChar char="§"/>
            </a:pPr>
            <a:r>
              <a:rPr lang="x-none" sz="1400">
                <a:latin typeface="Palatino Linotype" pitchFamily="18" charset="0"/>
              </a:rPr>
              <a:t>Укупна дужина терапије до 2 године, након чега се КС могу искључити током 4-6 недеља</a:t>
            </a:r>
            <a:endParaRPr lang="x-none" dirty="0"/>
          </a:p>
        </p:txBody>
      </p:sp>
    </p:spTree>
    <p:extLst>
      <p:ext uri="{BB962C8B-B14F-4D97-AF65-F5344CB8AC3E}">
        <p14:creationId xmlns:p14="http://schemas.microsoft.com/office/powerpoint/2010/main" val="636364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2999" y="1752600"/>
            <a:ext cx="7772400" cy="1470025"/>
          </a:xfrm>
        </p:spPr>
        <p:txBody>
          <a:bodyPr>
            <a:normAutofit fontScale="90000"/>
          </a:bodyPr>
          <a:lstStyle/>
          <a:p>
            <a:r>
              <a:rPr lang="x-none" sz="3600" b="1" dirty="0">
                <a:latin typeface="Palatino Linotype" pitchFamily="18" charset="0"/>
              </a:rPr>
              <a:t>Примарна </a:t>
            </a:r>
            <a:r>
              <a:rPr lang="x-none" sz="3600" b="1" dirty="0" err="1">
                <a:latin typeface="Palatino Linotype" pitchFamily="18" charset="0"/>
              </a:rPr>
              <a:t>билијарна</a:t>
            </a:r>
            <a:r>
              <a:rPr lang="x-none" sz="3600" b="1" dirty="0">
                <a:latin typeface="Palatino Linotype" pitchFamily="18" charset="0"/>
              </a:rPr>
              <a:t> цироза</a:t>
            </a:r>
            <a:br>
              <a:rPr lang="x-none" sz="3600" b="1" dirty="0">
                <a:latin typeface="Palatino Linotype" pitchFamily="18" charset="0"/>
              </a:rPr>
            </a:br>
            <a:r>
              <a:rPr lang="x-none" sz="3600" b="1" dirty="0">
                <a:latin typeface="Palatino Linotype" pitchFamily="18" charset="0"/>
              </a:rPr>
              <a:t>ПБЦ</a:t>
            </a:r>
            <a:br>
              <a:rPr lang="en-US" sz="3600" b="1" dirty="0">
                <a:latin typeface="Palatino Linotype" pitchFamily="18" charset="0"/>
              </a:rPr>
            </a:br>
            <a:r>
              <a:rPr lang="en-US" sz="3600" b="1" dirty="0">
                <a:latin typeface="Palatino Linotype" pitchFamily="18" charset="0"/>
              </a:rPr>
              <a:t>Cirrhosis </a:t>
            </a:r>
            <a:r>
              <a:rPr lang="en-US" sz="3600" b="1" dirty="0" err="1">
                <a:latin typeface="Palatino Linotype" pitchFamily="18" charset="0"/>
              </a:rPr>
              <a:t>heptis</a:t>
            </a:r>
            <a:r>
              <a:rPr lang="en-US" sz="3600" b="1" dirty="0">
                <a:latin typeface="Palatino Linotype" pitchFamily="18" charset="0"/>
              </a:rPr>
              <a:t> </a:t>
            </a:r>
            <a:r>
              <a:rPr lang="en-US" sz="3600" b="1" dirty="0" err="1">
                <a:latin typeface="Palatino Linotype" pitchFamily="18" charset="0"/>
              </a:rPr>
              <a:t>billiaris</a:t>
            </a:r>
            <a:r>
              <a:rPr lang="en-US" sz="3600" b="1" dirty="0">
                <a:latin typeface="Palatino Linotype" pitchFamily="18" charset="0"/>
              </a:rPr>
              <a:t> </a:t>
            </a:r>
            <a:r>
              <a:rPr lang="en-US" sz="3600" b="1" dirty="0" err="1">
                <a:latin typeface="Palatino Linotype" pitchFamily="18" charset="0"/>
              </a:rPr>
              <a:t>primaria</a:t>
            </a:r>
            <a:endParaRPr lang="x-none" sz="3600" b="1" dirty="0">
              <a:latin typeface="Palatino Linotype" pitchFamily="18" charset="0"/>
            </a:endParaRP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6868746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52400"/>
            <a:ext cx="8991601" cy="7386638"/>
          </a:xfrm>
          <a:prstGeom prst="rect">
            <a:avLst/>
          </a:prstGeom>
          <a:noFill/>
        </p:spPr>
        <p:txBody>
          <a:bodyPr wrap="square" rtlCol="0">
            <a:spAutoFit/>
          </a:bodyPr>
          <a:lstStyle/>
          <a:p>
            <a:pPr marL="285750" indent="-285750">
              <a:lnSpc>
                <a:spcPct val="150000"/>
              </a:lnSpc>
              <a:buFont typeface="Wingdings" pitchFamily="2" charset="2"/>
              <a:buChar char="§"/>
            </a:pPr>
            <a:r>
              <a:rPr lang="x-none" sz="1400" b="1" dirty="0">
                <a:latin typeface="Palatino Linotype" pitchFamily="18" charset="0"/>
              </a:rPr>
              <a:t>PBC-</a:t>
            </a:r>
            <a:r>
              <a:rPr lang="x-none" sz="1400" dirty="0">
                <a:latin typeface="Palatino Linotype" pitchFamily="18" charset="0"/>
              </a:rPr>
              <a:t>хронична, прогресивна, </a:t>
            </a:r>
            <a:r>
              <a:rPr lang="x-none" sz="1400" dirty="0" err="1">
                <a:latin typeface="Palatino Linotype" pitchFamily="18" charset="0"/>
              </a:rPr>
              <a:t>холестатска</a:t>
            </a:r>
            <a:r>
              <a:rPr lang="x-none" sz="1400" dirty="0">
                <a:latin typeface="Palatino Linotype" pitchFamily="18" charset="0"/>
              </a:rPr>
              <a:t> болест јетре са деструкцијом </a:t>
            </a:r>
            <a:r>
              <a:rPr lang="x-none" sz="1400" dirty="0" err="1">
                <a:latin typeface="Palatino Linotype" pitchFamily="18" charset="0"/>
              </a:rPr>
              <a:t>интрахепатичних</a:t>
            </a:r>
            <a:r>
              <a:rPr lang="x-none" sz="1400" dirty="0">
                <a:latin typeface="Palatino Linotype" pitchFamily="18" charset="0"/>
              </a:rPr>
              <a:t> жучних путева (</a:t>
            </a:r>
            <a:r>
              <a:rPr lang="x-none" sz="1400" dirty="0" err="1">
                <a:latin typeface="Palatino Linotype" pitchFamily="18" charset="0"/>
              </a:rPr>
              <a:t>интерлобарних</a:t>
            </a:r>
            <a:r>
              <a:rPr lang="x-none" sz="1400" dirty="0">
                <a:latin typeface="Palatino Linotype" pitchFamily="18" charset="0"/>
              </a:rPr>
              <a:t> и </a:t>
            </a:r>
            <a:r>
              <a:rPr lang="x-none" sz="1400" dirty="0" err="1">
                <a:latin typeface="Palatino Linotype" pitchFamily="18" charset="0"/>
              </a:rPr>
              <a:t>септалних</a:t>
            </a:r>
            <a:r>
              <a:rPr lang="x-none" sz="1400" dirty="0">
                <a:latin typeface="Palatino Linotype" pitchFamily="18" charset="0"/>
              </a:rPr>
              <a:t>)</a:t>
            </a:r>
          </a:p>
          <a:p>
            <a:pPr marL="285750" indent="-285750">
              <a:lnSpc>
                <a:spcPct val="150000"/>
              </a:lnSpc>
              <a:buFont typeface="Wingdings" pitchFamily="2" charset="2"/>
              <a:buChar char="v"/>
            </a:pPr>
            <a:r>
              <a:rPr lang="x-none" sz="1400" dirty="0">
                <a:latin typeface="Palatino Linotype" pitchFamily="18" charset="0"/>
              </a:rPr>
              <a:t>Цироза је само завршни стадијум болести, предложена су имена хронична </a:t>
            </a:r>
            <a:r>
              <a:rPr lang="x-none" sz="1400" dirty="0" err="1">
                <a:latin typeface="Palatino Linotype" pitchFamily="18" charset="0"/>
              </a:rPr>
              <a:t>интрахепатична</a:t>
            </a:r>
            <a:r>
              <a:rPr lang="x-none" sz="1400" dirty="0">
                <a:latin typeface="Palatino Linotype" pitchFamily="18" charset="0"/>
              </a:rPr>
              <a:t> </a:t>
            </a:r>
            <a:r>
              <a:rPr lang="x-none" sz="1400" dirty="0" err="1">
                <a:latin typeface="Palatino Linotype" pitchFamily="18" charset="0"/>
              </a:rPr>
              <a:t>опструктивна</a:t>
            </a:r>
            <a:r>
              <a:rPr lang="x-none" sz="1400" dirty="0">
                <a:latin typeface="Palatino Linotype" pitchFamily="18" charset="0"/>
              </a:rPr>
              <a:t> жутица и хронични </a:t>
            </a:r>
            <a:r>
              <a:rPr lang="x-none" sz="1400" dirty="0" err="1">
                <a:latin typeface="Palatino Linotype" pitchFamily="18" charset="0"/>
              </a:rPr>
              <a:t>несупуративни</a:t>
            </a:r>
            <a:r>
              <a:rPr lang="x-none" sz="1400" dirty="0">
                <a:latin typeface="Palatino Linotype" pitchFamily="18" charset="0"/>
              </a:rPr>
              <a:t> деструктивни </a:t>
            </a:r>
            <a:r>
              <a:rPr lang="x-none" sz="1400" dirty="0" err="1">
                <a:latin typeface="Palatino Linotype" pitchFamily="18" charset="0"/>
              </a:rPr>
              <a:t>холангитис</a:t>
            </a: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r>
              <a:rPr lang="x-none" sz="1400" b="1" dirty="0">
                <a:latin typeface="Palatino Linotype" pitchFamily="18" charset="0"/>
              </a:rPr>
              <a:t>ЕПИДЕМИОЛОГИЈА</a:t>
            </a:r>
            <a:r>
              <a:rPr lang="x-none" sz="1400" dirty="0">
                <a:latin typeface="Palatino Linotype" pitchFamily="18" charset="0"/>
              </a:rPr>
              <a:t>:</a:t>
            </a:r>
          </a:p>
          <a:p>
            <a:pPr marL="285750" indent="-285750">
              <a:lnSpc>
                <a:spcPct val="150000"/>
              </a:lnSpc>
              <a:buFont typeface="Wingdings" pitchFamily="2" charset="2"/>
              <a:buChar char="v"/>
            </a:pPr>
            <a:r>
              <a:rPr lang="x-none" sz="1400" dirty="0">
                <a:latin typeface="Palatino Linotype" pitchFamily="18" charset="0"/>
              </a:rPr>
              <a:t>2% смрти од цирозе</a:t>
            </a:r>
          </a:p>
          <a:p>
            <a:pPr marL="285750" indent="-285750">
              <a:lnSpc>
                <a:spcPct val="150000"/>
              </a:lnSpc>
              <a:buFont typeface="Wingdings" pitchFamily="2" charset="2"/>
              <a:buChar char="v"/>
            </a:pPr>
            <a:r>
              <a:rPr lang="x-none" sz="1400" dirty="0">
                <a:latin typeface="Palatino Linotype" pitchFamily="18" charset="0"/>
              </a:rPr>
              <a:t>90% болесника, жене старије средње доби, просечна старост постављања дијагнозе, 50 година</a:t>
            </a:r>
          </a:p>
          <a:p>
            <a:pPr marL="285750" indent="-285750">
              <a:lnSpc>
                <a:spcPct val="150000"/>
              </a:lnSpc>
              <a:buFont typeface="Wingdings" pitchFamily="2" charset="2"/>
              <a:buChar char="v"/>
            </a:pPr>
            <a:r>
              <a:rPr lang="x-none" sz="1400" dirty="0">
                <a:latin typeface="Palatino Linotype" pitchFamily="18" charset="0"/>
              </a:rPr>
              <a:t>Фамилијарна </a:t>
            </a:r>
            <a:r>
              <a:rPr lang="x-none" sz="1400" dirty="0" err="1">
                <a:latin typeface="Palatino Linotype" pitchFamily="18" charset="0"/>
              </a:rPr>
              <a:t>предиспозиција</a:t>
            </a:r>
            <a:r>
              <a:rPr lang="x-none" sz="1400" dirty="0">
                <a:latin typeface="Palatino Linotype" pitchFamily="18" charset="0"/>
              </a:rPr>
              <a:t>, повећана </a:t>
            </a:r>
            <a:r>
              <a:rPr lang="x-none" sz="1400" dirty="0" err="1">
                <a:latin typeface="Palatino Linotype" pitchFamily="18" charset="0"/>
              </a:rPr>
              <a:t>преваленца</a:t>
            </a:r>
            <a:r>
              <a:rPr lang="x-none" sz="1400" dirty="0">
                <a:latin typeface="Palatino Linotype" pitchFamily="18" charset="0"/>
              </a:rPr>
              <a:t> болести међу рођацима прве линије</a:t>
            </a:r>
          </a:p>
          <a:p>
            <a:pPr marL="285750" indent="-285750">
              <a:lnSpc>
                <a:spcPct val="150000"/>
              </a:lnSpc>
              <a:buFont typeface="Wingdings" pitchFamily="2" charset="2"/>
              <a:buChar char="v"/>
            </a:pPr>
            <a:r>
              <a:rPr lang="x-none" sz="1400" dirty="0">
                <a:latin typeface="Palatino Linotype" pitchFamily="18" charset="0"/>
              </a:rPr>
              <a:t>Ако се болест појави у другој генерацији, појављује се у ранијој доби и </a:t>
            </a:r>
            <a:r>
              <a:rPr lang="x-none" sz="1400">
                <a:latin typeface="Palatino Linotype" pitchFamily="18" charset="0"/>
              </a:rPr>
              <a:t>брже прогредира</a:t>
            </a:r>
            <a:endParaRPr lang="sr-Cyrl-RS" sz="1400" dirty="0">
              <a:latin typeface="Palatino Linotype" pitchFamily="18" charset="0"/>
            </a:endParaRPr>
          </a:p>
          <a:p>
            <a:pPr>
              <a:lnSpc>
                <a:spcPct val="150000"/>
              </a:lnSpc>
            </a:pPr>
            <a:endParaRPr lang="sr-Cyrl-RS" sz="1400" dirty="0">
              <a:latin typeface="Palatino Linotype" pitchFamily="18" charset="0"/>
            </a:endParaRPr>
          </a:p>
          <a:p>
            <a:pPr>
              <a:lnSpc>
                <a:spcPct val="150000"/>
              </a:lnSpc>
            </a:pPr>
            <a:r>
              <a:rPr lang="x-none" sz="1400" b="1">
                <a:latin typeface="Palatino Linotype" pitchFamily="18" charset="0"/>
              </a:rPr>
              <a:t>ПАТОГЕНЕЗА</a:t>
            </a:r>
          </a:p>
          <a:p>
            <a:pPr marL="285750" indent="-285750">
              <a:lnSpc>
                <a:spcPct val="150000"/>
              </a:lnSpc>
              <a:buFont typeface="Wingdings" pitchFamily="2" charset="2"/>
              <a:buChar char="v"/>
            </a:pPr>
            <a:r>
              <a:rPr lang="x-none" sz="1400">
                <a:latin typeface="Palatino Linotype" pitchFamily="18" charset="0"/>
              </a:rPr>
              <a:t>Неразјашњена у потпуности</a:t>
            </a:r>
          </a:p>
          <a:p>
            <a:pPr marL="285750" indent="-285750">
              <a:lnSpc>
                <a:spcPct val="150000"/>
              </a:lnSpc>
              <a:buFont typeface="Wingdings" pitchFamily="2" charset="2"/>
              <a:buChar char="v"/>
            </a:pPr>
            <a:r>
              <a:rPr lang="x-none" sz="1400">
                <a:latin typeface="Palatino Linotype" pitchFamily="18" charset="0"/>
              </a:rPr>
              <a:t>Оштећење јетре (2 процеса):</a:t>
            </a:r>
          </a:p>
          <a:p>
            <a:pPr marL="285750" indent="-285750">
              <a:lnSpc>
                <a:spcPct val="150000"/>
              </a:lnSpc>
              <a:buFont typeface="Wingdings" pitchFamily="2" charset="2"/>
              <a:buChar char="ü"/>
            </a:pPr>
            <a:r>
              <a:rPr lang="x-none" sz="1400">
                <a:latin typeface="Palatino Linotype" pitchFamily="18" charset="0"/>
              </a:rPr>
              <a:t>Хронична деструкција жучних путева-највероватније посредована активираним цититоксичним Т лимфоцитима</a:t>
            </a:r>
          </a:p>
          <a:p>
            <a:pPr marL="285750" indent="-285750">
              <a:lnSpc>
                <a:spcPct val="150000"/>
              </a:lnSpc>
              <a:buFont typeface="Wingdings" pitchFamily="2" charset="2"/>
              <a:buChar char="ü"/>
            </a:pPr>
            <a:r>
              <a:rPr lang="x-none" sz="1400">
                <a:latin typeface="Palatino Linotype" pitchFamily="18" charset="0"/>
              </a:rPr>
              <a:t>Хемијско оштећење хепатоцита у подручју јетре са смањеним бројем или нестанком жучних путева, као и смањеном дренажом жучи</a:t>
            </a:r>
          </a:p>
          <a:p>
            <a:pPr marL="285750" indent="-285750">
              <a:lnSpc>
                <a:spcPct val="150000"/>
              </a:lnSpc>
              <a:buFont typeface="Wingdings" pitchFamily="2" charset="2"/>
              <a:buChar char="ü"/>
            </a:pPr>
            <a:r>
              <a:rPr lang="x-none" sz="1400">
                <a:latin typeface="Palatino Linotype" pitchFamily="18" charset="0"/>
              </a:rPr>
              <a:t>Ретенција жучних киселина, билирубина, бакра и клиничка слике хроничне холестазе</a:t>
            </a:r>
          </a:p>
          <a:p>
            <a:pPr>
              <a:lnSpc>
                <a:spcPct val="150000"/>
              </a:lnSpc>
            </a:pPr>
            <a:endParaRPr lang="x-none" sz="1400">
              <a:latin typeface="Palatino Linotype" pitchFamily="18" charset="0"/>
            </a:endParaRPr>
          </a:p>
          <a:p>
            <a:pPr>
              <a:lnSpc>
                <a:spcPct val="150000"/>
              </a:lnSpc>
            </a:pPr>
            <a:endParaRPr lang="x-none" dirty="0">
              <a:latin typeface="Palatino Linotype" pitchFamily="18" charset="0"/>
            </a:endParaRP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149509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509474"/>
          </a:xfrm>
          <a:prstGeom prst="rect">
            <a:avLst/>
          </a:prstGeom>
          <a:noFill/>
        </p:spPr>
        <p:txBody>
          <a:bodyPr wrap="square" rtlCol="0">
            <a:spAutoFit/>
          </a:bodyPr>
          <a:lstStyle/>
          <a:p>
            <a:pPr>
              <a:lnSpc>
                <a:spcPct val="150000"/>
              </a:lnSpc>
            </a:pPr>
            <a:r>
              <a:rPr lang="x-none" sz="1600" b="1" dirty="0">
                <a:latin typeface="Palatino Linotype" pitchFamily="18" charset="0"/>
              </a:rPr>
              <a:t>4. Поремећај </a:t>
            </a:r>
            <a:r>
              <a:rPr lang="x-none" sz="1600" b="1" dirty="0" err="1">
                <a:latin typeface="Palatino Linotype" pitchFamily="18" charset="0"/>
              </a:rPr>
              <a:t>коњугације</a:t>
            </a:r>
            <a:r>
              <a:rPr lang="x-none" sz="1600" b="1" dirty="0">
                <a:latin typeface="Palatino Linotype" pitchFamily="18" charset="0"/>
              </a:rPr>
              <a:t> </a:t>
            </a:r>
            <a:r>
              <a:rPr lang="x-none" sz="1600" b="1" dirty="0" err="1">
                <a:latin typeface="Palatino Linotype" pitchFamily="18" charset="0"/>
              </a:rPr>
              <a:t>билирубина</a:t>
            </a:r>
            <a:endParaRPr lang="x-none" sz="1600" b="1" dirty="0">
              <a:latin typeface="Palatino Linotype" pitchFamily="18" charset="0"/>
            </a:endParaRPr>
          </a:p>
          <a:p>
            <a:pPr marL="285750" indent="-285750">
              <a:lnSpc>
                <a:spcPct val="150000"/>
              </a:lnSpc>
              <a:buFont typeface="Wingdings" pitchFamily="2" charset="2"/>
              <a:buChar char="v"/>
            </a:pPr>
            <a:r>
              <a:rPr lang="x-none" sz="1600" dirty="0">
                <a:latin typeface="Palatino Linotype" pitchFamily="18" charset="0"/>
              </a:rPr>
              <a:t>Прихватање </a:t>
            </a:r>
            <a:r>
              <a:rPr lang="x-none" sz="1600" dirty="0" err="1">
                <a:latin typeface="Palatino Linotype" pitchFamily="18" charset="0"/>
              </a:rPr>
              <a:t>билирубина</a:t>
            </a:r>
            <a:r>
              <a:rPr lang="x-none" sz="1600" dirty="0">
                <a:latin typeface="Palatino Linotype" pitchFamily="18" charset="0"/>
              </a:rPr>
              <a:t> од стране преносног система, везивање за </a:t>
            </a:r>
            <a:r>
              <a:rPr lang="x-none" sz="1600" dirty="0" err="1">
                <a:latin typeface="Palatino Linotype" pitchFamily="18" charset="0"/>
              </a:rPr>
              <a:t>лигандин</a:t>
            </a:r>
            <a:r>
              <a:rPr lang="x-none" sz="1600" dirty="0">
                <a:latin typeface="Palatino Linotype" pitchFamily="18" charset="0"/>
              </a:rPr>
              <a:t>…пренос до </a:t>
            </a:r>
            <a:r>
              <a:rPr lang="x-none" sz="1600" dirty="0" err="1">
                <a:latin typeface="Palatino Linotype" pitchFamily="18" charset="0"/>
              </a:rPr>
              <a:t>митохондрија</a:t>
            </a:r>
            <a:r>
              <a:rPr lang="x-none" sz="1600" dirty="0">
                <a:latin typeface="Palatino Linotype" pitchFamily="18" charset="0"/>
              </a:rPr>
              <a:t>, помоћу масне киселине везујућег протеина…везивање за </a:t>
            </a:r>
            <a:r>
              <a:rPr lang="x-none" sz="1600" dirty="0" err="1">
                <a:latin typeface="Palatino Linotype" pitchFamily="18" charset="0"/>
              </a:rPr>
              <a:t>глукуронску</a:t>
            </a:r>
            <a:r>
              <a:rPr lang="x-none" sz="1600" dirty="0">
                <a:latin typeface="Palatino Linotype" pitchFamily="18" charset="0"/>
              </a:rPr>
              <a:t> киселину (</a:t>
            </a:r>
            <a:r>
              <a:rPr lang="x-none" sz="1600" dirty="0" err="1">
                <a:latin typeface="Palatino Linotype" pitchFamily="18" charset="0"/>
              </a:rPr>
              <a:t>глукуронизација</a:t>
            </a:r>
            <a:r>
              <a:rPr lang="x-none" sz="1600" dirty="0">
                <a:latin typeface="Palatino Linotype" pitchFamily="18" charset="0"/>
              </a:rPr>
              <a:t> се </a:t>
            </a:r>
            <a:r>
              <a:rPr lang="x-none" sz="1600" dirty="0" err="1">
                <a:latin typeface="Palatino Linotype" pitchFamily="18" charset="0"/>
              </a:rPr>
              <a:t>катализује</a:t>
            </a:r>
            <a:r>
              <a:rPr lang="x-none" sz="1600" dirty="0">
                <a:latin typeface="Palatino Linotype" pitchFamily="18" charset="0"/>
              </a:rPr>
              <a:t> помоћу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a:t>
            </a:r>
          </a:p>
          <a:p>
            <a:pPr marL="285750" indent="-285750">
              <a:lnSpc>
                <a:spcPct val="150000"/>
              </a:lnSpc>
              <a:buFont typeface="Wingdings" pitchFamily="2" charset="2"/>
              <a:buChar char="v"/>
            </a:pPr>
            <a:r>
              <a:rPr lang="x-none" sz="1600" dirty="0">
                <a:latin typeface="Palatino Linotype" pitchFamily="18" charset="0"/>
              </a:rPr>
              <a:t>Повишена фракција: </a:t>
            </a:r>
            <a:r>
              <a:rPr lang="x-none" sz="1600" dirty="0" err="1">
                <a:latin typeface="Palatino Linotype" pitchFamily="18" charset="0"/>
              </a:rPr>
              <a:t>инидиректна</a:t>
            </a:r>
            <a:r>
              <a:rPr lang="x-none" sz="1600" dirty="0">
                <a:latin typeface="Palatino Linotype" pitchFamily="18" charset="0"/>
              </a:rPr>
              <a:t> (</a:t>
            </a:r>
            <a:r>
              <a:rPr lang="x-none" sz="1600" dirty="0" err="1">
                <a:latin typeface="Palatino Linotype" pitchFamily="18" charset="0"/>
              </a:rPr>
              <a:t>некоњугована</a:t>
            </a:r>
            <a:r>
              <a:rPr lang="x-none" sz="1600" dirty="0">
                <a:latin typeface="Palatino Linotype" pitchFamily="18" charset="0"/>
              </a:rPr>
              <a:t>)</a:t>
            </a:r>
          </a:p>
          <a:p>
            <a:pPr>
              <a:lnSpc>
                <a:spcPct val="150000"/>
              </a:lnSpc>
            </a:pPr>
            <a:r>
              <a:rPr lang="x-none" sz="1600" b="1" u="sng" dirty="0">
                <a:latin typeface="Palatino Linotype" pitchFamily="18" charset="0"/>
              </a:rPr>
              <a:t>Узроци:</a:t>
            </a:r>
          </a:p>
          <a:p>
            <a:pPr marL="285750" indent="-285750">
              <a:lnSpc>
                <a:spcPct val="150000"/>
              </a:lnSpc>
              <a:buFont typeface="Wingdings" pitchFamily="2" charset="2"/>
              <a:buChar char="ü"/>
            </a:pPr>
            <a:r>
              <a:rPr lang="x-none" sz="1600" dirty="0" err="1">
                <a:latin typeface="Palatino Linotype" pitchFamily="18" charset="0"/>
              </a:rPr>
              <a:t>незрелост</a:t>
            </a:r>
            <a:r>
              <a:rPr lang="x-none" sz="1600" dirty="0">
                <a:latin typeface="Palatino Linotype" pitchFamily="18" charset="0"/>
              </a:rPr>
              <a:t>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 (</a:t>
            </a:r>
            <a:r>
              <a:rPr lang="x-none" sz="1600" dirty="0" err="1">
                <a:latin typeface="Palatino Linotype" pitchFamily="18" charset="0"/>
              </a:rPr>
              <a:t>неонатусна</a:t>
            </a:r>
            <a:r>
              <a:rPr lang="x-none" sz="1600" dirty="0">
                <a:latin typeface="Palatino Linotype" pitchFamily="18" charset="0"/>
              </a:rPr>
              <a:t> жутица)</a:t>
            </a:r>
          </a:p>
          <a:p>
            <a:pPr marL="285750" indent="-285750">
              <a:lnSpc>
                <a:spcPct val="150000"/>
              </a:lnSpc>
              <a:buFont typeface="Wingdings" pitchFamily="2" charset="2"/>
              <a:buChar char="ü"/>
            </a:pPr>
            <a:r>
              <a:rPr lang="x-none" sz="1600" dirty="0" err="1">
                <a:latin typeface="Palatino Linotype" pitchFamily="18" charset="0"/>
              </a:rPr>
              <a:t>умањеност</a:t>
            </a:r>
            <a:r>
              <a:rPr lang="x-none" sz="1600" dirty="0">
                <a:latin typeface="Palatino Linotype" pitchFamily="18" charset="0"/>
              </a:rPr>
              <a:t> или одсутност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 (Gilbert-ов, </a:t>
            </a:r>
            <a:r>
              <a:rPr lang="x-none" sz="1600" dirty="0" err="1">
                <a:latin typeface="Palatino Linotype" pitchFamily="18" charset="0"/>
              </a:rPr>
              <a:t>Arias</a:t>
            </a:r>
            <a:r>
              <a:rPr lang="x-none" sz="1600" dirty="0">
                <a:latin typeface="Palatino Linotype" pitchFamily="18" charset="0"/>
              </a:rPr>
              <a:t>-ов, </a:t>
            </a:r>
            <a:r>
              <a:rPr lang="x-none" sz="1600" dirty="0" err="1">
                <a:latin typeface="Palatino Linotype" pitchFamily="18" charset="0"/>
              </a:rPr>
              <a:t>Crigler</a:t>
            </a:r>
            <a:r>
              <a:rPr lang="x-none" sz="1600" dirty="0">
                <a:latin typeface="Palatino Linotype" pitchFamily="18" charset="0"/>
              </a:rPr>
              <a:t>-</a:t>
            </a:r>
            <a:r>
              <a:rPr lang="x-none" sz="1600" dirty="0" err="1">
                <a:latin typeface="Palatino Linotype" pitchFamily="18" charset="0"/>
              </a:rPr>
              <a:t>Najjar</a:t>
            </a:r>
            <a:r>
              <a:rPr lang="x-none" sz="1600" dirty="0">
                <a:latin typeface="Palatino Linotype" pitchFamily="18" charset="0"/>
              </a:rPr>
              <a:t>-ов синдром)</a:t>
            </a:r>
          </a:p>
          <a:p>
            <a:pPr marL="285750" indent="-285750">
              <a:lnSpc>
                <a:spcPct val="150000"/>
              </a:lnSpc>
              <a:buFont typeface="Wingdings" pitchFamily="2" charset="2"/>
              <a:buChar char="ü"/>
            </a:pPr>
            <a:r>
              <a:rPr lang="x-none" sz="1600" dirty="0">
                <a:latin typeface="Palatino Linotype" pitchFamily="18" charset="0"/>
              </a:rPr>
              <a:t>инхибиција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 (жутица мајчиног млека)</a:t>
            </a:r>
          </a:p>
          <a:p>
            <a:pPr marL="285750" indent="-285750">
              <a:lnSpc>
                <a:spcPct val="150000"/>
              </a:lnSpc>
              <a:buFont typeface="Wingdings" pitchFamily="2" charset="2"/>
              <a:buChar char="v"/>
            </a:pPr>
            <a:r>
              <a:rPr lang="x-none" sz="1600" b="1" dirty="0" err="1">
                <a:latin typeface="Palatino Linotype" pitchFamily="18" charset="0"/>
              </a:rPr>
              <a:t>Crigler</a:t>
            </a:r>
            <a:r>
              <a:rPr lang="x-none" sz="1600" b="1" dirty="0">
                <a:latin typeface="Palatino Linotype" pitchFamily="18" charset="0"/>
              </a:rPr>
              <a:t>-</a:t>
            </a:r>
            <a:r>
              <a:rPr lang="x-none" sz="1600" b="1" dirty="0" err="1">
                <a:latin typeface="Palatino Linotype" pitchFamily="18" charset="0"/>
              </a:rPr>
              <a:t>Najjar</a:t>
            </a:r>
            <a:r>
              <a:rPr lang="x-none" sz="1600" b="1" dirty="0">
                <a:latin typeface="Palatino Linotype" pitchFamily="18" charset="0"/>
              </a:rPr>
              <a:t>-ов синдром тип 1</a:t>
            </a:r>
            <a:r>
              <a:rPr lang="x-none" sz="1600" dirty="0">
                <a:latin typeface="Palatino Linotype" pitchFamily="18" charset="0"/>
              </a:rPr>
              <a:t>-потпуни недостатак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 појава интензивне жутице у првих неколико дана након рођења, лоша прогноза </a:t>
            </a:r>
          </a:p>
          <a:p>
            <a:pPr marL="285750" indent="-285750">
              <a:lnSpc>
                <a:spcPct val="150000"/>
              </a:lnSpc>
              <a:buFont typeface="Wingdings" pitchFamily="2" charset="2"/>
              <a:buChar char="v"/>
            </a:pPr>
            <a:r>
              <a:rPr lang="x-none" sz="1600" b="1" dirty="0" err="1">
                <a:latin typeface="Palatino Linotype" pitchFamily="18" charset="0"/>
              </a:rPr>
              <a:t>Crigler</a:t>
            </a:r>
            <a:r>
              <a:rPr lang="x-none" sz="1600" b="1" dirty="0">
                <a:latin typeface="Palatino Linotype" pitchFamily="18" charset="0"/>
              </a:rPr>
              <a:t>-</a:t>
            </a:r>
            <a:r>
              <a:rPr lang="x-none" sz="1600" b="1" dirty="0" err="1">
                <a:latin typeface="Palatino Linotype" pitchFamily="18" charset="0"/>
              </a:rPr>
              <a:t>Najjar</a:t>
            </a:r>
            <a:r>
              <a:rPr lang="x-none" sz="1600" b="1" dirty="0">
                <a:latin typeface="Palatino Linotype" pitchFamily="18" charset="0"/>
              </a:rPr>
              <a:t>-ов синдром тип 2 или </a:t>
            </a:r>
            <a:r>
              <a:rPr lang="x-none" sz="1600" b="1" dirty="0" err="1">
                <a:latin typeface="Palatino Linotype" pitchFamily="18" charset="0"/>
              </a:rPr>
              <a:t>Arias</a:t>
            </a:r>
            <a:r>
              <a:rPr lang="x-none" sz="1600" b="1" dirty="0">
                <a:latin typeface="Palatino Linotype" pitchFamily="18" charset="0"/>
              </a:rPr>
              <a:t>-ов синдром-</a:t>
            </a:r>
            <a:r>
              <a:rPr lang="x-none" sz="1600" dirty="0" err="1">
                <a:latin typeface="Palatino Linotype" pitchFamily="18" charset="0"/>
              </a:rPr>
              <a:t>инкомплетан</a:t>
            </a:r>
            <a:r>
              <a:rPr lang="x-none" sz="1600" dirty="0">
                <a:latin typeface="Palatino Linotype" pitchFamily="18" charset="0"/>
              </a:rPr>
              <a:t> дефицит УДП </a:t>
            </a:r>
            <a:r>
              <a:rPr lang="x-none" sz="1600" dirty="0" err="1">
                <a:latin typeface="Palatino Linotype" pitchFamily="18" charset="0"/>
              </a:rPr>
              <a:t>глукуронил</a:t>
            </a:r>
            <a:r>
              <a:rPr lang="x-none" sz="1600" dirty="0">
                <a:latin typeface="Palatino Linotype" pitchFamily="18" charset="0"/>
              </a:rPr>
              <a:t> </a:t>
            </a:r>
            <a:r>
              <a:rPr lang="x-none" sz="1600" dirty="0" err="1">
                <a:latin typeface="Palatino Linotype" pitchFamily="18" charset="0"/>
              </a:rPr>
              <a:t>трансверазе</a:t>
            </a:r>
            <a:r>
              <a:rPr lang="x-none" sz="1600" dirty="0">
                <a:latin typeface="Palatino Linotype" pitchFamily="18" charset="0"/>
              </a:rPr>
              <a:t>, жутица пре 10-те године живота, обично </a:t>
            </a:r>
            <a:r>
              <a:rPr lang="x-none" sz="1600" dirty="0" err="1">
                <a:latin typeface="Palatino Linotype" pitchFamily="18" charset="0"/>
              </a:rPr>
              <a:t>асимптоматска</a:t>
            </a:r>
            <a:r>
              <a:rPr lang="x-none" sz="1600" dirty="0">
                <a:latin typeface="Palatino Linotype" pitchFamily="18" charset="0"/>
              </a:rPr>
              <a:t> у старијем узрасту</a:t>
            </a:r>
          </a:p>
          <a:p>
            <a:pPr marL="285750" indent="-285750">
              <a:buFont typeface="Wingdings" pitchFamily="2" charset="2"/>
              <a:buChar char="v"/>
            </a:pPr>
            <a:endParaRPr lang="x-none" sz="1600" dirty="0">
              <a:latin typeface="Palatino Linotype" pitchFamily="18" charset="0"/>
            </a:endParaRPr>
          </a:p>
          <a:p>
            <a:pPr marL="285750" indent="-285750">
              <a:buFont typeface="Wingdings" pitchFamily="2" charset="2"/>
              <a:buChar char="v"/>
            </a:pPr>
            <a:endParaRPr lang="x-none" sz="1600" dirty="0">
              <a:latin typeface="Palatino Linotype" pitchFamily="18" charset="0"/>
            </a:endParaRPr>
          </a:p>
          <a:p>
            <a:endParaRPr lang="x-none" dirty="0">
              <a:latin typeface="Palatino Linotype" pitchFamily="18" charset="0"/>
            </a:endParaRPr>
          </a:p>
        </p:txBody>
      </p:sp>
    </p:spTree>
    <p:extLst>
      <p:ext uri="{BB962C8B-B14F-4D97-AF65-F5344CB8AC3E}">
        <p14:creationId xmlns:p14="http://schemas.microsoft.com/office/powerpoint/2010/main" val="10476004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0"/>
            <a:ext cx="9144001" cy="6878806"/>
          </a:xfrm>
          <a:prstGeom prst="rect">
            <a:avLst/>
          </a:prstGeom>
          <a:noFill/>
        </p:spPr>
        <p:txBody>
          <a:bodyPr wrap="square" rtlCol="0">
            <a:spAutoFit/>
          </a:bodyPr>
          <a:lstStyle/>
          <a:p>
            <a:pPr>
              <a:lnSpc>
                <a:spcPct val="150000"/>
              </a:lnSpc>
            </a:pPr>
            <a:r>
              <a:rPr lang="x-none" sz="1400" b="1" dirty="0">
                <a:latin typeface="Palatino Linotype" pitchFamily="18" charset="0"/>
              </a:rPr>
              <a:t>КЛИНИЧКА СЛИКА</a:t>
            </a:r>
          </a:p>
          <a:p>
            <a:pPr marL="285750" indent="-285750">
              <a:lnSpc>
                <a:spcPct val="150000"/>
              </a:lnSpc>
              <a:buFont typeface="Wingdings" pitchFamily="2" charset="2"/>
              <a:buChar char="v"/>
            </a:pPr>
            <a:r>
              <a:rPr lang="x-none" sz="1400" dirty="0">
                <a:latin typeface="Palatino Linotype" pitchFamily="18" charset="0"/>
              </a:rPr>
              <a:t>90-95% жене</a:t>
            </a:r>
          </a:p>
          <a:p>
            <a:pPr marL="285750" indent="-285750">
              <a:lnSpc>
                <a:spcPct val="150000"/>
              </a:lnSpc>
              <a:buFont typeface="Wingdings" pitchFamily="2" charset="2"/>
              <a:buChar char="v"/>
            </a:pPr>
            <a:r>
              <a:rPr lang="x-none" sz="1400" dirty="0">
                <a:latin typeface="Palatino Linotype" pitchFamily="18" charset="0"/>
              </a:rPr>
              <a:t>30-65 године</a:t>
            </a:r>
          </a:p>
          <a:p>
            <a:pPr marL="285750" indent="-285750">
              <a:lnSpc>
                <a:spcPct val="150000"/>
              </a:lnSpc>
              <a:buFont typeface="Wingdings" pitchFamily="2" charset="2"/>
              <a:buChar char="v"/>
            </a:pPr>
            <a:r>
              <a:rPr lang="x-none" sz="1400" dirty="0">
                <a:latin typeface="Palatino Linotype" pitchFamily="18" charset="0"/>
              </a:rPr>
              <a:t>Није описана код деце</a:t>
            </a:r>
          </a:p>
          <a:p>
            <a:pPr>
              <a:lnSpc>
                <a:spcPct val="150000"/>
              </a:lnSpc>
            </a:pPr>
            <a:r>
              <a:rPr lang="x-none" sz="1400" b="1">
                <a:latin typeface="Palatino Linotype" pitchFamily="18" charset="0"/>
              </a:rPr>
              <a:t>ПРЕСИМПТОМАТСКА </a:t>
            </a:r>
            <a:r>
              <a:rPr lang="x-none" sz="1400" b="1" dirty="0">
                <a:latin typeface="Palatino Linotype" pitchFamily="18" charset="0"/>
              </a:rPr>
              <a:t>БОЛЕСТ:</a:t>
            </a:r>
          </a:p>
          <a:p>
            <a:pPr marL="285750" indent="-285750">
              <a:lnSpc>
                <a:spcPct val="150000"/>
              </a:lnSpc>
              <a:buFont typeface="Wingdings" pitchFamily="2" charset="2"/>
              <a:buChar char="v"/>
            </a:pPr>
            <a:r>
              <a:rPr lang="x-none" sz="1400" dirty="0">
                <a:latin typeface="Palatino Linotype" pitchFamily="18" charset="0"/>
              </a:rPr>
              <a:t>Студија у Великој Британији-</a:t>
            </a:r>
          </a:p>
          <a:p>
            <a:pPr marL="285750" indent="-285750">
              <a:lnSpc>
                <a:spcPct val="150000"/>
              </a:lnSpc>
              <a:buFont typeface="Wingdings" pitchFamily="2" charset="2"/>
              <a:buChar char="v"/>
            </a:pPr>
            <a:r>
              <a:rPr lang="x-none" sz="1400" dirty="0">
                <a:latin typeface="Palatino Linotype" pitchFamily="18" charset="0"/>
              </a:rPr>
              <a:t>Позитивна AMHA и нормални ензими</a:t>
            </a:r>
          </a:p>
          <a:p>
            <a:pPr marL="285750" indent="-285750">
              <a:lnSpc>
                <a:spcPct val="150000"/>
              </a:lnSpc>
              <a:buFont typeface="Wingdings" pitchFamily="2" charset="2"/>
              <a:buChar char="v"/>
            </a:pPr>
            <a:r>
              <a:rPr lang="x-none" sz="1400" dirty="0">
                <a:latin typeface="Palatino Linotype" pitchFamily="18" charset="0"/>
              </a:rPr>
              <a:t>Од 29 болесника, 27 је имало хистолошке промене компатибилне са PBC</a:t>
            </a:r>
          </a:p>
          <a:p>
            <a:pPr marL="285750" indent="-285750">
              <a:lnSpc>
                <a:spcPct val="150000"/>
              </a:lnSpc>
              <a:buFont typeface="Wingdings" pitchFamily="2" charset="2"/>
              <a:buChar char="v"/>
            </a:pPr>
            <a:r>
              <a:rPr lang="x-none" sz="1400" dirty="0">
                <a:latin typeface="Palatino Linotype" pitchFamily="18" charset="0"/>
              </a:rPr>
              <a:t>Период од појаве позитивне AMHA до прве абнормалности лабораторијских тестова-6 година</a:t>
            </a:r>
          </a:p>
          <a:p>
            <a:pPr marL="285750" indent="-285750">
              <a:lnSpc>
                <a:spcPct val="150000"/>
              </a:lnSpc>
              <a:buFont typeface="Wingdings" pitchFamily="2" charset="2"/>
              <a:buChar char="v"/>
            </a:pPr>
            <a:r>
              <a:rPr lang="x-none" sz="1400" dirty="0">
                <a:latin typeface="Palatino Linotype" pitchFamily="18" charset="0"/>
              </a:rPr>
              <a:t>75% болесника је добило симптоме PBC</a:t>
            </a:r>
          </a:p>
          <a:p>
            <a:pPr marL="285750" indent="-285750">
              <a:lnSpc>
                <a:spcPct val="150000"/>
              </a:lnSpc>
              <a:buFont typeface="Wingdings" pitchFamily="2" charset="2"/>
              <a:buChar char="v"/>
            </a:pPr>
            <a:r>
              <a:rPr lang="x-none" sz="1400" dirty="0">
                <a:latin typeface="Palatino Linotype" pitchFamily="18" charset="0"/>
              </a:rPr>
              <a:t>80% </a:t>
            </a:r>
            <a:r>
              <a:rPr lang="x-none" sz="1400">
                <a:latin typeface="Palatino Linotype" pitchFamily="18" charset="0"/>
              </a:rPr>
              <a:t>повишене ензиме</a:t>
            </a:r>
            <a:endParaRPr lang="sr-Cyrl-RS" sz="1400" dirty="0">
              <a:latin typeface="Palatino Linotype" pitchFamily="18" charset="0"/>
            </a:endParaRPr>
          </a:p>
          <a:p>
            <a:pPr>
              <a:lnSpc>
                <a:spcPct val="150000"/>
              </a:lnSpc>
            </a:pPr>
            <a:r>
              <a:rPr lang="x-none" sz="1400" b="1">
                <a:latin typeface="Palatino Linotype" pitchFamily="18" charset="0"/>
              </a:rPr>
              <a:t>АСИМПТОМАТСКА БОЛЕСТ:</a:t>
            </a:r>
            <a:br>
              <a:rPr lang="x-none" sz="1400" b="1">
                <a:latin typeface="Palatino Linotype" pitchFamily="18" charset="0"/>
              </a:rPr>
            </a:br>
            <a:r>
              <a:rPr lang="x-none" sz="1400">
                <a:latin typeface="Palatino Linotype" pitchFamily="18" charset="0"/>
              </a:rPr>
              <a:t>Током обраде због хиперлипидемије, артритиса, sicca синдрома или повишене алкалне фосфатазе са позитивним AMHA и хистолошким променама</a:t>
            </a:r>
          </a:p>
          <a:p>
            <a:pPr>
              <a:lnSpc>
                <a:spcPct val="150000"/>
              </a:lnSpc>
            </a:pPr>
            <a:r>
              <a:rPr lang="x-none" sz="1400" b="1">
                <a:latin typeface="Palatino Linotype" pitchFamily="18" charset="0"/>
              </a:rPr>
              <a:t>СИМПТОМАТСКА БОЛЕСТ:</a:t>
            </a:r>
          </a:p>
          <a:p>
            <a:pPr marL="285750" indent="-285750">
              <a:lnSpc>
                <a:spcPct val="150000"/>
              </a:lnSpc>
              <a:buFont typeface="Wingdings" pitchFamily="2" charset="2"/>
              <a:buChar char="v"/>
            </a:pPr>
            <a:r>
              <a:rPr lang="x-none" sz="1400">
                <a:latin typeface="Palatino Linotype" pitchFamily="18" charset="0"/>
              </a:rPr>
              <a:t>Умор</a:t>
            </a:r>
          </a:p>
          <a:p>
            <a:pPr marL="285750" indent="-285750">
              <a:lnSpc>
                <a:spcPct val="150000"/>
              </a:lnSpc>
              <a:buFont typeface="Wingdings" pitchFamily="2" charset="2"/>
              <a:buChar char="v"/>
            </a:pPr>
            <a:r>
              <a:rPr lang="x-none" sz="1400">
                <a:latin typeface="Palatino Linotype" pitchFamily="18" charset="0"/>
              </a:rPr>
              <a:t>Летаргија (нејасан, приписије се поремећају у неуротрансмисији)</a:t>
            </a:r>
          </a:p>
          <a:p>
            <a:pPr marL="285750" indent="-285750">
              <a:lnSpc>
                <a:spcPct val="150000"/>
              </a:lnSpc>
              <a:buFont typeface="Wingdings" pitchFamily="2" charset="2"/>
              <a:buChar char="v"/>
            </a:pPr>
            <a:r>
              <a:rPr lang="x-none" sz="1400">
                <a:latin typeface="Palatino Linotype" pitchFamily="18" charset="0"/>
              </a:rPr>
              <a:t>Пруритус-код половине болесника</a:t>
            </a:r>
          </a:p>
          <a:p>
            <a:pPr marL="285750" indent="-285750">
              <a:lnSpc>
                <a:spcPct val="150000"/>
              </a:lnSpc>
              <a:buFont typeface="Wingdings" pitchFamily="2" charset="2"/>
              <a:buChar char="ü"/>
            </a:pPr>
            <a:r>
              <a:rPr lang="x-none" sz="1400">
                <a:latin typeface="Palatino Linotype" pitchFamily="18" charset="0"/>
              </a:rPr>
              <a:t>Не прати активност болести</a:t>
            </a:r>
          </a:p>
          <a:p>
            <a:pPr marL="285750" indent="-285750">
              <a:lnSpc>
                <a:spcPct val="150000"/>
              </a:lnSpc>
              <a:buFont typeface="Wingdings" pitchFamily="2" charset="2"/>
              <a:buChar char="ü"/>
            </a:pPr>
            <a:r>
              <a:rPr lang="x-none" sz="1400">
                <a:latin typeface="Palatino Linotype" pitchFamily="18" charset="0"/>
              </a:rPr>
              <a:t>Најчешће трајно презистира</a:t>
            </a:r>
          </a:p>
          <a:p>
            <a:pPr marL="285750" indent="-285750">
              <a:lnSpc>
                <a:spcPct val="150000"/>
              </a:lnSpc>
              <a:buFont typeface="Wingdings" pitchFamily="2" charset="2"/>
              <a:buChar char="ü"/>
            </a:pPr>
            <a:r>
              <a:rPr lang="x-none" sz="1400">
                <a:latin typeface="Palatino Linotype" pitchFamily="18" charset="0"/>
              </a:rPr>
              <a:t>Најинтензивнији ноћу, код врућине са високом влагом, при ношењу уске, грубе одеће</a:t>
            </a:r>
            <a:endParaRPr lang="x-none" sz="1400" dirty="0">
              <a:latin typeface="Palatino Linotype" pitchFamily="18" charset="0"/>
            </a:endParaRPr>
          </a:p>
        </p:txBody>
      </p:sp>
    </p:spTree>
    <p:extLst>
      <p:ext uri="{BB962C8B-B14F-4D97-AF65-F5344CB8AC3E}">
        <p14:creationId xmlns:p14="http://schemas.microsoft.com/office/powerpoint/2010/main" val="42747287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6426759" cy="4662815"/>
          </a:xfrm>
          <a:prstGeom prst="rect">
            <a:avLst/>
          </a:prstGeom>
          <a:noFill/>
        </p:spPr>
        <p:txBody>
          <a:bodyPr wrap="none" rtlCol="0">
            <a:spAutoFit/>
          </a:bodyPr>
          <a:lstStyle/>
          <a:p>
            <a:pPr>
              <a:lnSpc>
                <a:spcPct val="150000"/>
              </a:lnSpc>
            </a:pPr>
            <a:r>
              <a:rPr lang="x-none" b="1" dirty="0">
                <a:latin typeface="Palatino Linotype" pitchFamily="18" charset="0"/>
              </a:rPr>
              <a:t>ДЕКОМПЕНЗОВАНА БОЛЕСТ ЈЕТРЕ:</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Хепатоспленомегалија</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Иктерус</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Spider</a:t>
            </a:r>
            <a:r>
              <a:rPr lang="x-none" dirty="0">
                <a:latin typeface="Palatino Linotype" pitchFamily="18" charset="0"/>
              </a:rPr>
              <a:t> </a:t>
            </a:r>
            <a:r>
              <a:rPr lang="x-none" dirty="0" err="1">
                <a:latin typeface="Palatino Linotype" pitchFamily="18" charset="0"/>
              </a:rPr>
              <a:t>nevusi</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Губитак мишићне масе</a:t>
            </a:r>
          </a:p>
          <a:p>
            <a:pPr marL="285750" indent="-285750">
              <a:lnSpc>
                <a:spcPct val="150000"/>
              </a:lnSpc>
              <a:buFont typeface="Wingdings" pitchFamily="2" charset="2"/>
              <a:buChar char="v"/>
            </a:pPr>
            <a:r>
              <a:rPr lang="x-none" dirty="0" err="1">
                <a:latin typeface="Palatino Linotype" pitchFamily="18" charset="0"/>
              </a:rPr>
              <a:t>Едеми</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Варикозна</a:t>
            </a:r>
            <a:r>
              <a:rPr lang="x-none" dirty="0">
                <a:latin typeface="Palatino Linotype" pitchFamily="18" charset="0"/>
              </a:rPr>
              <a:t> крварења</a:t>
            </a:r>
          </a:p>
          <a:p>
            <a:pPr marL="285750" indent="-285750">
              <a:lnSpc>
                <a:spcPct val="150000"/>
              </a:lnSpc>
              <a:buFont typeface="Wingdings" pitchFamily="2" charset="2"/>
              <a:buChar char="v"/>
            </a:pPr>
            <a:r>
              <a:rPr lang="x-none" dirty="0" err="1">
                <a:latin typeface="Palatino Linotype" pitchFamily="18" charset="0"/>
              </a:rPr>
              <a:t>Асцитес</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Енцефалопатија</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Ретко-</a:t>
            </a:r>
            <a:r>
              <a:rPr lang="x-none" dirty="0" err="1">
                <a:latin typeface="Palatino Linotype" pitchFamily="18" charset="0"/>
              </a:rPr>
              <a:t>Kayser</a:t>
            </a:r>
            <a:r>
              <a:rPr lang="x-none" dirty="0">
                <a:latin typeface="Palatino Linotype" pitchFamily="18" charset="0"/>
              </a:rPr>
              <a:t>-</a:t>
            </a:r>
            <a:r>
              <a:rPr lang="x-none" dirty="0" err="1">
                <a:latin typeface="Palatino Linotype" pitchFamily="18" charset="0"/>
              </a:rPr>
              <a:t>Fleischer</a:t>
            </a:r>
            <a:r>
              <a:rPr lang="x-none" dirty="0">
                <a:latin typeface="Palatino Linotype" pitchFamily="18" charset="0"/>
              </a:rPr>
              <a:t>-ов прстен услед ретенције бакра</a:t>
            </a:r>
          </a:p>
        </p:txBody>
      </p:sp>
    </p:spTree>
    <p:extLst>
      <p:ext uri="{BB962C8B-B14F-4D97-AF65-F5344CB8AC3E}">
        <p14:creationId xmlns:p14="http://schemas.microsoft.com/office/powerpoint/2010/main" val="37286728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8991601" cy="6601807"/>
          </a:xfrm>
          <a:prstGeom prst="rect">
            <a:avLst/>
          </a:prstGeom>
          <a:noFill/>
        </p:spPr>
        <p:txBody>
          <a:bodyPr wrap="square" rtlCol="0">
            <a:spAutoFit/>
          </a:bodyPr>
          <a:lstStyle/>
          <a:p>
            <a:pPr>
              <a:lnSpc>
                <a:spcPct val="150000"/>
              </a:lnSpc>
            </a:pPr>
            <a:r>
              <a:rPr lang="x-none" b="1" dirty="0">
                <a:latin typeface="Palatino Linotype" pitchFamily="18" charset="0"/>
              </a:rPr>
              <a:t>КОМПЛИКАЦИЈЕ:</a:t>
            </a:r>
          </a:p>
          <a:p>
            <a:pPr marL="285750" indent="-285750">
              <a:lnSpc>
                <a:spcPct val="150000"/>
              </a:lnSpc>
              <a:buFont typeface="Wingdings" pitchFamily="2" charset="2"/>
              <a:buChar char="v"/>
            </a:pPr>
            <a:r>
              <a:rPr lang="x-none" dirty="0" err="1">
                <a:latin typeface="Palatino Linotype" pitchFamily="18" charset="0"/>
              </a:rPr>
              <a:t>Портна</a:t>
            </a:r>
            <a:r>
              <a:rPr lang="x-none" dirty="0">
                <a:latin typeface="Palatino Linotype" pitchFamily="18" charset="0"/>
              </a:rPr>
              <a:t> хипертензија, </a:t>
            </a:r>
            <a:r>
              <a:rPr lang="x-none" dirty="0" err="1">
                <a:latin typeface="Palatino Linotype" pitchFamily="18" charset="0"/>
              </a:rPr>
              <a:t>варикозна</a:t>
            </a:r>
            <a:r>
              <a:rPr lang="x-none" dirty="0">
                <a:latin typeface="Palatino Linotype" pitchFamily="18" charset="0"/>
              </a:rPr>
              <a:t> крварења, </a:t>
            </a:r>
            <a:r>
              <a:rPr lang="x-none" dirty="0" err="1">
                <a:latin typeface="Palatino Linotype" pitchFamily="18" charset="0"/>
              </a:rPr>
              <a:t>асцитес</a:t>
            </a:r>
            <a:r>
              <a:rPr lang="x-none" dirty="0">
                <a:latin typeface="Palatino Linotype" pitchFamily="18" charset="0"/>
              </a:rPr>
              <a:t>, </a:t>
            </a:r>
            <a:r>
              <a:rPr lang="x-none" dirty="0" err="1">
                <a:latin typeface="Palatino Linotype" pitchFamily="18" charset="0"/>
              </a:rPr>
              <a:t>енцефалопатија</a:t>
            </a:r>
            <a:r>
              <a:rPr lang="x-none" dirty="0">
                <a:latin typeface="Palatino Linotype" pitchFamily="18" charset="0"/>
              </a:rPr>
              <a:t>-</a:t>
            </a:r>
            <a:r>
              <a:rPr lang="x-none" dirty="0" err="1">
                <a:latin typeface="Palatino Linotype" pitchFamily="18" charset="0"/>
              </a:rPr>
              <a:t>неспецифичне</a:t>
            </a:r>
            <a:r>
              <a:rPr lang="x-none" dirty="0">
                <a:latin typeface="Palatino Linotype" pitchFamily="18" charset="0"/>
              </a:rPr>
              <a:t> и последица су </a:t>
            </a:r>
            <a:r>
              <a:rPr lang="x-none" dirty="0" err="1">
                <a:latin typeface="Palatino Linotype" pitchFamily="18" charset="0"/>
              </a:rPr>
              <a:t>узнапредовале</a:t>
            </a:r>
            <a:r>
              <a:rPr lang="x-none" dirty="0">
                <a:latin typeface="Palatino Linotype" pitchFamily="18" charset="0"/>
              </a:rPr>
              <a:t> болести јетре</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Компликације специфичне за </a:t>
            </a:r>
            <a:r>
              <a:rPr lang="x-none" b="1" dirty="0" err="1">
                <a:latin typeface="Palatino Linotype" pitchFamily="18" charset="0"/>
              </a:rPr>
              <a:t>холестазу</a:t>
            </a:r>
            <a:r>
              <a:rPr lang="x-none" b="1" dirty="0">
                <a:latin typeface="Palatino Linotype" pitchFamily="18" charset="0"/>
              </a:rPr>
              <a:t>:</a:t>
            </a:r>
          </a:p>
          <a:p>
            <a:pPr>
              <a:lnSpc>
                <a:spcPct val="150000"/>
              </a:lnSpc>
            </a:pPr>
            <a:r>
              <a:rPr lang="x-none" b="1">
                <a:latin typeface="Palatino Linotype" pitchFamily="18" charset="0"/>
              </a:rPr>
              <a:t>БОЛЕСТИ </a:t>
            </a:r>
            <a:r>
              <a:rPr lang="x-none" b="1" dirty="0">
                <a:latin typeface="Palatino Linotype" pitchFamily="18" charset="0"/>
              </a:rPr>
              <a:t>КОСТИЈУ: </a:t>
            </a:r>
          </a:p>
          <a:p>
            <a:pPr marL="285750" indent="-285750">
              <a:lnSpc>
                <a:spcPct val="150000"/>
              </a:lnSpc>
              <a:buFont typeface="Wingdings" pitchFamily="2" charset="2"/>
              <a:buChar char="v"/>
            </a:pPr>
            <a:r>
              <a:rPr lang="x-none" dirty="0" err="1">
                <a:latin typeface="Palatino Linotype" pitchFamily="18" charset="0"/>
              </a:rPr>
              <a:t>Остеопенија</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Остеопороза</a:t>
            </a:r>
            <a:r>
              <a:rPr lang="x-none" dirty="0">
                <a:latin typeface="Palatino Linotype" pitchFamily="18" charset="0"/>
              </a:rPr>
              <a:t>-</a:t>
            </a:r>
            <a:r>
              <a:rPr lang="x-none" dirty="0" err="1">
                <a:latin typeface="Palatino Linotype" pitchFamily="18" charset="0"/>
              </a:rPr>
              <a:t>билирубин</a:t>
            </a:r>
            <a:r>
              <a:rPr lang="x-none" dirty="0">
                <a:latin typeface="Palatino Linotype" pitchFamily="18" charset="0"/>
              </a:rPr>
              <a:t> утиче на активност </a:t>
            </a:r>
            <a:r>
              <a:rPr lang="x-none" dirty="0" err="1">
                <a:latin typeface="Palatino Linotype" pitchFamily="18" charset="0"/>
              </a:rPr>
              <a:t>остеобласта</a:t>
            </a:r>
            <a:r>
              <a:rPr lang="x-none" dirty="0">
                <a:latin typeface="Palatino Linotype" pitchFamily="18" charset="0"/>
              </a:rPr>
              <a:t>,  присутан убрзан губитак кости као последица смањеног формирања, а не повећане разградње костију,</a:t>
            </a:r>
          </a:p>
          <a:p>
            <a:pPr marL="285750" indent="-285750">
              <a:lnSpc>
                <a:spcPct val="150000"/>
              </a:lnSpc>
              <a:buFont typeface="Wingdings" pitchFamily="2" charset="2"/>
              <a:buChar char="v"/>
            </a:pPr>
            <a:r>
              <a:rPr lang="x-none" dirty="0">
                <a:latin typeface="Palatino Linotype" pitchFamily="18" charset="0"/>
              </a:rPr>
              <a:t>Примарно захваћене </a:t>
            </a:r>
            <a:r>
              <a:rPr lang="x-none" dirty="0" err="1">
                <a:latin typeface="Palatino Linotype" pitchFamily="18" charset="0"/>
              </a:rPr>
              <a:t>аксијалне</a:t>
            </a:r>
            <a:r>
              <a:rPr lang="x-none" dirty="0">
                <a:latin typeface="Palatino Linotype" pitchFamily="18" charset="0"/>
              </a:rPr>
              <a:t> кости, повећан ризик од спонтаних фрактура</a:t>
            </a:r>
          </a:p>
          <a:p>
            <a:pPr marL="285750" indent="-285750">
              <a:lnSpc>
                <a:spcPct val="150000"/>
              </a:lnSpc>
              <a:buFont typeface="Wingdings" pitchFamily="2" charset="2"/>
              <a:buChar char="v"/>
            </a:pPr>
            <a:r>
              <a:rPr lang="x-none" dirty="0" err="1">
                <a:latin typeface="Palatino Linotype" pitchFamily="18" charset="0"/>
              </a:rPr>
              <a:t>Остеомалација</a:t>
            </a:r>
            <a:r>
              <a:rPr lang="x-none" dirty="0">
                <a:latin typeface="Palatino Linotype" pitchFamily="18" charset="0"/>
              </a:rPr>
              <a:t>-узроковане </a:t>
            </a:r>
            <a:r>
              <a:rPr lang="x-none" dirty="0" err="1">
                <a:latin typeface="Palatino Linotype" pitchFamily="18" charset="0"/>
              </a:rPr>
              <a:t>малапсорпцијом</a:t>
            </a:r>
            <a:r>
              <a:rPr lang="x-none" dirty="0">
                <a:latin typeface="Palatino Linotype" pitchFamily="18" charset="0"/>
              </a:rPr>
              <a:t> масти и тиме и </a:t>
            </a:r>
            <a:r>
              <a:rPr lang="x-none">
                <a:latin typeface="Palatino Linotype" pitchFamily="18" charset="0"/>
              </a:rPr>
              <a:t>витамина Д</a:t>
            </a:r>
            <a:endParaRPr lang="sr-Cyrl-RS" dirty="0">
              <a:latin typeface="Palatino Linotype" pitchFamily="18" charset="0"/>
            </a:endParaRPr>
          </a:p>
          <a:p>
            <a:pPr>
              <a:lnSpc>
                <a:spcPct val="150000"/>
              </a:lnSpc>
            </a:pPr>
            <a:r>
              <a:rPr lang="x-none" b="1">
                <a:latin typeface="Palatino Linotype" pitchFamily="18" charset="0"/>
              </a:rPr>
              <a:t>СТЕАТОРЕЈА</a:t>
            </a:r>
          </a:p>
          <a:p>
            <a:pPr marL="285750" indent="-285750">
              <a:lnSpc>
                <a:spcPct val="150000"/>
              </a:lnSpc>
              <a:buFont typeface="Wingdings" pitchFamily="2" charset="2"/>
              <a:buChar char="v"/>
            </a:pPr>
            <a:r>
              <a:rPr lang="x-none">
                <a:latin typeface="Palatino Linotype" pitchFamily="18" charset="0"/>
              </a:rPr>
              <a:t>Услед смањеног излучивања жучних киселина у црево са недовољном цревном мицеларном концетрацијом жучних </a:t>
            </a:r>
            <a:r>
              <a:rPr lang="sr-Cyrl-RS" dirty="0">
                <a:latin typeface="Palatino Linotype" pitchFamily="18" charset="0"/>
              </a:rPr>
              <a:t> </a:t>
            </a:r>
            <a:r>
              <a:rPr lang="x-none">
                <a:latin typeface="Palatino Linotype" pitchFamily="18" charset="0"/>
              </a:rPr>
              <a:t>киселина</a:t>
            </a:r>
            <a:endParaRPr lang="x-none" dirty="0">
              <a:latin typeface="Palatino Linotype" pitchFamily="18" charset="0"/>
            </a:endParaRPr>
          </a:p>
          <a:p>
            <a:endParaRPr lang="x-none" dirty="0"/>
          </a:p>
        </p:txBody>
      </p:sp>
    </p:spTree>
    <p:extLst>
      <p:ext uri="{BB962C8B-B14F-4D97-AF65-F5344CB8AC3E}">
        <p14:creationId xmlns:p14="http://schemas.microsoft.com/office/powerpoint/2010/main" val="210459011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400" y="0"/>
            <a:ext cx="8915400" cy="7017306"/>
          </a:xfrm>
          <a:prstGeom prst="rect">
            <a:avLst/>
          </a:prstGeom>
          <a:noFill/>
        </p:spPr>
        <p:txBody>
          <a:bodyPr wrap="square" rtlCol="0">
            <a:spAutoFit/>
          </a:bodyPr>
          <a:lstStyle/>
          <a:p>
            <a:pPr>
              <a:lnSpc>
                <a:spcPct val="150000"/>
              </a:lnSpc>
            </a:pPr>
            <a:r>
              <a:rPr lang="x-none" b="1" dirty="0">
                <a:latin typeface="Palatino Linotype" pitchFamily="18" charset="0"/>
              </a:rPr>
              <a:t>ПРУРИТУС</a:t>
            </a:r>
          </a:p>
          <a:p>
            <a:pPr marL="285750" indent="-285750">
              <a:lnSpc>
                <a:spcPct val="150000"/>
              </a:lnSpc>
              <a:buFont typeface="Wingdings" pitchFamily="2" charset="2"/>
              <a:buChar char="v"/>
            </a:pPr>
            <a:r>
              <a:rPr lang="x-none" dirty="0">
                <a:latin typeface="Palatino Linotype" pitchFamily="18" charset="0"/>
              </a:rPr>
              <a:t>Узрок нејасан, услед акумулације жучних киселина у кожи</a:t>
            </a:r>
            <a:r>
              <a:rPr lang="en-US" dirty="0">
                <a:latin typeface="Palatino Linotype" pitchFamily="18" charset="0"/>
              </a:rPr>
              <a:t>?, </a:t>
            </a:r>
            <a:r>
              <a:rPr lang="x-none" dirty="0">
                <a:latin typeface="Palatino Linotype" pitchFamily="18" charset="0"/>
              </a:rPr>
              <a:t>узрокован </a:t>
            </a:r>
            <a:r>
              <a:rPr lang="x-none" dirty="0" err="1">
                <a:latin typeface="Palatino Linotype" pitchFamily="18" charset="0"/>
              </a:rPr>
              <a:t>ендогеним</a:t>
            </a:r>
            <a:r>
              <a:rPr lang="x-none" dirty="0">
                <a:latin typeface="Palatino Linotype" pitchFamily="18" charset="0"/>
              </a:rPr>
              <a:t> </a:t>
            </a:r>
            <a:r>
              <a:rPr lang="x-none" dirty="0" err="1">
                <a:latin typeface="Palatino Linotype" pitchFamily="18" charset="0"/>
              </a:rPr>
              <a:t>опоидима</a:t>
            </a:r>
            <a:endParaRPr lang="x-none" dirty="0">
              <a:latin typeface="Palatino Linotype" pitchFamily="18" charset="0"/>
            </a:endParaRPr>
          </a:p>
          <a:p>
            <a:pPr>
              <a:lnSpc>
                <a:spcPct val="150000"/>
              </a:lnSpc>
            </a:pPr>
            <a:r>
              <a:rPr lang="x-none" b="1" dirty="0">
                <a:latin typeface="Palatino Linotype" pitchFamily="18" charset="0"/>
              </a:rPr>
              <a:t>ДЕФИЦИТ ВИТАМИНА РАСТВОРЉИВИХ У МАСТИМА</a:t>
            </a:r>
          </a:p>
          <a:p>
            <a:pPr marL="285750" indent="-285750">
              <a:lnSpc>
                <a:spcPct val="150000"/>
              </a:lnSpc>
              <a:buFont typeface="Wingdings" pitchFamily="2" charset="2"/>
              <a:buChar char="v"/>
            </a:pPr>
            <a:r>
              <a:rPr lang="x-none" dirty="0">
                <a:latin typeface="Palatino Linotype" pitchFamily="18" charset="0"/>
              </a:rPr>
              <a:t>Дефицит витамина А-у 20% болесника, клинички ноћно слепило</a:t>
            </a:r>
          </a:p>
          <a:p>
            <a:pPr marL="285750" indent="-285750">
              <a:lnSpc>
                <a:spcPct val="150000"/>
              </a:lnSpc>
              <a:buFont typeface="Wingdings" pitchFamily="2" charset="2"/>
              <a:buChar char="v"/>
            </a:pPr>
            <a:r>
              <a:rPr lang="x-none" dirty="0">
                <a:latin typeface="Palatino Linotype" pitchFamily="18" charset="0"/>
              </a:rPr>
              <a:t>Дефицит витамина Д-</a:t>
            </a:r>
            <a:r>
              <a:rPr lang="x-none" dirty="0" err="1">
                <a:latin typeface="Palatino Linotype" pitchFamily="18" charset="0"/>
              </a:rPr>
              <a:t>остеопенија</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Дефицит витамина Е-ретко, неуропатија</a:t>
            </a:r>
          </a:p>
          <a:p>
            <a:pPr marL="285750" indent="-285750">
              <a:lnSpc>
                <a:spcPct val="150000"/>
              </a:lnSpc>
              <a:buFont typeface="Wingdings" pitchFamily="2" charset="2"/>
              <a:buChar char="v"/>
            </a:pPr>
            <a:r>
              <a:rPr lang="x-none" dirty="0">
                <a:latin typeface="Palatino Linotype" pitchFamily="18" charset="0"/>
              </a:rPr>
              <a:t>Дефицит витамина К-</a:t>
            </a:r>
            <a:r>
              <a:rPr lang="x-none" dirty="0" err="1">
                <a:latin typeface="Palatino Linotype" pitchFamily="18" charset="0"/>
              </a:rPr>
              <a:t>хипопротромбинемија</a:t>
            </a:r>
            <a:endParaRPr lang="x-none" dirty="0">
              <a:latin typeface="Palatino Linotype" pitchFamily="18" charset="0"/>
            </a:endParaRPr>
          </a:p>
          <a:p>
            <a:pPr>
              <a:lnSpc>
                <a:spcPct val="150000"/>
              </a:lnSpc>
            </a:pPr>
            <a:r>
              <a:rPr lang="x-none" b="1" dirty="0">
                <a:latin typeface="Palatino Linotype" pitchFamily="18" charset="0"/>
              </a:rPr>
              <a:t>ХИПЕРХОЛЕСТЕРОЛЕМИЈА И ХИПЕРЛИПИДЕМИЈА</a:t>
            </a:r>
          </a:p>
          <a:p>
            <a:pPr marL="285750" indent="-285750">
              <a:lnSpc>
                <a:spcPct val="150000"/>
              </a:lnSpc>
              <a:buFont typeface="Wingdings" pitchFamily="2" charset="2"/>
              <a:buChar char="v"/>
            </a:pPr>
            <a:r>
              <a:rPr lang="x-none" dirty="0">
                <a:latin typeface="Palatino Linotype" pitchFamily="18" charset="0"/>
              </a:rPr>
              <a:t>Код 85% болесника</a:t>
            </a:r>
          </a:p>
          <a:p>
            <a:pPr marL="285750" indent="-285750">
              <a:lnSpc>
                <a:spcPct val="150000"/>
              </a:lnSpc>
              <a:buFont typeface="Wingdings" pitchFamily="2" charset="2"/>
              <a:buChar char="v"/>
            </a:pPr>
            <a:r>
              <a:rPr lang="x-none" dirty="0" err="1">
                <a:latin typeface="Palatino Linotype" pitchFamily="18" charset="0"/>
              </a:rPr>
              <a:t>Ксантоми</a:t>
            </a:r>
            <a:r>
              <a:rPr lang="x-none" dirty="0">
                <a:latin typeface="Palatino Linotype" pitchFamily="18" charset="0"/>
              </a:rPr>
              <a:t> код болесника са трајним повишењем </a:t>
            </a:r>
            <a:r>
              <a:rPr lang="x-none" dirty="0" err="1">
                <a:latin typeface="Palatino Linotype" pitchFamily="18" charset="0"/>
              </a:rPr>
              <a:t>холестерола</a:t>
            </a:r>
            <a:r>
              <a:rPr lang="x-none" dirty="0">
                <a:latin typeface="Palatino Linotype" pitchFamily="18" charset="0"/>
              </a:rPr>
              <a:t> изнад 15,5 </a:t>
            </a:r>
            <a:r>
              <a:rPr lang="x-none" dirty="0" err="1">
                <a:latin typeface="Palatino Linotype" pitchFamily="18" charset="0"/>
              </a:rPr>
              <a:t>mmol</a:t>
            </a:r>
            <a:r>
              <a:rPr lang="x-none" dirty="0">
                <a:latin typeface="Palatino Linotype" pitchFamily="18" charset="0"/>
              </a:rPr>
              <a:t>/l</a:t>
            </a:r>
          </a:p>
          <a:p>
            <a:pPr marL="285750" indent="-285750">
              <a:lnSpc>
                <a:spcPct val="150000"/>
              </a:lnSpc>
              <a:buFont typeface="Wingdings" pitchFamily="2" charset="2"/>
              <a:buChar char="v"/>
            </a:pPr>
            <a:r>
              <a:rPr lang="x-none" dirty="0" err="1">
                <a:latin typeface="Palatino Linotype" pitchFamily="18" charset="0"/>
              </a:rPr>
              <a:t>Планарни</a:t>
            </a:r>
            <a:r>
              <a:rPr lang="x-none" dirty="0">
                <a:latin typeface="Palatino Linotype" pitchFamily="18" charset="0"/>
              </a:rPr>
              <a:t> </a:t>
            </a:r>
            <a:r>
              <a:rPr lang="x-none" dirty="0" err="1">
                <a:latin typeface="Palatino Linotype" pitchFamily="18" charset="0"/>
              </a:rPr>
              <a:t>ксантоми-ксанеталазме</a:t>
            </a:r>
            <a:r>
              <a:rPr lang="x-none" dirty="0">
                <a:latin typeface="Palatino Linotype" pitchFamily="18" charset="0"/>
              </a:rPr>
              <a:t> око очију, на шакама и на стопалима, испод дојки, на врату</a:t>
            </a:r>
          </a:p>
          <a:p>
            <a:pPr marL="285750" indent="-285750">
              <a:lnSpc>
                <a:spcPct val="150000"/>
              </a:lnSpc>
              <a:buFont typeface="Wingdings" pitchFamily="2" charset="2"/>
              <a:buChar char="v"/>
            </a:pPr>
            <a:r>
              <a:rPr lang="x-none" dirty="0" err="1">
                <a:latin typeface="Palatino Linotype" pitchFamily="18" charset="0"/>
              </a:rPr>
              <a:t>Туберозни</a:t>
            </a:r>
            <a:r>
              <a:rPr lang="x-none" dirty="0">
                <a:latin typeface="Palatino Linotype" pitchFamily="18" charset="0"/>
              </a:rPr>
              <a:t> </a:t>
            </a:r>
            <a:r>
              <a:rPr lang="x-none" dirty="0" err="1">
                <a:latin typeface="Palatino Linotype" pitchFamily="18" charset="0"/>
              </a:rPr>
              <a:t>ксантоми</a:t>
            </a:r>
            <a:r>
              <a:rPr lang="x-none" dirty="0">
                <a:latin typeface="Palatino Linotype" pitchFamily="18" charset="0"/>
              </a:rPr>
              <a:t>-код болесника са дуготрајном </a:t>
            </a:r>
            <a:r>
              <a:rPr lang="x-none" dirty="0" err="1">
                <a:latin typeface="Palatino Linotype" pitchFamily="18" charset="0"/>
              </a:rPr>
              <a:t>хиперлипидемијом</a:t>
            </a:r>
            <a:r>
              <a:rPr lang="x-none" dirty="0">
                <a:latin typeface="Palatino Linotype" pitchFamily="18" charset="0"/>
              </a:rPr>
              <a:t>, на </a:t>
            </a:r>
            <a:r>
              <a:rPr lang="x-none" dirty="0" err="1">
                <a:latin typeface="Palatino Linotype" pitchFamily="18" charset="0"/>
              </a:rPr>
              <a:t>екстензорним</a:t>
            </a:r>
            <a:r>
              <a:rPr lang="x-none" dirty="0">
                <a:latin typeface="Palatino Linotype" pitchFamily="18" charset="0"/>
              </a:rPr>
              <a:t> странама лаката, колена и Ахилових тетива</a:t>
            </a:r>
          </a:p>
          <a:p>
            <a:endParaRPr lang="x-none" dirty="0"/>
          </a:p>
        </p:txBody>
      </p:sp>
    </p:spTree>
    <p:extLst>
      <p:ext uri="{BB962C8B-B14F-4D97-AF65-F5344CB8AC3E}">
        <p14:creationId xmlns:p14="http://schemas.microsoft.com/office/powerpoint/2010/main" val="19116125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5400"/>
            <a:ext cx="9067800" cy="7432804"/>
          </a:xfrm>
          <a:prstGeom prst="rect">
            <a:avLst/>
          </a:prstGeom>
          <a:noFill/>
        </p:spPr>
        <p:txBody>
          <a:bodyPr wrap="square" rtlCol="0">
            <a:spAutoFit/>
          </a:bodyPr>
          <a:lstStyle/>
          <a:p>
            <a:pPr>
              <a:lnSpc>
                <a:spcPct val="150000"/>
              </a:lnSpc>
            </a:pPr>
            <a:r>
              <a:rPr lang="x-none" b="1" dirty="0">
                <a:latin typeface="Palatino Linotype" pitchFamily="18" charset="0"/>
              </a:rPr>
              <a:t>ДИЈАГНОЗА</a:t>
            </a:r>
          </a:p>
          <a:p>
            <a:pPr>
              <a:lnSpc>
                <a:spcPct val="150000"/>
              </a:lnSpc>
            </a:pPr>
            <a:r>
              <a:rPr lang="x-none" b="1" dirty="0">
                <a:latin typeface="Palatino Linotype" pitchFamily="18" charset="0"/>
              </a:rPr>
              <a:t>ЛАБОРАТОРИЈСКИ ТЕСТОВИ</a:t>
            </a:r>
            <a:br>
              <a:rPr lang="x-none" b="1" dirty="0">
                <a:latin typeface="Palatino Linotype" pitchFamily="18" charset="0"/>
              </a:rPr>
            </a:br>
            <a:r>
              <a:rPr lang="x-none" b="1" dirty="0">
                <a:latin typeface="Palatino Linotype" pitchFamily="18" charset="0"/>
              </a:rPr>
              <a:t>БИОХЕМИЈСКИ И ХЕМАТОЛОШКИ ТЕСТОВИ</a:t>
            </a:r>
          </a:p>
          <a:p>
            <a:pPr marL="285750" indent="-285750">
              <a:lnSpc>
                <a:spcPct val="150000"/>
              </a:lnSpc>
              <a:buFont typeface="Wingdings" pitchFamily="2" charset="2"/>
              <a:buChar char="v"/>
            </a:pPr>
            <a:r>
              <a:rPr lang="x-none" dirty="0">
                <a:latin typeface="Palatino Linotype" pitchFamily="18" charset="0"/>
              </a:rPr>
              <a:t>↑ALP-у високим концетрацијама већ у раним стадијумима болести, у даљем току болести осцилира унутар 20% од платоа вредности, нема </a:t>
            </a:r>
            <a:r>
              <a:rPr lang="x-none" dirty="0" err="1">
                <a:latin typeface="Palatino Linotype" pitchFamily="18" charset="0"/>
              </a:rPr>
              <a:t>прогностички</a:t>
            </a:r>
            <a:r>
              <a:rPr lang="x-none" dirty="0">
                <a:latin typeface="Palatino Linotype" pitchFamily="18" charset="0"/>
              </a:rPr>
              <a:t> значај</a:t>
            </a:r>
          </a:p>
          <a:p>
            <a:pPr marL="285750" indent="-285750">
              <a:lnSpc>
                <a:spcPct val="150000"/>
              </a:lnSpc>
              <a:buFont typeface="Wingdings" pitchFamily="2" charset="2"/>
              <a:buChar char="v"/>
            </a:pPr>
            <a:r>
              <a:rPr lang="x-none" dirty="0">
                <a:latin typeface="Palatino Linotype" pitchFamily="18" charset="0"/>
              </a:rPr>
              <a:t>↑GGT-прати повишење алкалне </a:t>
            </a:r>
            <a:r>
              <a:rPr lang="x-none" dirty="0" err="1">
                <a:latin typeface="Palatino Linotype" pitchFamily="18" charset="0"/>
              </a:rPr>
              <a:t>фосфатазе</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Аминотрансферазе</a:t>
            </a:r>
            <a:r>
              <a:rPr lang="x-none" dirty="0">
                <a:latin typeface="Palatino Linotype" pitchFamily="18" charset="0"/>
              </a:rPr>
              <a:t>-умерено повишене, ретко више од 5 пута од нормале, имају тенденцију </a:t>
            </a:r>
            <a:r>
              <a:rPr lang="x-none" dirty="0" err="1">
                <a:latin typeface="Palatino Linotype" pitchFamily="18" charset="0"/>
              </a:rPr>
              <a:t>флуктуације</a:t>
            </a:r>
            <a:r>
              <a:rPr lang="x-none" dirty="0">
                <a:latin typeface="Palatino Linotype" pitchFamily="18" charset="0"/>
              </a:rPr>
              <a:t> унутар релативно уског распона и немају </a:t>
            </a:r>
            <a:r>
              <a:rPr lang="x-none" dirty="0" err="1">
                <a:latin typeface="Palatino Linotype" pitchFamily="18" charset="0"/>
              </a:rPr>
              <a:t>прогностички</a:t>
            </a:r>
            <a:r>
              <a:rPr lang="x-none" dirty="0">
                <a:latin typeface="Palatino Linotype" pitchFamily="18" charset="0"/>
              </a:rPr>
              <a:t> значај</a:t>
            </a:r>
          </a:p>
          <a:p>
            <a:pPr marL="285750" indent="-285750">
              <a:lnSpc>
                <a:spcPct val="150000"/>
              </a:lnSpc>
              <a:buFont typeface="Wingdings" pitchFamily="2" charset="2"/>
              <a:buChar char="v"/>
            </a:pPr>
            <a:r>
              <a:rPr lang="x-none" dirty="0">
                <a:latin typeface="Palatino Linotype" pitchFamily="18" charset="0"/>
              </a:rPr>
              <a:t>Пораст </a:t>
            </a:r>
            <a:r>
              <a:rPr lang="x-none" dirty="0" err="1">
                <a:latin typeface="Palatino Linotype" pitchFamily="18" charset="0"/>
              </a:rPr>
              <a:t>билирубина</a:t>
            </a:r>
            <a:r>
              <a:rPr lang="x-none" dirty="0">
                <a:latin typeface="Palatino Linotype" pitchFamily="18" charset="0"/>
              </a:rPr>
              <a:t>-прогресија болести и лош </a:t>
            </a:r>
            <a:r>
              <a:rPr lang="x-none" dirty="0" err="1">
                <a:latin typeface="Palatino Linotype" pitchFamily="18" charset="0"/>
              </a:rPr>
              <a:t>прогностички</a:t>
            </a:r>
            <a:r>
              <a:rPr lang="x-none" dirty="0">
                <a:latin typeface="Palatino Linotype" pitchFamily="18" charset="0"/>
              </a:rPr>
              <a:t> знак</a:t>
            </a:r>
          </a:p>
          <a:p>
            <a:pPr marL="285750" indent="-285750">
              <a:lnSpc>
                <a:spcPct val="150000"/>
              </a:lnSpc>
              <a:buFont typeface="Wingdings" pitchFamily="2" charset="2"/>
              <a:buChar char="v"/>
            </a:pPr>
            <a:r>
              <a:rPr lang="x-none" dirty="0" err="1">
                <a:latin typeface="Palatino Linotype" pitchFamily="18" charset="0"/>
              </a:rPr>
              <a:t>Хиперхолестеролемија</a:t>
            </a:r>
            <a:r>
              <a:rPr lang="x-none" dirty="0">
                <a:latin typeface="Palatino Linotype" pitchFamily="18" charset="0"/>
              </a:rPr>
              <a:t>-у више од 50% болесника, у раним стадијумима болести благо повишење LDL и VLDL,  уз изразито повећање HDL, код </a:t>
            </a:r>
            <a:r>
              <a:rPr lang="x-none" dirty="0" err="1">
                <a:latin typeface="Palatino Linotype" pitchFamily="18" charset="0"/>
              </a:rPr>
              <a:t>узнапредовале</a:t>
            </a:r>
            <a:r>
              <a:rPr lang="x-none" dirty="0">
                <a:latin typeface="Palatino Linotype" pitchFamily="18" charset="0"/>
              </a:rPr>
              <a:t> болести знатно повишење LDL уз снижење HDL и повишен </a:t>
            </a:r>
            <a:r>
              <a:rPr lang="x-none" dirty="0" err="1">
                <a:latin typeface="Palatino Linotype" pitchFamily="18" charset="0"/>
              </a:rPr>
              <a:t>липопротеин</a:t>
            </a:r>
            <a:r>
              <a:rPr lang="x-none" dirty="0">
                <a:latin typeface="Palatino Linotype" pitchFamily="18" charset="0"/>
              </a:rPr>
              <a:t> x који налазимо у стањима хроничне </a:t>
            </a:r>
            <a:r>
              <a:rPr lang="x-none" dirty="0" err="1">
                <a:latin typeface="Palatino Linotype" pitchFamily="18" charset="0"/>
              </a:rPr>
              <a:t>холестазе</a:t>
            </a:r>
            <a:r>
              <a:rPr lang="x-none" dirty="0">
                <a:latin typeface="Palatino Linotype" pitchFamily="18" charset="0"/>
              </a:rPr>
              <a:t> (инхибиција активности </a:t>
            </a:r>
            <a:r>
              <a:rPr lang="x-none" dirty="0" err="1">
                <a:latin typeface="Palatino Linotype" pitchFamily="18" charset="0"/>
              </a:rPr>
              <a:t>хепатичне</a:t>
            </a:r>
            <a:r>
              <a:rPr lang="x-none" dirty="0">
                <a:latin typeface="Palatino Linotype" pitchFamily="18" charset="0"/>
              </a:rPr>
              <a:t> </a:t>
            </a:r>
            <a:r>
              <a:rPr lang="x-none" dirty="0" err="1">
                <a:latin typeface="Palatino Linotype" pitchFamily="18" charset="0"/>
              </a:rPr>
              <a:t>липазе</a:t>
            </a:r>
            <a:r>
              <a:rPr lang="x-none" dirty="0">
                <a:latin typeface="Palatino Linotype" pitchFamily="18" charset="0"/>
              </a:rPr>
              <a:t> и смањена </a:t>
            </a:r>
            <a:r>
              <a:rPr lang="x-none" dirty="0" err="1">
                <a:latin typeface="Palatino Linotype" pitchFamily="18" charset="0"/>
              </a:rPr>
              <a:t>естерификација</a:t>
            </a:r>
            <a:r>
              <a:rPr lang="x-none" dirty="0">
                <a:latin typeface="Palatino Linotype" pitchFamily="18" charset="0"/>
              </a:rPr>
              <a:t> </a:t>
            </a:r>
            <a:r>
              <a:rPr lang="x-none" dirty="0" err="1">
                <a:latin typeface="Palatino Linotype" pitchFamily="18" charset="0"/>
              </a:rPr>
              <a:t>холестерола</a:t>
            </a:r>
            <a:r>
              <a:rPr lang="x-none">
                <a:latin typeface="Palatino Linotype" pitchFamily="18" charset="0"/>
              </a:rPr>
              <a:t>) </a:t>
            </a:r>
            <a:endParaRPr lang="sr-Cyrl-RS" dirty="0">
              <a:latin typeface="Palatino Linotype" pitchFamily="18" charset="0"/>
            </a:endParaRPr>
          </a:p>
          <a:p>
            <a:pPr marL="285750" indent="-285750">
              <a:lnSpc>
                <a:spcPct val="150000"/>
              </a:lnSpc>
              <a:buFont typeface="Wingdings" pitchFamily="2" charset="2"/>
              <a:buChar char="v"/>
            </a:pPr>
            <a:endParaRPr lang="x-none">
              <a:latin typeface="Palatino Linotype" pitchFamily="18" charset="0"/>
            </a:endParaRPr>
          </a:p>
          <a:p>
            <a:pPr marL="285750" indent="-285750">
              <a:buFont typeface="Wingdings" pitchFamily="2" charset="2"/>
              <a:buChar char="v"/>
            </a:pPr>
            <a:endParaRPr lang="x-none" dirty="0"/>
          </a:p>
        </p:txBody>
      </p:sp>
    </p:spTree>
    <p:extLst>
      <p:ext uri="{BB962C8B-B14F-4D97-AF65-F5344CB8AC3E}">
        <p14:creationId xmlns:p14="http://schemas.microsoft.com/office/powerpoint/2010/main" val="2991683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839200" cy="7017306"/>
          </a:xfrm>
          <a:prstGeom prst="rect">
            <a:avLst/>
          </a:prstGeom>
          <a:noFill/>
        </p:spPr>
        <p:txBody>
          <a:bodyPr wrap="square" rtlCol="0">
            <a:spAutoFit/>
          </a:bodyPr>
          <a:lstStyle/>
          <a:p>
            <a:pPr marL="285750" indent="-285750">
              <a:lnSpc>
                <a:spcPct val="150000"/>
              </a:lnSpc>
              <a:buFont typeface="Wingdings" pitchFamily="2" charset="2"/>
              <a:buChar char="v"/>
            </a:pPr>
            <a:r>
              <a:rPr lang="x-none" dirty="0">
                <a:latin typeface="Palatino Linotype" pitchFamily="18" charset="0"/>
              </a:rPr>
              <a:t>↑церулоплазмина</a:t>
            </a:r>
          </a:p>
          <a:p>
            <a:pPr marL="285750" indent="-285750">
              <a:lnSpc>
                <a:spcPct val="150000"/>
              </a:lnSpc>
              <a:buFont typeface="Wingdings" pitchFamily="2" charset="2"/>
              <a:buChar char="v"/>
            </a:pPr>
            <a:r>
              <a:rPr lang="x-none" dirty="0">
                <a:latin typeface="Palatino Linotype" pitchFamily="18" charset="0"/>
              </a:rPr>
              <a:t>↑SE</a:t>
            </a:r>
          </a:p>
          <a:p>
            <a:pPr marL="285750" indent="-285750">
              <a:lnSpc>
                <a:spcPct val="150000"/>
              </a:lnSpc>
              <a:buFont typeface="Wingdings" pitchFamily="2" charset="2"/>
              <a:buChar char="v"/>
            </a:pPr>
            <a:r>
              <a:rPr lang="x-none" dirty="0">
                <a:latin typeface="Palatino Linotype" pitchFamily="18" charset="0"/>
              </a:rPr>
              <a:t>KKS-bo, у </a:t>
            </a:r>
            <a:r>
              <a:rPr lang="x-none" dirty="0" err="1">
                <a:latin typeface="Palatino Linotype" pitchFamily="18" charset="0"/>
              </a:rPr>
              <a:t>узнапредовалој</a:t>
            </a:r>
            <a:r>
              <a:rPr lang="x-none" dirty="0">
                <a:latin typeface="Palatino Linotype" pitchFamily="18" charset="0"/>
              </a:rPr>
              <a:t> болести </a:t>
            </a:r>
            <a:r>
              <a:rPr lang="x-none" dirty="0" err="1">
                <a:latin typeface="Palatino Linotype" pitchFamily="18" charset="0"/>
              </a:rPr>
              <a:t>макроцитоза</a:t>
            </a:r>
            <a:r>
              <a:rPr lang="x-none" dirty="0">
                <a:latin typeface="Palatino Linotype" pitchFamily="18" charset="0"/>
              </a:rPr>
              <a:t>, нејасна анемија, појачана </a:t>
            </a:r>
            <a:r>
              <a:rPr lang="x-none" dirty="0" err="1">
                <a:latin typeface="Palatino Linotype" pitchFamily="18" charset="0"/>
              </a:rPr>
              <a:t>фрагилност</a:t>
            </a:r>
            <a:r>
              <a:rPr lang="x-none" dirty="0">
                <a:latin typeface="Palatino Linotype" pitchFamily="18" charset="0"/>
              </a:rPr>
              <a:t> </a:t>
            </a:r>
            <a:r>
              <a:rPr lang="x-none" dirty="0" err="1">
                <a:latin typeface="Palatino Linotype" pitchFamily="18" charset="0"/>
              </a:rPr>
              <a:t>еритроцита</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Анемија, </a:t>
            </a:r>
            <a:r>
              <a:rPr lang="x-none" dirty="0" err="1">
                <a:latin typeface="Palatino Linotype" pitchFamily="18" charset="0"/>
              </a:rPr>
              <a:t>леукопенија</a:t>
            </a:r>
            <a:r>
              <a:rPr lang="x-none" dirty="0">
                <a:latin typeface="Palatino Linotype" pitchFamily="18" charset="0"/>
              </a:rPr>
              <a:t>, </a:t>
            </a:r>
            <a:r>
              <a:rPr lang="x-none" dirty="0" err="1">
                <a:latin typeface="Palatino Linotype" pitchFamily="18" charset="0"/>
              </a:rPr>
              <a:t>тромбоцитопенија</a:t>
            </a:r>
            <a:r>
              <a:rPr lang="x-none" dirty="0">
                <a:latin typeface="Palatino Linotype" pitchFamily="18" charset="0"/>
              </a:rPr>
              <a:t>-у каснијим стадијумима болести-</a:t>
            </a:r>
            <a:r>
              <a:rPr lang="x-none" dirty="0" err="1">
                <a:latin typeface="Palatino Linotype" pitchFamily="18" charset="0"/>
              </a:rPr>
              <a:t>хиперспленизам</a:t>
            </a:r>
            <a:endParaRPr lang="x-none" dirty="0">
              <a:latin typeface="Palatino Linotype" pitchFamily="18" charset="0"/>
            </a:endParaRPr>
          </a:p>
          <a:p>
            <a:pPr>
              <a:lnSpc>
                <a:spcPct val="150000"/>
              </a:lnSpc>
            </a:pPr>
            <a:r>
              <a:rPr lang="x-none" b="1" dirty="0">
                <a:latin typeface="Palatino Linotype" pitchFamily="18" charset="0"/>
              </a:rPr>
              <a:t>ИМУНОЛОШКИ</a:t>
            </a:r>
            <a:r>
              <a:rPr lang="x-none" dirty="0">
                <a:latin typeface="Palatino Linotype" pitchFamily="18" charset="0"/>
              </a:rPr>
              <a:t> </a:t>
            </a:r>
            <a:r>
              <a:rPr lang="x-none" b="1" dirty="0">
                <a:latin typeface="Palatino Linotype" pitchFamily="18" charset="0"/>
              </a:rPr>
              <a:t>ПОРЕМЕЋАЈИ</a:t>
            </a:r>
          </a:p>
          <a:p>
            <a:pPr marL="285750" indent="-285750">
              <a:lnSpc>
                <a:spcPct val="150000"/>
              </a:lnSpc>
              <a:buFont typeface="Wingdings" pitchFamily="2" charset="2"/>
              <a:buChar char="v"/>
            </a:pPr>
            <a:r>
              <a:rPr lang="x-none" dirty="0" err="1">
                <a:latin typeface="Palatino Linotype" pitchFamily="18" charset="0"/>
              </a:rPr>
              <a:t>Хипергамаглобулинемија</a:t>
            </a:r>
            <a:r>
              <a:rPr lang="x-none" dirty="0">
                <a:latin typeface="Palatino Linotype" pitchFamily="18" charset="0"/>
              </a:rPr>
              <a:t> и појава </a:t>
            </a:r>
            <a:r>
              <a:rPr lang="x-none" dirty="0" err="1">
                <a:latin typeface="Palatino Linotype" pitchFamily="18" charset="0"/>
              </a:rPr>
              <a:t>аутоантитела</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a:t>
            </a:r>
            <a:r>
              <a:rPr lang="x-none" dirty="0" err="1">
                <a:latin typeface="Palatino Linotype" pitchFamily="18" charset="0"/>
              </a:rPr>
              <a:t>IgM</a:t>
            </a:r>
            <a:r>
              <a:rPr lang="x-none" dirty="0">
                <a:latin typeface="Palatino Linotype" pitchFamily="18" charset="0"/>
              </a:rPr>
              <a:t>, а у мањој мери ↑ </a:t>
            </a:r>
            <a:r>
              <a:rPr lang="x-none" dirty="0" err="1">
                <a:latin typeface="Palatino Linotype" pitchFamily="18" charset="0"/>
              </a:rPr>
              <a:t>IgG</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 циркулишућих имунокомплекса који корелирају са </a:t>
            </a:r>
            <a:r>
              <a:rPr lang="x-none" dirty="0" err="1">
                <a:latin typeface="Palatino Linotype" pitchFamily="18" charset="0"/>
              </a:rPr>
              <a:t>артралгијама</a:t>
            </a:r>
            <a:endParaRPr lang="x-none" dirty="0">
              <a:latin typeface="Palatino Linotype" pitchFamily="18" charset="0"/>
            </a:endParaRPr>
          </a:p>
          <a:p>
            <a:pPr>
              <a:lnSpc>
                <a:spcPct val="150000"/>
              </a:lnSpc>
            </a:pPr>
            <a:r>
              <a:rPr lang="x-none" b="1" dirty="0">
                <a:latin typeface="Palatino Linotype" pitchFamily="18" charset="0"/>
              </a:rPr>
              <a:t>АУТОАНТИТЕЛА</a:t>
            </a:r>
          </a:p>
          <a:p>
            <a:pPr marL="285750" indent="-285750">
              <a:lnSpc>
                <a:spcPct val="150000"/>
              </a:lnSpc>
              <a:buFont typeface="Wingdings" pitchFamily="2" charset="2"/>
              <a:buChar char="v"/>
            </a:pPr>
            <a:r>
              <a:rPr lang="x-none" b="1" dirty="0">
                <a:latin typeface="Palatino Linotype" pitchFamily="18" charset="0"/>
              </a:rPr>
              <a:t>Специфична-</a:t>
            </a:r>
            <a:r>
              <a:rPr lang="x-none" b="1" dirty="0" err="1">
                <a:latin typeface="Palatino Linotype" pitchFamily="18" charset="0"/>
              </a:rPr>
              <a:t>антимитохондријална</a:t>
            </a:r>
            <a:r>
              <a:rPr lang="x-none" b="1" dirty="0">
                <a:latin typeface="Palatino Linotype" pitchFamily="18" charset="0"/>
              </a:rPr>
              <a:t> антитела (AMHA) </a:t>
            </a:r>
            <a:r>
              <a:rPr lang="x-none" dirty="0">
                <a:latin typeface="Palatino Linotype" pitchFamily="18" charset="0"/>
              </a:rPr>
              <a:t>и специфична </a:t>
            </a:r>
            <a:r>
              <a:rPr lang="x-none" dirty="0" err="1">
                <a:latin typeface="Palatino Linotype" pitchFamily="18" charset="0"/>
              </a:rPr>
              <a:t>антинуклеарна</a:t>
            </a:r>
            <a:r>
              <a:rPr lang="x-none" dirty="0">
                <a:latin typeface="Palatino Linotype" pitchFamily="18" charset="0"/>
              </a:rPr>
              <a:t> антитела</a:t>
            </a:r>
          </a:p>
          <a:p>
            <a:pPr marL="285750" indent="-285750">
              <a:lnSpc>
                <a:spcPct val="150000"/>
              </a:lnSpc>
              <a:buFont typeface="Wingdings" pitchFamily="2" charset="2"/>
              <a:buChar char="v"/>
            </a:pPr>
            <a:r>
              <a:rPr lang="x-none" dirty="0">
                <a:latin typeface="Palatino Linotype" pitchFamily="18" charset="0"/>
              </a:rPr>
              <a:t>AMHA-позитивна у више од 95% болесника</a:t>
            </a:r>
          </a:p>
          <a:p>
            <a:pPr marL="285750" indent="-285750">
              <a:lnSpc>
                <a:spcPct val="150000"/>
              </a:lnSpc>
              <a:buFont typeface="Wingdings" pitchFamily="2" charset="2"/>
              <a:buChar char="v"/>
            </a:pPr>
            <a:r>
              <a:rPr lang="x-none" dirty="0">
                <a:latin typeface="Palatino Linotype" pitchFamily="18" charset="0"/>
              </a:rPr>
              <a:t>Имунолошки маркер PBC, али њихова улога у </a:t>
            </a:r>
            <a:r>
              <a:rPr lang="x-none" dirty="0" err="1">
                <a:latin typeface="Palatino Linotype" pitchFamily="18" charset="0"/>
              </a:rPr>
              <a:t>патогенези</a:t>
            </a:r>
            <a:r>
              <a:rPr lang="x-none" dirty="0">
                <a:latin typeface="Palatino Linotype" pitchFamily="18" charset="0"/>
              </a:rPr>
              <a:t> је нејасна</a:t>
            </a:r>
          </a:p>
          <a:p>
            <a:pPr marL="285750" indent="-285750">
              <a:lnSpc>
                <a:spcPct val="150000"/>
              </a:lnSpc>
              <a:buFont typeface="Wingdings" pitchFamily="2" charset="2"/>
              <a:buChar char="v"/>
            </a:pPr>
            <a:r>
              <a:rPr lang="x-none" dirty="0" err="1">
                <a:latin typeface="Palatino Linotype" pitchFamily="18" charset="0"/>
              </a:rPr>
              <a:t>Титар</a:t>
            </a:r>
            <a:r>
              <a:rPr lang="x-none" dirty="0">
                <a:latin typeface="Palatino Linotype" pitchFamily="18" charset="0"/>
              </a:rPr>
              <a:t> AMHA не корелира са тежином и током болести</a:t>
            </a:r>
          </a:p>
          <a:p>
            <a:endParaRPr lang="x-none" dirty="0"/>
          </a:p>
        </p:txBody>
      </p:sp>
    </p:spTree>
    <p:extLst>
      <p:ext uri="{BB962C8B-B14F-4D97-AF65-F5344CB8AC3E}">
        <p14:creationId xmlns:p14="http://schemas.microsoft.com/office/powerpoint/2010/main" val="82548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52400"/>
            <a:ext cx="9131299" cy="6324808"/>
          </a:xfrm>
          <a:prstGeom prst="rect">
            <a:avLst/>
          </a:prstGeom>
          <a:noFill/>
        </p:spPr>
        <p:txBody>
          <a:bodyPr wrap="square" rtlCol="0">
            <a:spAutoFit/>
          </a:bodyPr>
          <a:lstStyle/>
          <a:p>
            <a:pPr>
              <a:lnSpc>
                <a:spcPct val="150000"/>
              </a:lnSpc>
            </a:pPr>
            <a:r>
              <a:rPr lang="x-none" dirty="0">
                <a:latin typeface="Palatino Linotype" pitchFamily="18" charset="0"/>
              </a:rPr>
              <a:t>Мали број болесника трајно </a:t>
            </a:r>
            <a:r>
              <a:rPr lang="x-none" b="1" dirty="0">
                <a:latin typeface="Palatino Linotype" pitchFamily="18" charset="0"/>
              </a:rPr>
              <a:t>негативан-</a:t>
            </a:r>
            <a:r>
              <a:rPr lang="x-none" b="1" dirty="0" err="1">
                <a:latin typeface="Palatino Linotype" pitchFamily="18" charset="0"/>
              </a:rPr>
              <a:t>аутоимунски</a:t>
            </a:r>
            <a:r>
              <a:rPr lang="x-none" b="1" dirty="0">
                <a:latin typeface="Palatino Linotype" pitchFamily="18" charset="0"/>
              </a:rPr>
              <a:t> </a:t>
            </a:r>
            <a:r>
              <a:rPr lang="x-none" b="1" dirty="0" err="1">
                <a:latin typeface="Palatino Linotype" pitchFamily="18" charset="0"/>
              </a:rPr>
              <a:t>холангитис</a:t>
            </a:r>
            <a:r>
              <a:rPr lang="x-none" dirty="0">
                <a:latin typeface="Palatino Linotype" pitchFamily="18" charset="0"/>
              </a:rPr>
              <a:t>, варијанта PBC</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БИОПСИЈА ЈЕТРЕ И ХИСТОЛОШКИ НАЛАЗ</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Проблематика…</a:t>
            </a:r>
          </a:p>
          <a:p>
            <a:pPr marL="285750" indent="-285750">
              <a:lnSpc>
                <a:spcPct val="150000"/>
              </a:lnSpc>
              <a:buFont typeface="Wingdings" pitchFamily="2" charset="2"/>
              <a:buChar char="v"/>
            </a:pPr>
            <a:r>
              <a:rPr lang="x-none" dirty="0" err="1">
                <a:latin typeface="Palatino Linotype" pitchFamily="18" charset="0"/>
              </a:rPr>
              <a:t>Хистолоше</a:t>
            </a:r>
            <a:r>
              <a:rPr lang="x-none" dirty="0">
                <a:latin typeface="Palatino Linotype" pitchFamily="18" charset="0"/>
              </a:rPr>
              <a:t> промене, нарочито у првом стадијуму, </a:t>
            </a:r>
            <a:r>
              <a:rPr lang="x-none" dirty="0" err="1">
                <a:latin typeface="Palatino Linotype" pitchFamily="18" charset="0"/>
              </a:rPr>
              <a:t>фокалне</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Истовремено у јетри може постојати више стадијума болести</a:t>
            </a:r>
          </a:p>
          <a:p>
            <a:pPr marL="285750" indent="-285750">
              <a:lnSpc>
                <a:spcPct val="150000"/>
              </a:lnSpc>
              <a:buFont typeface="Wingdings" pitchFamily="2" charset="2"/>
              <a:buChar char="v"/>
            </a:pPr>
            <a:r>
              <a:rPr lang="x-none" dirty="0">
                <a:latin typeface="Palatino Linotype" pitchFamily="18" charset="0"/>
              </a:rPr>
              <a:t>Истовремена биопсија оба режња јетре (</a:t>
            </a:r>
            <a:r>
              <a:rPr lang="x-none" dirty="0" err="1">
                <a:latin typeface="Palatino Linotype" pitchFamily="18" charset="0"/>
              </a:rPr>
              <a:t>double</a:t>
            </a:r>
            <a:r>
              <a:rPr lang="x-none" dirty="0">
                <a:latin typeface="Palatino Linotype" pitchFamily="18" charset="0"/>
              </a:rPr>
              <a:t>-</a:t>
            </a:r>
            <a:r>
              <a:rPr lang="x-none" dirty="0" err="1">
                <a:latin typeface="Palatino Linotype" pitchFamily="18" charset="0"/>
              </a:rPr>
              <a:t>stick</a:t>
            </a:r>
            <a:r>
              <a:rPr lang="x-none" dirty="0">
                <a:latin typeface="Palatino Linotype" pitchFamily="18" charset="0"/>
              </a:rPr>
              <a:t> метода)</a:t>
            </a:r>
          </a:p>
          <a:p>
            <a:pPr marL="285750" indent="-285750">
              <a:lnSpc>
                <a:spcPct val="150000"/>
              </a:lnSpc>
              <a:buFont typeface="Wingdings" pitchFamily="2" charset="2"/>
              <a:buChar char="v"/>
            </a:pPr>
            <a:r>
              <a:rPr lang="x-none" dirty="0">
                <a:latin typeface="Palatino Linotype" pitchFamily="18" charset="0"/>
              </a:rPr>
              <a:t>Ако постоји више стадијума болести, болест се класификују према највишем стадијуму болести</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РАДИОЛОШКЕ ПЕТРАГЕ</a:t>
            </a:r>
          </a:p>
          <a:p>
            <a:pPr marL="285750" indent="-285750">
              <a:lnSpc>
                <a:spcPct val="150000"/>
              </a:lnSpc>
              <a:buFont typeface="Wingdings" pitchFamily="2" charset="2"/>
              <a:buChar char="v"/>
            </a:pPr>
            <a:r>
              <a:rPr lang="x-none" dirty="0">
                <a:latin typeface="Palatino Linotype" pitchFamily="18" charset="0"/>
              </a:rPr>
              <a:t>ЕРЦП-</a:t>
            </a:r>
            <a:r>
              <a:rPr lang="x-none" dirty="0" err="1">
                <a:latin typeface="Palatino Linotype" pitchFamily="18" charset="0"/>
              </a:rPr>
              <a:t>диф.дг</a:t>
            </a:r>
            <a:r>
              <a:rPr lang="x-none" dirty="0">
                <a:latin typeface="Palatino Linotype" pitchFamily="18" charset="0"/>
              </a:rPr>
              <a:t>. примарни </a:t>
            </a:r>
            <a:r>
              <a:rPr lang="x-none" dirty="0" err="1">
                <a:latin typeface="Palatino Linotype" pitchFamily="18" charset="0"/>
              </a:rPr>
              <a:t>склерозирајући</a:t>
            </a:r>
            <a:r>
              <a:rPr lang="x-none" dirty="0">
                <a:latin typeface="Palatino Linotype" pitchFamily="18" charset="0"/>
              </a:rPr>
              <a:t> </a:t>
            </a:r>
            <a:r>
              <a:rPr lang="x-none" dirty="0" err="1">
                <a:latin typeface="Palatino Linotype" pitchFamily="18" charset="0"/>
              </a:rPr>
              <a:t>холангитис</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Ултрасонорафија</a:t>
            </a:r>
            <a:r>
              <a:rPr lang="x-none" dirty="0">
                <a:latin typeface="Palatino Linotype" pitchFamily="18" charset="0"/>
              </a:rPr>
              <a:t> са </a:t>
            </a:r>
            <a:r>
              <a:rPr lang="x-none" dirty="0" err="1">
                <a:latin typeface="Palatino Linotype" pitchFamily="18" charset="0"/>
              </a:rPr>
              <a:t>доплером</a:t>
            </a:r>
            <a:r>
              <a:rPr lang="x-none" dirty="0">
                <a:latin typeface="Palatino Linotype" pitchFamily="18" charset="0"/>
              </a:rPr>
              <a:t>, </a:t>
            </a:r>
            <a:r>
              <a:rPr lang="x-none" dirty="0" err="1">
                <a:latin typeface="Palatino Linotype" pitchFamily="18" charset="0"/>
              </a:rPr>
              <a:t>контрасни</a:t>
            </a:r>
            <a:r>
              <a:rPr lang="x-none" dirty="0">
                <a:latin typeface="Palatino Linotype" pitchFamily="18" charset="0"/>
              </a:rPr>
              <a:t> CTи MR у </a:t>
            </a:r>
            <a:r>
              <a:rPr lang="x-none" dirty="0" err="1">
                <a:latin typeface="Palatino Linotype" pitchFamily="18" charset="0"/>
              </a:rPr>
              <a:t>детекцији</a:t>
            </a:r>
            <a:r>
              <a:rPr lang="x-none" dirty="0">
                <a:latin typeface="Palatino Linotype" pitchFamily="18" charset="0"/>
              </a:rPr>
              <a:t> </a:t>
            </a:r>
            <a:r>
              <a:rPr lang="x-none" dirty="0" err="1">
                <a:latin typeface="Palatino Linotype" pitchFamily="18" charset="0"/>
              </a:rPr>
              <a:t>портне</a:t>
            </a:r>
            <a:r>
              <a:rPr lang="x-none" dirty="0">
                <a:latin typeface="Palatino Linotype" pitchFamily="18" charset="0"/>
              </a:rPr>
              <a:t> хипертензије</a:t>
            </a:r>
          </a:p>
        </p:txBody>
      </p:sp>
    </p:spTree>
    <p:extLst>
      <p:ext uri="{BB962C8B-B14F-4D97-AF65-F5344CB8AC3E}">
        <p14:creationId xmlns:p14="http://schemas.microsoft.com/office/powerpoint/2010/main" val="38037446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15400" cy="6047809"/>
          </a:xfrm>
          <a:prstGeom prst="rect">
            <a:avLst/>
          </a:prstGeom>
          <a:noFill/>
        </p:spPr>
        <p:txBody>
          <a:bodyPr wrap="square" rtlCol="0">
            <a:spAutoFit/>
          </a:bodyPr>
          <a:lstStyle/>
          <a:p>
            <a:pPr>
              <a:lnSpc>
                <a:spcPct val="150000"/>
              </a:lnSpc>
            </a:pPr>
            <a:r>
              <a:rPr lang="x-none" b="1" dirty="0">
                <a:latin typeface="Palatino Linotype" pitchFamily="18" charset="0"/>
              </a:rPr>
              <a:t>ТЕРАПИЈА</a:t>
            </a:r>
          </a:p>
          <a:p>
            <a:pPr marL="342900" indent="-342900">
              <a:lnSpc>
                <a:spcPct val="150000"/>
              </a:lnSpc>
              <a:buAutoNum type="arabicPeriod"/>
            </a:pPr>
            <a:r>
              <a:rPr lang="x-none" dirty="0">
                <a:latin typeface="Palatino Linotype" pitchFamily="18" charset="0"/>
              </a:rPr>
              <a:t>Терапија хроничне </a:t>
            </a:r>
            <a:r>
              <a:rPr lang="x-none" dirty="0" err="1">
                <a:latin typeface="Palatino Linotype" pitchFamily="18" charset="0"/>
              </a:rPr>
              <a:t>холестазе</a:t>
            </a:r>
            <a:endParaRPr lang="x-none" dirty="0">
              <a:latin typeface="Palatino Linotype" pitchFamily="18" charset="0"/>
            </a:endParaRPr>
          </a:p>
          <a:p>
            <a:pPr marL="342900" indent="-342900">
              <a:lnSpc>
                <a:spcPct val="150000"/>
              </a:lnSpc>
              <a:buAutoNum type="arabicPeriod"/>
            </a:pPr>
            <a:r>
              <a:rPr lang="x-none" dirty="0">
                <a:latin typeface="Palatino Linotype" pitchFamily="18" charset="0"/>
              </a:rPr>
              <a:t>Специфична терапија саме болести</a:t>
            </a:r>
          </a:p>
          <a:p>
            <a:pPr marL="342900" indent="-342900">
              <a:lnSpc>
                <a:spcPct val="150000"/>
              </a:lnSpc>
              <a:buAutoNum type="arabicPeriod"/>
            </a:pPr>
            <a:endParaRPr lang="x-none" dirty="0">
              <a:latin typeface="Palatino Linotype" pitchFamily="18" charset="0"/>
            </a:endParaRPr>
          </a:p>
          <a:p>
            <a:pPr>
              <a:lnSpc>
                <a:spcPct val="150000"/>
              </a:lnSpc>
            </a:pPr>
            <a:r>
              <a:rPr lang="x-none" b="1" dirty="0">
                <a:latin typeface="Palatino Linotype" pitchFamily="18" charset="0"/>
              </a:rPr>
              <a:t>Лечење компликација хроничне </a:t>
            </a:r>
            <a:r>
              <a:rPr lang="x-none" b="1" dirty="0" err="1">
                <a:latin typeface="Palatino Linotype" pitchFamily="18" charset="0"/>
              </a:rPr>
              <a:t>холестазе</a:t>
            </a:r>
            <a:endParaRPr lang="x-none" b="1" dirty="0">
              <a:latin typeface="Palatino Linotype" pitchFamily="18" charset="0"/>
            </a:endParaRPr>
          </a:p>
          <a:p>
            <a:pPr marL="285750" indent="-285750">
              <a:lnSpc>
                <a:spcPct val="150000"/>
              </a:lnSpc>
              <a:buFont typeface="Wingdings" pitchFamily="2" charset="2"/>
              <a:buChar char="v"/>
            </a:pPr>
            <a:r>
              <a:rPr lang="x-none" b="1" dirty="0" err="1">
                <a:latin typeface="Palatino Linotype" pitchFamily="18" charset="0"/>
              </a:rPr>
              <a:t>Пруритус</a:t>
            </a:r>
            <a:endParaRPr lang="x-none" b="1" dirty="0">
              <a:latin typeface="Palatino Linotype" pitchFamily="18" charset="0"/>
            </a:endParaRPr>
          </a:p>
          <a:p>
            <a:pPr marL="285750" indent="-285750">
              <a:lnSpc>
                <a:spcPct val="150000"/>
              </a:lnSpc>
              <a:buFont typeface="Wingdings" pitchFamily="2" charset="2"/>
              <a:buChar char="ü"/>
            </a:pPr>
            <a:r>
              <a:rPr lang="x-none" dirty="0">
                <a:latin typeface="Palatino Linotype" pitchFamily="18" charset="0"/>
              </a:rPr>
              <a:t>Благи-топле купке, креме које влаже кожу, </a:t>
            </a:r>
            <a:r>
              <a:rPr lang="x-none" dirty="0" err="1">
                <a:latin typeface="Palatino Linotype" pitchFamily="18" charset="0"/>
              </a:rPr>
              <a:t>анхихистаминици</a:t>
            </a:r>
            <a:endParaRPr lang="x-none" dirty="0">
              <a:latin typeface="Palatino Linotype" pitchFamily="18" charset="0"/>
            </a:endParaRPr>
          </a:p>
          <a:p>
            <a:pPr marL="285750" indent="-285750">
              <a:lnSpc>
                <a:spcPct val="150000"/>
              </a:lnSpc>
              <a:buFont typeface="Wingdings" pitchFamily="2" charset="2"/>
              <a:buChar char="ü"/>
            </a:pPr>
            <a:r>
              <a:rPr lang="x-none" dirty="0">
                <a:latin typeface="Palatino Linotype" pitchFamily="18" charset="0"/>
              </a:rPr>
              <a:t>Тежи-</a:t>
            </a:r>
            <a:r>
              <a:rPr lang="x-none" dirty="0" err="1">
                <a:latin typeface="Palatino Linotype" pitchFamily="18" charset="0"/>
              </a:rPr>
              <a:t>холестирамин</a:t>
            </a:r>
            <a:r>
              <a:rPr lang="x-none" dirty="0">
                <a:latin typeface="Palatino Linotype" pitchFamily="18" charset="0"/>
              </a:rPr>
              <a:t> у дози од 4 грама једном на дан до дозе од 24 грама у подељеним дозама уз оброке, </a:t>
            </a:r>
            <a:r>
              <a:rPr lang="x-none" dirty="0" err="1">
                <a:latin typeface="Palatino Linotype" pitchFamily="18" charset="0"/>
              </a:rPr>
              <a:t>урсодеоксихолна</a:t>
            </a:r>
            <a:r>
              <a:rPr lang="x-none" dirty="0">
                <a:latin typeface="Palatino Linotype" pitchFamily="18" charset="0"/>
              </a:rPr>
              <a:t> киселина, </a:t>
            </a:r>
            <a:r>
              <a:rPr lang="x-none" dirty="0" err="1">
                <a:latin typeface="Palatino Linotype" pitchFamily="18" charset="0"/>
              </a:rPr>
              <a:t>фенобарбитал</a:t>
            </a:r>
            <a:r>
              <a:rPr lang="x-none" dirty="0">
                <a:latin typeface="Palatino Linotype" pitchFamily="18" charset="0"/>
              </a:rPr>
              <a:t> (60-90 </a:t>
            </a:r>
            <a:r>
              <a:rPr lang="x-none" dirty="0" err="1">
                <a:latin typeface="Palatino Linotype" pitchFamily="18" charset="0"/>
              </a:rPr>
              <a:t>mg</a:t>
            </a:r>
            <a:r>
              <a:rPr lang="x-none" dirty="0">
                <a:latin typeface="Palatino Linotype" pitchFamily="18" charset="0"/>
              </a:rPr>
              <a:t>/дан), </a:t>
            </a:r>
            <a:r>
              <a:rPr lang="x-none" dirty="0" err="1">
                <a:latin typeface="Palatino Linotype" pitchFamily="18" charset="0"/>
              </a:rPr>
              <a:t>рифампицин</a:t>
            </a:r>
            <a:r>
              <a:rPr lang="x-none" dirty="0">
                <a:latin typeface="Palatino Linotype" pitchFamily="18" charset="0"/>
              </a:rPr>
              <a:t> (300-600 </a:t>
            </a:r>
            <a:r>
              <a:rPr lang="x-none" dirty="0" err="1">
                <a:latin typeface="Palatino Linotype" pitchFamily="18" charset="0"/>
              </a:rPr>
              <a:t>mg</a:t>
            </a:r>
            <a:r>
              <a:rPr lang="x-none" dirty="0">
                <a:latin typeface="Palatino Linotype" pitchFamily="18" charset="0"/>
              </a:rPr>
              <a:t>/дан) као индуктор </a:t>
            </a:r>
            <a:r>
              <a:rPr lang="x-none" dirty="0" err="1">
                <a:latin typeface="Palatino Linotype" pitchFamily="18" charset="0"/>
              </a:rPr>
              <a:t>микросомалних</a:t>
            </a:r>
            <a:r>
              <a:rPr lang="x-none" dirty="0">
                <a:latin typeface="Palatino Linotype" pitchFamily="18" charset="0"/>
              </a:rPr>
              <a:t> </a:t>
            </a:r>
            <a:r>
              <a:rPr lang="x-none" dirty="0" err="1">
                <a:latin typeface="Palatino Linotype" pitchFamily="18" charset="0"/>
              </a:rPr>
              <a:t>ензима</a:t>
            </a:r>
            <a:r>
              <a:rPr lang="x-none" dirty="0">
                <a:latin typeface="Palatino Linotype" pitchFamily="18" charset="0"/>
              </a:rPr>
              <a:t>, </a:t>
            </a:r>
            <a:r>
              <a:rPr lang="x-none" dirty="0" err="1">
                <a:latin typeface="Palatino Linotype" pitchFamily="18" charset="0"/>
              </a:rPr>
              <a:t>циметидин</a:t>
            </a:r>
            <a:r>
              <a:rPr lang="x-none" dirty="0">
                <a:latin typeface="Palatino Linotype" pitchFamily="18" charset="0"/>
              </a:rPr>
              <a:t>, </a:t>
            </a:r>
            <a:r>
              <a:rPr lang="x-none" dirty="0" err="1">
                <a:latin typeface="Palatino Linotype" pitchFamily="18" charset="0"/>
              </a:rPr>
              <a:t>преднизон</a:t>
            </a:r>
            <a:r>
              <a:rPr lang="x-none" dirty="0">
                <a:latin typeface="Palatino Linotype" pitchFamily="18" charset="0"/>
              </a:rPr>
              <a:t>, </a:t>
            </a:r>
            <a:r>
              <a:rPr lang="x-none" dirty="0" err="1">
                <a:latin typeface="Palatino Linotype" pitchFamily="18" charset="0"/>
              </a:rPr>
              <a:t>фототерапија</a:t>
            </a:r>
            <a:r>
              <a:rPr lang="x-none" dirty="0">
                <a:latin typeface="Palatino Linotype" pitchFamily="18" charset="0"/>
              </a:rPr>
              <a:t> са </a:t>
            </a:r>
            <a:r>
              <a:rPr lang="x-none" dirty="0" err="1">
                <a:latin typeface="Palatino Linotype" pitchFamily="18" charset="0"/>
              </a:rPr>
              <a:t>ултраљубичастим</a:t>
            </a:r>
            <a:r>
              <a:rPr lang="x-none" dirty="0">
                <a:latin typeface="Palatino Linotype" pitchFamily="18" charset="0"/>
              </a:rPr>
              <a:t> зрацима, </a:t>
            </a:r>
            <a:r>
              <a:rPr lang="x-none" dirty="0" err="1">
                <a:latin typeface="Palatino Linotype" pitchFamily="18" charset="0"/>
              </a:rPr>
              <a:t>налоксон</a:t>
            </a:r>
            <a:r>
              <a:rPr lang="x-none" dirty="0">
                <a:latin typeface="Palatino Linotype" pitchFamily="18" charset="0"/>
              </a:rPr>
              <a:t> и </a:t>
            </a:r>
            <a:r>
              <a:rPr lang="x-none" dirty="0" err="1">
                <a:latin typeface="Palatino Linotype" pitchFamily="18" charset="0"/>
              </a:rPr>
              <a:t>налмефен</a:t>
            </a:r>
            <a:r>
              <a:rPr lang="x-none" dirty="0">
                <a:latin typeface="Palatino Linotype" pitchFamily="18" charset="0"/>
              </a:rPr>
              <a:t> (антагонисти </a:t>
            </a:r>
            <a:r>
              <a:rPr lang="x-none" dirty="0" err="1">
                <a:latin typeface="Palatino Linotype" pitchFamily="18" charset="0"/>
              </a:rPr>
              <a:t>опоида</a:t>
            </a:r>
            <a:r>
              <a:rPr lang="x-none" dirty="0">
                <a:latin typeface="Palatino Linotype" pitchFamily="18" charset="0"/>
              </a:rPr>
              <a:t>), код </a:t>
            </a:r>
            <a:r>
              <a:rPr lang="x-none" dirty="0" err="1">
                <a:latin typeface="Palatino Linotype" pitchFamily="18" charset="0"/>
              </a:rPr>
              <a:t>интрактабилног</a:t>
            </a:r>
            <a:r>
              <a:rPr lang="x-none" dirty="0">
                <a:latin typeface="Palatino Linotype" pitchFamily="18" charset="0"/>
              </a:rPr>
              <a:t> </a:t>
            </a:r>
            <a:r>
              <a:rPr lang="x-none" dirty="0" err="1">
                <a:latin typeface="Palatino Linotype" pitchFamily="18" charset="0"/>
              </a:rPr>
              <a:t>приритуса</a:t>
            </a:r>
            <a:r>
              <a:rPr lang="x-none" dirty="0">
                <a:latin typeface="Palatino Linotype" pitchFamily="18" charset="0"/>
              </a:rPr>
              <a:t> некада </a:t>
            </a:r>
            <a:r>
              <a:rPr lang="x-none" dirty="0" err="1">
                <a:latin typeface="Palatino Linotype" pitchFamily="18" charset="0"/>
              </a:rPr>
              <a:t>плазмафереза</a:t>
            </a:r>
            <a:endParaRPr lang="x-none" dirty="0">
              <a:latin typeface="Palatino Linotype" pitchFamily="18" charset="0"/>
            </a:endParaRPr>
          </a:p>
          <a:p>
            <a:r>
              <a:rPr lang="x-none" dirty="0"/>
              <a:t> </a:t>
            </a:r>
          </a:p>
          <a:p>
            <a:endParaRPr lang="x-none" dirty="0"/>
          </a:p>
        </p:txBody>
      </p:sp>
    </p:spTree>
    <p:extLst>
      <p:ext uri="{BB962C8B-B14F-4D97-AF65-F5344CB8AC3E}">
        <p14:creationId xmlns:p14="http://schemas.microsoft.com/office/powerpoint/2010/main" val="1932487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3999" cy="6744090"/>
          </a:xfrm>
          <a:prstGeom prst="rect">
            <a:avLst/>
          </a:prstGeom>
          <a:noFill/>
        </p:spPr>
        <p:txBody>
          <a:bodyPr wrap="square" rtlCol="0">
            <a:spAutoFit/>
          </a:bodyPr>
          <a:lstStyle/>
          <a:p>
            <a:pPr>
              <a:lnSpc>
                <a:spcPct val="150000"/>
              </a:lnSpc>
            </a:pPr>
            <a:r>
              <a:rPr lang="x-none" sz="1600" b="1" dirty="0">
                <a:latin typeface="Palatino Linotype" pitchFamily="18" charset="0"/>
              </a:rPr>
              <a:t>ХЕПАТИЧНА ОСТЕОДИСТРОФИЈА</a:t>
            </a:r>
          </a:p>
          <a:p>
            <a:pPr marL="285750" indent="-285750">
              <a:lnSpc>
                <a:spcPct val="150000"/>
              </a:lnSpc>
              <a:buFont typeface="Wingdings" pitchFamily="2" charset="2"/>
              <a:buChar char="v"/>
            </a:pPr>
            <a:r>
              <a:rPr lang="x-none" sz="1600" dirty="0">
                <a:latin typeface="Palatino Linotype" pitchFamily="18" charset="0"/>
              </a:rPr>
              <a:t>Ниједна терапија се није показала ефикасном код </a:t>
            </a:r>
            <a:r>
              <a:rPr lang="x-none" sz="1600" dirty="0" err="1">
                <a:latin typeface="Palatino Linotype" pitchFamily="18" charset="0"/>
              </a:rPr>
              <a:t>остеопорозе</a:t>
            </a:r>
            <a:endParaRPr lang="x-none" sz="1600" dirty="0">
              <a:latin typeface="Palatino Linotype" pitchFamily="18" charset="0"/>
            </a:endParaRPr>
          </a:p>
          <a:p>
            <a:pPr marL="285750" indent="-285750">
              <a:lnSpc>
                <a:spcPct val="150000"/>
              </a:lnSpc>
              <a:buFont typeface="Wingdings" pitchFamily="2" charset="2"/>
              <a:buChar char="v"/>
            </a:pPr>
            <a:r>
              <a:rPr lang="x-none" sz="1600" dirty="0" err="1">
                <a:latin typeface="Palatino Linotype" pitchFamily="18" charset="0"/>
              </a:rPr>
              <a:t>Надонада</a:t>
            </a:r>
            <a:r>
              <a:rPr lang="x-none" sz="1600" dirty="0">
                <a:latin typeface="Palatino Linotype" pitchFamily="18" charset="0"/>
              </a:rPr>
              <a:t> витамина Д</a:t>
            </a:r>
          </a:p>
          <a:p>
            <a:pPr marL="285750" indent="-285750">
              <a:lnSpc>
                <a:spcPct val="150000"/>
              </a:lnSpc>
              <a:buFont typeface="Wingdings" pitchFamily="2" charset="2"/>
              <a:buChar char="v"/>
            </a:pPr>
            <a:r>
              <a:rPr lang="x-none" sz="1600" dirty="0">
                <a:latin typeface="Palatino Linotype" pitchFamily="18" charset="0"/>
              </a:rPr>
              <a:t>Флуориди-убрзавају формирање костију</a:t>
            </a:r>
          </a:p>
          <a:p>
            <a:pPr marL="285750" indent="-285750">
              <a:lnSpc>
                <a:spcPct val="150000"/>
              </a:lnSpc>
              <a:buFont typeface="Wingdings" pitchFamily="2" charset="2"/>
              <a:buChar char="v"/>
            </a:pPr>
            <a:r>
              <a:rPr lang="x-none" sz="1600" dirty="0" err="1">
                <a:latin typeface="Palatino Linotype" pitchFamily="18" charset="0"/>
              </a:rPr>
              <a:t>Калцитонин</a:t>
            </a:r>
            <a:r>
              <a:rPr lang="x-none" sz="1600" dirty="0">
                <a:latin typeface="Palatino Linotype" pitchFamily="18" charset="0"/>
              </a:rPr>
              <a:t>-инхибира </a:t>
            </a:r>
            <a:r>
              <a:rPr lang="x-none" sz="1600" dirty="0" err="1">
                <a:latin typeface="Palatino Linotype" pitchFamily="18" charset="0"/>
              </a:rPr>
              <a:t>ресорпцју</a:t>
            </a:r>
            <a:r>
              <a:rPr lang="x-none" sz="1600" dirty="0">
                <a:latin typeface="Palatino Linotype" pitchFamily="18" charset="0"/>
              </a:rPr>
              <a:t> костију</a:t>
            </a:r>
          </a:p>
          <a:p>
            <a:pPr marL="285750" indent="-285750">
              <a:lnSpc>
                <a:spcPct val="150000"/>
              </a:lnSpc>
              <a:buFont typeface="Wingdings" pitchFamily="2" charset="2"/>
              <a:buChar char="v"/>
            </a:pPr>
            <a:r>
              <a:rPr lang="x-none" sz="1600" dirty="0" err="1">
                <a:latin typeface="Palatino Linotype" pitchFamily="18" charset="0"/>
              </a:rPr>
              <a:t>Естреогене</a:t>
            </a:r>
            <a:r>
              <a:rPr lang="x-none" sz="1600" dirty="0">
                <a:latin typeface="Palatino Linotype" pitchFamily="18" charset="0"/>
              </a:rPr>
              <a:t>-код </a:t>
            </a:r>
            <a:r>
              <a:rPr lang="x-none" sz="1600" dirty="0" err="1">
                <a:latin typeface="Palatino Linotype" pitchFamily="18" charset="0"/>
              </a:rPr>
              <a:t>постменопаузне</a:t>
            </a:r>
            <a:r>
              <a:rPr lang="x-none" sz="1600" dirty="0">
                <a:latin typeface="Palatino Linotype" pitchFamily="18" charset="0"/>
              </a:rPr>
              <a:t> </a:t>
            </a:r>
            <a:r>
              <a:rPr lang="x-none" sz="1600" dirty="0" err="1">
                <a:latin typeface="Palatino Linotype" pitchFamily="18" charset="0"/>
              </a:rPr>
              <a:t>остеопорозе</a:t>
            </a:r>
            <a:r>
              <a:rPr lang="x-none" sz="1600" dirty="0">
                <a:latin typeface="Palatino Linotype" pitchFamily="18" charset="0"/>
              </a:rPr>
              <a:t> избегавати због </a:t>
            </a:r>
            <a:r>
              <a:rPr lang="x-none" sz="1600" dirty="0" err="1">
                <a:latin typeface="Palatino Linotype" pitchFamily="18" charset="0"/>
              </a:rPr>
              <a:t>холестатског</a:t>
            </a:r>
            <a:r>
              <a:rPr lang="x-none" sz="1600" dirty="0">
                <a:latin typeface="Palatino Linotype" pitchFamily="18" charset="0"/>
              </a:rPr>
              <a:t> ефекта</a:t>
            </a:r>
          </a:p>
          <a:p>
            <a:pPr marL="285750" indent="-285750">
              <a:lnSpc>
                <a:spcPct val="150000"/>
              </a:lnSpc>
              <a:buFont typeface="Wingdings" pitchFamily="2" charset="2"/>
              <a:buChar char="v"/>
            </a:pPr>
            <a:r>
              <a:rPr lang="x-none" sz="1600" dirty="0" err="1">
                <a:latin typeface="Palatino Linotype" pitchFamily="18" charset="0"/>
              </a:rPr>
              <a:t>Бифосфонати</a:t>
            </a:r>
            <a:r>
              <a:rPr lang="x-none" sz="1600" dirty="0">
                <a:latin typeface="Palatino Linotype" pitchFamily="18" charset="0"/>
              </a:rPr>
              <a:t> попут </a:t>
            </a:r>
            <a:r>
              <a:rPr lang="x-none" sz="1600" dirty="0" err="1">
                <a:latin typeface="Palatino Linotype" pitchFamily="18" charset="0"/>
              </a:rPr>
              <a:t>аледроната</a:t>
            </a:r>
            <a:r>
              <a:rPr lang="x-none" sz="1600" dirty="0">
                <a:latin typeface="Palatino Linotype" pitchFamily="18" charset="0"/>
              </a:rPr>
              <a:t>-нису адекватно тестирани</a:t>
            </a:r>
          </a:p>
          <a:p>
            <a:pPr>
              <a:lnSpc>
                <a:spcPct val="150000"/>
              </a:lnSpc>
            </a:pPr>
            <a:r>
              <a:rPr lang="x-none" sz="1600" b="1" dirty="0">
                <a:latin typeface="Palatino Linotype" pitchFamily="18" charset="0"/>
              </a:rPr>
              <a:t>МАЛАПСОРЦИЈА</a:t>
            </a:r>
          </a:p>
          <a:p>
            <a:pPr marL="285750" indent="-285750">
              <a:lnSpc>
                <a:spcPct val="150000"/>
              </a:lnSpc>
              <a:buFont typeface="Wingdings" pitchFamily="2" charset="2"/>
              <a:buChar char="v"/>
            </a:pPr>
            <a:r>
              <a:rPr lang="x-none" sz="1600" dirty="0">
                <a:latin typeface="Palatino Linotype" pitchFamily="18" charset="0"/>
              </a:rPr>
              <a:t>Смањити унос масти храном и давати </a:t>
            </a:r>
            <a:r>
              <a:rPr lang="x-none" sz="1600" dirty="0" err="1">
                <a:latin typeface="Palatino Linotype" pitchFamily="18" charset="0"/>
              </a:rPr>
              <a:t>триглицериде</a:t>
            </a:r>
            <a:r>
              <a:rPr lang="x-none" sz="1600" dirty="0">
                <a:latin typeface="Palatino Linotype" pitchFamily="18" charset="0"/>
              </a:rPr>
              <a:t> средње дугих ланаца (</a:t>
            </a:r>
            <a:r>
              <a:rPr lang="x-none" sz="1600" dirty="0" err="1">
                <a:latin typeface="Palatino Linotype" pitchFamily="18" charset="0"/>
              </a:rPr>
              <a:t>meduim</a:t>
            </a:r>
            <a:r>
              <a:rPr lang="x-none" sz="1600" dirty="0">
                <a:latin typeface="Palatino Linotype" pitchFamily="18" charset="0"/>
              </a:rPr>
              <a:t>-</a:t>
            </a:r>
            <a:r>
              <a:rPr lang="x-none" sz="1600" dirty="0" err="1">
                <a:latin typeface="Palatino Linotype" pitchFamily="18" charset="0"/>
              </a:rPr>
              <a:t>chain</a:t>
            </a:r>
            <a:r>
              <a:rPr lang="x-none" sz="1600" dirty="0">
                <a:latin typeface="Palatino Linotype" pitchFamily="18" charset="0"/>
              </a:rPr>
              <a:t> </a:t>
            </a:r>
            <a:r>
              <a:rPr lang="x-none" sz="1600" dirty="0" err="1">
                <a:latin typeface="Palatino Linotype" pitchFamily="18" charset="0"/>
              </a:rPr>
              <a:t>tryglicerides</a:t>
            </a:r>
            <a:r>
              <a:rPr lang="x-none" sz="1600" dirty="0">
                <a:latin typeface="Palatino Linotype" pitchFamily="18" charset="0"/>
              </a:rPr>
              <a:t>, MCT) у дози од 60 ml MCT уља на дан</a:t>
            </a:r>
          </a:p>
          <a:p>
            <a:pPr marL="285750" indent="-285750">
              <a:lnSpc>
                <a:spcPct val="150000"/>
              </a:lnSpc>
              <a:buFont typeface="Wingdings" pitchFamily="2" charset="2"/>
              <a:buChar char="v"/>
            </a:pPr>
            <a:r>
              <a:rPr lang="x-none" sz="1600" dirty="0">
                <a:latin typeface="Palatino Linotype" pitchFamily="18" charset="0"/>
              </a:rPr>
              <a:t>Код удружене </a:t>
            </a:r>
            <a:r>
              <a:rPr lang="x-none" sz="1600" dirty="0" err="1">
                <a:latin typeface="Palatino Linotype" pitchFamily="18" charset="0"/>
              </a:rPr>
              <a:t>панкреасне</a:t>
            </a:r>
            <a:r>
              <a:rPr lang="x-none" sz="1600" dirty="0">
                <a:latin typeface="Palatino Linotype" pitchFamily="18" charset="0"/>
              </a:rPr>
              <a:t> </a:t>
            </a:r>
            <a:r>
              <a:rPr lang="x-none" sz="1600" dirty="0" err="1">
                <a:latin typeface="Palatino Linotype" pitchFamily="18" charset="0"/>
              </a:rPr>
              <a:t>инсуфицијенције</a:t>
            </a:r>
            <a:r>
              <a:rPr lang="x-none" sz="1600" dirty="0">
                <a:latin typeface="Palatino Linotype" pitchFamily="18" charset="0"/>
              </a:rPr>
              <a:t>-</a:t>
            </a:r>
            <a:r>
              <a:rPr lang="x-none" sz="1600" dirty="0" err="1">
                <a:latin typeface="Palatino Linotype" pitchFamily="18" charset="0"/>
              </a:rPr>
              <a:t>панкреатични</a:t>
            </a:r>
            <a:r>
              <a:rPr lang="x-none" sz="1600" dirty="0">
                <a:latin typeface="Palatino Linotype" pitchFamily="18" charset="0"/>
              </a:rPr>
              <a:t> ензими</a:t>
            </a:r>
          </a:p>
          <a:p>
            <a:pPr marL="285750" indent="-285750">
              <a:lnSpc>
                <a:spcPct val="150000"/>
              </a:lnSpc>
              <a:buFont typeface="Wingdings" pitchFamily="2" charset="2"/>
              <a:buChar char="v"/>
            </a:pPr>
            <a:r>
              <a:rPr lang="x-none" sz="1600" dirty="0">
                <a:latin typeface="Palatino Linotype" pitchFamily="18" charset="0"/>
              </a:rPr>
              <a:t>Код </a:t>
            </a:r>
            <a:r>
              <a:rPr lang="x-none" sz="1600" dirty="0" err="1">
                <a:latin typeface="Palatino Linotype" pitchFamily="18" charset="0"/>
              </a:rPr>
              <a:t>удружености</a:t>
            </a:r>
            <a:r>
              <a:rPr lang="x-none" sz="1600" dirty="0">
                <a:latin typeface="Palatino Linotype" pitchFamily="18" charset="0"/>
              </a:rPr>
              <a:t> са </a:t>
            </a:r>
            <a:r>
              <a:rPr lang="x-none" sz="1600" dirty="0" err="1">
                <a:latin typeface="Palatino Linotype" pitchFamily="18" charset="0"/>
              </a:rPr>
              <a:t>целијакијом</a:t>
            </a:r>
            <a:r>
              <a:rPr lang="x-none" sz="1600" dirty="0">
                <a:latin typeface="Palatino Linotype" pitchFamily="18" charset="0"/>
              </a:rPr>
              <a:t>-без </a:t>
            </a:r>
            <a:r>
              <a:rPr lang="x-none" sz="1600" dirty="0" err="1">
                <a:latin typeface="Palatino Linotype" pitchFamily="18" charset="0"/>
              </a:rPr>
              <a:t>глутенска</a:t>
            </a:r>
            <a:r>
              <a:rPr lang="x-none" sz="1600" dirty="0">
                <a:latin typeface="Palatino Linotype" pitchFamily="18" charset="0"/>
              </a:rPr>
              <a:t> дијета</a:t>
            </a:r>
          </a:p>
          <a:p>
            <a:pPr marL="285750" indent="-285750">
              <a:lnSpc>
                <a:spcPct val="150000"/>
              </a:lnSpc>
              <a:buFont typeface="Wingdings" pitchFamily="2" charset="2"/>
              <a:buChar char="v"/>
            </a:pPr>
            <a:r>
              <a:rPr lang="x-none" sz="1600" dirty="0">
                <a:latin typeface="Palatino Linotype" pitchFamily="18" charset="0"/>
              </a:rPr>
              <a:t>У случају синдрома слепе вијуге-</a:t>
            </a:r>
            <a:r>
              <a:rPr lang="x-none" sz="1600" dirty="0" err="1">
                <a:latin typeface="Palatino Linotype" pitchFamily="18" charset="0"/>
              </a:rPr>
              <a:t>интермитентно</a:t>
            </a:r>
            <a:r>
              <a:rPr lang="x-none" sz="1600" dirty="0">
                <a:latin typeface="Palatino Linotype" pitchFamily="18" charset="0"/>
              </a:rPr>
              <a:t> </a:t>
            </a:r>
            <a:r>
              <a:rPr lang="x-none" sz="1600" dirty="0" err="1">
                <a:latin typeface="Palatino Linotype" pitchFamily="18" charset="0"/>
              </a:rPr>
              <a:t>антибиотици</a:t>
            </a:r>
            <a:endParaRPr lang="x-none" sz="1600" dirty="0">
              <a:latin typeface="Palatino Linotype" pitchFamily="18" charset="0"/>
            </a:endParaRPr>
          </a:p>
          <a:p>
            <a:pPr marL="285750" indent="-285750">
              <a:lnSpc>
                <a:spcPct val="150000"/>
              </a:lnSpc>
              <a:buFont typeface="Wingdings" pitchFamily="2" charset="2"/>
              <a:buChar char="v"/>
            </a:pPr>
            <a:r>
              <a:rPr lang="x-none" sz="1600" dirty="0">
                <a:latin typeface="Palatino Linotype" pitchFamily="18" charset="0"/>
              </a:rPr>
              <a:t>Витамин К 5 </a:t>
            </a:r>
            <a:r>
              <a:rPr lang="x-none" sz="1600" dirty="0" err="1">
                <a:latin typeface="Palatino Linotype" pitchFamily="18" charset="0"/>
              </a:rPr>
              <a:t>mg</a:t>
            </a:r>
            <a:r>
              <a:rPr lang="x-none" sz="1600" dirty="0">
                <a:latin typeface="Palatino Linotype" pitchFamily="18" charset="0"/>
              </a:rPr>
              <a:t>/дан, Витамин А 10000-25000 јединица дневно, Витамин Е 400-1000 </a:t>
            </a:r>
            <a:r>
              <a:rPr lang="x-none" sz="1600">
                <a:latin typeface="Palatino Linotype" pitchFamily="18" charset="0"/>
              </a:rPr>
              <a:t>јединица дневно</a:t>
            </a:r>
            <a:endParaRPr lang="sr-Cyrl-RS" sz="1600" dirty="0">
              <a:latin typeface="Palatino Linotype" pitchFamily="18" charset="0"/>
            </a:endParaRPr>
          </a:p>
          <a:p>
            <a:pPr>
              <a:lnSpc>
                <a:spcPct val="150000"/>
              </a:lnSpc>
            </a:pPr>
            <a:r>
              <a:rPr lang="x-none" sz="1600" b="1">
                <a:latin typeface="Palatino Linotype" pitchFamily="18" charset="0"/>
              </a:rPr>
              <a:t>ХИПЕРЛИПИДЕМИЈА</a:t>
            </a:r>
          </a:p>
          <a:p>
            <a:pPr marL="285750" indent="-285750">
              <a:lnSpc>
                <a:spcPct val="150000"/>
              </a:lnSpc>
              <a:buFont typeface="Wingdings" pitchFamily="2" charset="2"/>
              <a:buChar char="v"/>
            </a:pPr>
            <a:r>
              <a:rPr lang="x-none" sz="1600">
                <a:latin typeface="Palatino Linotype" pitchFamily="18" charset="0"/>
              </a:rPr>
              <a:t>Урсодеоксихолна киселина</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p14="http://schemas.microsoft.com/office/powerpoint/2010/main" val="416303468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92100"/>
            <a:ext cx="9067801" cy="6832640"/>
          </a:xfrm>
          <a:prstGeom prst="rect">
            <a:avLst/>
          </a:prstGeom>
          <a:noFill/>
        </p:spPr>
        <p:txBody>
          <a:bodyPr wrap="square" rtlCol="0">
            <a:spAutoFit/>
          </a:bodyPr>
          <a:lstStyle/>
          <a:p>
            <a:pPr>
              <a:lnSpc>
                <a:spcPct val="150000"/>
              </a:lnSpc>
            </a:pPr>
            <a:r>
              <a:rPr lang="x-none" sz="1400" b="1">
                <a:latin typeface="Palatino Linotype" pitchFamily="18" charset="0"/>
              </a:rPr>
              <a:t>ТЕРАПИЈА </a:t>
            </a:r>
            <a:r>
              <a:rPr lang="x-none" sz="1400" b="1" dirty="0">
                <a:latin typeface="Palatino Linotype" pitchFamily="18" charset="0"/>
              </a:rPr>
              <a:t>БОЛЕСТИ ЈЕТРЕ</a:t>
            </a:r>
          </a:p>
          <a:p>
            <a:pPr marL="285750" indent="-285750">
              <a:lnSpc>
                <a:spcPct val="150000"/>
              </a:lnSpc>
              <a:buFont typeface="Wingdings" pitchFamily="2" charset="2"/>
              <a:buChar char="v"/>
            </a:pPr>
            <a:r>
              <a:rPr lang="x-none" sz="1400" b="1" dirty="0" err="1">
                <a:latin typeface="Palatino Linotype" pitchFamily="18" charset="0"/>
              </a:rPr>
              <a:t>Урсодеоксихолна</a:t>
            </a:r>
            <a:r>
              <a:rPr lang="x-none" sz="1400" b="1" dirty="0">
                <a:latin typeface="Palatino Linotype" pitchFamily="18" charset="0"/>
              </a:rPr>
              <a:t> киселина-једини лек одобрен за терапију</a:t>
            </a:r>
          </a:p>
          <a:p>
            <a:pPr marL="342900" indent="-342900">
              <a:lnSpc>
                <a:spcPct val="150000"/>
              </a:lnSpc>
              <a:buAutoNum type="arabicPeriod"/>
            </a:pPr>
            <a:r>
              <a:rPr lang="x-none" sz="1400" dirty="0">
                <a:latin typeface="Palatino Linotype" pitchFamily="18" charset="0"/>
              </a:rPr>
              <a:t>Снижава серумске концетрације </a:t>
            </a:r>
            <a:r>
              <a:rPr lang="x-none" sz="1400" dirty="0" err="1">
                <a:latin typeface="Palatino Linotype" pitchFamily="18" charset="0"/>
              </a:rPr>
              <a:t>ендогених</a:t>
            </a:r>
            <a:r>
              <a:rPr lang="x-none" sz="1400" dirty="0">
                <a:latin typeface="Palatino Linotype" pitchFamily="18" charset="0"/>
              </a:rPr>
              <a:t> жучних киселина</a:t>
            </a:r>
          </a:p>
          <a:p>
            <a:pPr marL="342900" indent="-342900">
              <a:lnSpc>
                <a:spcPct val="150000"/>
              </a:lnSpc>
              <a:buAutoNum type="arabicPeriod"/>
            </a:pPr>
            <a:r>
              <a:rPr lang="x-none" sz="1400" dirty="0">
                <a:latin typeface="Palatino Linotype" pitchFamily="18" charset="0"/>
              </a:rPr>
              <a:t>Стабилизује мембране јетриних ћелија изложених токсичним концетрацијама природних жучних киселина</a:t>
            </a:r>
          </a:p>
          <a:p>
            <a:pPr marL="342900" indent="-342900">
              <a:lnSpc>
                <a:spcPct val="150000"/>
              </a:lnSpc>
              <a:buAutoNum type="arabicPeriod"/>
            </a:pPr>
            <a:r>
              <a:rPr lang="x-none" sz="1400" dirty="0" err="1">
                <a:latin typeface="Palatino Linotype" pitchFamily="18" charset="0"/>
              </a:rPr>
              <a:t>Имуномодулаторни</a:t>
            </a:r>
            <a:r>
              <a:rPr lang="x-none" sz="1400" dirty="0">
                <a:latin typeface="Palatino Linotype" pitchFamily="18" charset="0"/>
              </a:rPr>
              <a:t> ефекат-пад </a:t>
            </a:r>
            <a:r>
              <a:rPr lang="x-none" sz="1400" dirty="0" err="1">
                <a:latin typeface="Palatino Linotype" pitchFamily="18" charset="0"/>
              </a:rPr>
              <a:t>IgM</a:t>
            </a:r>
            <a:r>
              <a:rPr lang="x-none" sz="1400" dirty="0">
                <a:latin typeface="Palatino Linotype" pitchFamily="18" charset="0"/>
              </a:rPr>
              <a:t>, редукција или нестанак AMHA, </a:t>
            </a:r>
            <a:r>
              <a:rPr lang="x-none" sz="1400" dirty="0" err="1">
                <a:latin typeface="Palatino Linotype" pitchFamily="18" charset="0"/>
              </a:rPr>
              <a:t>нормализација</a:t>
            </a:r>
            <a:r>
              <a:rPr lang="x-none" sz="1400" dirty="0">
                <a:latin typeface="Palatino Linotype" pitchFamily="18" charset="0"/>
              </a:rPr>
              <a:t> </a:t>
            </a:r>
            <a:r>
              <a:rPr lang="x-none" sz="1400" dirty="0" err="1">
                <a:latin typeface="Palatino Linotype" pitchFamily="18" charset="0"/>
              </a:rPr>
              <a:t>еозинофилије</a:t>
            </a:r>
            <a:endParaRPr lang="x-none" sz="1400" dirty="0">
              <a:latin typeface="Palatino Linotype" pitchFamily="18" charset="0"/>
            </a:endParaRPr>
          </a:p>
          <a:p>
            <a:pPr marL="342900" indent="-342900">
              <a:lnSpc>
                <a:spcPct val="150000"/>
              </a:lnSpc>
              <a:buAutoNum type="arabicPeriod"/>
            </a:pPr>
            <a:r>
              <a:rPr lang="x-none" sz="1400" dirty="0">
                <a:latin typeface="Palatino Linotype" pitchFamily="18" charset="0"/>
              </a:rPr>
              <a:t>Доза 13-15 </a:t>
            </a:r>
            <a:r>
              <a:rPr lang="x-none" sz="1400" dirty="0" err="1">
                <a:latin typeface="Palatino Linotype" pitchFamily="18" charset="0"/>
              </a:rPr>
              <a:t>mg</a:t>
            </a:r>
            <a:r>
              <a:rPr lang="x-none" sz="1400" dirty="0">
                <a:latin typeface="Palatino Linotype" pitchFamily="18" charset="0"/>
              </a:rPr>
              <a:t>/kg телесне тежине/дан</a:t>
            </a:r>
          </a:p>
          <a:p>
            <a:pPr marL="285750" indent="-285750">
              <a:lnSpc>
                <a:spcPct val="150000"/>
              </a:lnSpc>
              <a:buFont typeface="Wingdings" pitchFamily="2" charset="2"/>
              <a:buChar char="v"/>
            </a:pPr>
            <a:r>
              <a:rPr lang="x-none" sz="1400" b="1" dirty="0" err="1">
                <a:latin typeface="Palatino Linotype" pitchFamily="18" charset="0"/>
              </a:rPr>
              <a:t>Колхицин</a:t>
            </a:r>
            <a:r>
              <a:rPr lang="x-none" sz="1400" dirty="0">
                <a:latin typeface="Palatino Linotype" pitchFamily="18" charset="0"/>
              </a:rPr>
              <a:t>-</a:t>
            </a:r>
            <a:r>
              <a:rPr lang="x-none" sz="1400" dirty="0" err="1">
                <a:latin typeface="Palatino Linotype" pitchFamily="18" charset="0"/>
              </a:rPr>
              <a:t>антиинфламаторни</a:t>
            </a:r>
            <a:r>
              <a:rPr lang="x-none" sz="1400" dirty="0">
                <a:latin typeface="Palatino Linotype" pitchFamily="18" charset="0"/>
              </a:rPr>
              <a:t> и </a:t>
            </a:r>
            <a:r>
              <a:rPr lang="x-none" sz="1400" dirty="0" err="1">
                <a:latin typeface="Palatino Linotype" pitchFamily="18" charset="0"/>
              </a:rPr>
              <a:t>антифиброзни</a:t>
            </a:r>
            <a:r>
              <a:rPr lang="x-none" sz="1400" dirty="0">
                <a:latin typeface="Palatino Linotype" pitchFamily="18" charset="0"/>
              </a:rPr>
              <a:t> ефекат, смањује синтезу </a:t>
            </a:r>
            <a:r>
              <a:rPr lang="x-none" sz="1400" dirty="0" err="1">
                <a:latin typeface="Palatino Linotype" pitchFamily="18" charset="0"/>
              </a:rPr>
              <a:t>колегена</a:t>
            </a:r>
            <a:r>
              <a:rPr lang="x-none" sz="1400" dirty="0">
                <a:latin typeface="Palatino Linotype" pitchFamily="18" charset="0"/>
              </a:rPr>
              <a:t>, повећава активност </a:t>
            </a:r>
            <a:r>
              <a:rPr lang="x-none" sz="1400" dirty="0" err="1">
                <a:latin typeface="Palatino Linotype" pitchFamily="18" charset="0"/>
              </a:rPr>
              <a:t>колагеназа</a:t>
            </a:r>
            <a:r>
              <a:rPr lang="x-none" sz="1400" dirty="0">
                <a:latin typeface="Palatino Linotype" pitchFamily="18" charset="0"/>
              </a:rPr>
              <a:t>, доза 1,2 </a:t>
            </a:r>
            <a:r>
              <a:rPr lang="x-none" sz="1400" dirty="0" err="1">
                <a:latin typeface="Palatino Linotype" pitchFamily="18" charset="0"/>
              </a:rPr>
              <a:t>mg</a:t>
            </a:r>
            <a:r>
              <a:rPr lang="x-none" sz="1400" dirty="0">
                <a:latin typeface="Palatino Linotype" pitchFamily="18" charset="0"/>
              </a:rPr>
              <a:t>/дан, не лечи, али успорава напредовање болести</a:t>
            </a:r>
          </a:p>
          <a:p>
            <a:pPr marL="285750" indent="-285750">
              <a:lnSpc>
                <a:spcPct val="150000"/>
              </a:lnSpc>
              <a:buFont typeface="Wingdings" pitchFamily="2" charset="2"/>
              <a:buChar char="v"/>
            </a:pPr>
            <a:r>
              <a:rPr lang="x-none" sz="1400" b="1" dirty="0" err="1">
                <a:latin typeface="Palatino Linotype" pitchFamily="18" charset="0"/>
              </a:rPr>
              <a:t>Метотрексат</a:t>
            </a:r>
            <a:r>
              <a:rPr lang="x-none" sz="1400" dirty="0">
                <a:latin typeface="Palatino Linotype" pitchFamily="18" charset="0"/>
              </a:rPr>
              <a:t>-15 </a:t>
            </a:r>
            <a:r>
              <a:rPr lang="x-none" sz="1400" dirty="0" err="1">
                <a:latin typeface="Palatino Linotype" pitchFamily="18" charset="0"/>
              </a:rPr>
              <a:t>mg</a:t>
            </a:r>
            <a:r>
              <a:rPr lang="x-none" sz="1400" dirty="0">
                <a:latin typeface="Palatino Linotype" pitchFamily="18" charset="0"/>
              </a:rPr>
              <a:t>/недељно у три </a:t>
            </a:r>
            <a:r>
              <a:rPr lang="x-none" sz="1400">
                <a:latin typeface="Palatino Linotype" pitchFamily="18" charset="0"/>
              </a:rPr>
              <a:t>подељене дозе</a:t>
            </a:r>
            <a:endParaRPr lang="sr-Cyrl-RS" sz="1400" dirty="0">
              <a:latin typeface="Palatino Linotype" pitchFamily="18" charset="0"/>
            </a:endParaRPr>
          </a:p>
          <a:p>
            <a:pPr marL="285750" indent="-285750">
              <a:lnSpc>
                <a:spcPct val="150000"/>
              </a:lnSpc>
              <a:buFont typeface="Wingdings" pitchFamily="2" charset="2"/>
              <a:buChar char="v"/>
            </a:pPr>
            <a:r>
              <a:rPr lang="x-none" sz="1400">
                <a:latin typeface="Palatino Linotype" pitchFamily="18" charset="0"/>
              </a:rPr>
              <a:t>Лече се сви болесници укључујући и оне у асимптоматској фази болести</a:t>
            </a:r>
          </a:p>
          <a:p>
            <a:pPr marL="285750" indent="-285750">
              <a:lnSpc>
                <a:spcPct val="150000"/>
              </a:lnSpc>
              <a:buFont typeface="Wingdings" pitchFamily="2" charset="2"/>
              <a:buChar char="v"/>
            </a:pPr>
            <a:r>
              <a:rPr lang="x-none" sz="1400">
                <a:latin typeface="Palatino Linotype" pitchFamily="18" charset="0"/>
              </a:rPr>
              <a:t>Урсодеоксихолна киселина успорава прогресију болести</a:t>
            </a:r>
          </a:p>
          <a:p>
            <a:pPr marL="285750" indent="-285750">
              <a:lnSpc>
                <a:spcPct val="150000"/>
              </a:lnSpc>
              <a:buFont typeface="Wingdings" pitchFamily="2" charset="2"/>
              <a:buChar char="v"/>
            </a:pPr>
            <a:r>
              <a:rPr lang="x-none" sz="1400">
                <a:latin typeface="Palatino Linotype" pitchFamily="18" charset="0"/>
              </a:rPr>
              <a:t>Колхицин и метротрексат адитивни ефекат са урсодеоксихолном киселном, још увек експериментално</a:t>
            </a:r>
          </a:p>
          <a:p>
            <a:pPr marL="285750" indent="-285750">
              <a:lnSpc>
                <a:spcPct val="150000"/>
              </a:lnSpc>
              <a:buFont typeface="Wingdings" pitchFamily="2" charset="2"/>
              <a:buChar char="v"/>
            </a:pPr>
            <a:r>
              <a:rPr lang="x-none" sz="1400">
                <a:latin typeface="Palatino Linotype" pitchFamily="18" charset="0"/>
              </a:rPr>
              <a:t>Урсодеоскихолна киселина 10-15 mg/дан у подељеним дозама са оброцима и пред спавање</a:t>
            </a:r>
          </a:p>
          <a:p>
            <a:pPr marL="285750" indent="-285750">
              <a:lnSpc>
                <a:spcPct val="150000"/>
              </a:lnSpc>
              <a:buFont typeface="Wingdings" pitchFamily="2" charset="2"/>
              <a:buChar char="v"/>
            </a:pPr>
            <a:r>
              <a:rPr lang="x-none" sz="1400">
                <a:latin typeface="Palatino Linotype" pitchFamily="18" charset="0"/>
              </a:rPr>
              <a:t>Нормализација биохемијских параметра унутар 6 месеци, наставља се терапија и понавља биопсија након 18-24 месеца</a:t>
            </a:r>
          </a:p>
          <a:p>
            <a:pPr marL="285750" indent="-285750">
              <a:lnSpc>
                <a:spcPct val="150000"/>
              </a:lnSpc>
              <a:buFont typeface="Wingdings" pitchFamily="2" charset="2"/>
              <a:buChar char="v"/>
            </a:pPr>
            <a:r>
              <a:rPr lang="x-none" sz="1400">
                <a:latin typeface="Palatino Linotype" pitchFamily="18" charset="0"/>
              </a:rPr>
              <a:t>Побољшање или стабилан налаз-трајна терапија уз контролне биопсије сваких 2-5 година</a:t>
            </a:r>
          </a:p>
          <a:p>
            <a:pPr>
              <a:lnSpc>
                <a:spcPct val="150000"/>
              </a:lnSpc>
            </a:pPr>
            <a:r>
              <a:rPr lang="x-none" sz="1400" b="1">
                <a:latin typeface="Palatino Linotype" pitchFamily="18" charset="0"/>
              </a:rPr>
              <a:t>ТРАНСПЛАНТАЦИЈА ЈЕТРЕ:</a:t>
            </a:r>
          </a:p>
          <a:p>
            <a:pPr>
              <a:lnSpc>
                <a:spcPct val="150000"/>
              </a:lnSpc>
            </a:pPr>
            <a:r>
              <a:rPr lang="x-none" sz="1400">
                <a:latin typeface="Palatino Linotype" pitchFamily="18" charset="0"/>
              </a:rPr>
              <a:t>Рецидив PBC у трансплатираној јетри је редак</a:t>
            </a:r>
            <a:endParaRPr lang="x-none" dirty="0"/>
          </a:p>
          <a:p>
            <a:endParaRPr lang="x-none" dirty="0"/>
          </a:p>
        </p:txBody>
      </p:sp>
    </p:spTree>
    <p:extLst>
      <p:ext uri="{BB962C8B-B14F-4D97-AF65-F5344CB8AC3E}">
        <p14:creationId xmlns:p14="http://schemas.microsoft.com/office/powerpoint/2010/main" val="1120719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763000" cy="5863144"/>
          </a:xfrm>
          <a:prstGeom prst="rect">
            <a:avLst/>
          </a:prstGeom>
          <a:noFill/>
        </p:spPr>
        <p:txBody>
          <a:bodyPr wrap="square" rtlCol="0">
            <a:spAutoFit/>
          </a:bodyPr>
          <a:lstStyle/>
          <a:p>
            <a:pPr>
              <a:lnSpc>
                <a:spcPct val="150000"/>
              </a:lnSpc>
            </a:pPr>
            <a:r>
              <a:rPr lang="x-none" sz="1600" b="1" dirty="0">
                <a:latin typeface="Palatino Linotype" pitchFamily="18" charset="0"/>
              </a:rPr>
              <a:t>5. Дефекти излучивања </a:t>
            </a:r>
            <a:r>
              <a:rPr lang="x-none" sz="1600" b="1" dirty="0" err="1">
                <a:latin typeface="Palatino Linotype" pitchFamily="18" charset="0"/>
              </a:rPr>
              <a:t>билирубина</a:t>
            </a:r>
            <a:endParaRPr lang="x-none" sz="1600" b="1" dirty="0">
              <a:latin typeface="Palatino Linotype" pitchFamily="18" charset="0"/>
            </a:endParaRPr>
          </a:p>
          <a:p>
            <a:pPr marL="285750" indent="-285750">
              <a:lnSpc>
                <a:spcPct val="150000"/>
              </a:lnSpc>
              <a:buFont typeface="Arial" pitchFamily="34" charset="0"/>
              <a:buChar char="•"/>
            </a:pPr>
            <a:r>
              <a:rPr lang="x-none" sz="1600" dirty="0">
                <a:latin typeface="Palatino Linotype" pitchFamily="18" charset="0"/>
              </a:rPr>
              <a:t>Повишена фракција: директна (</a:t>
            </a:r>
            <a:r>
              <a:rPr lang="x-none" sz="1600" dirty="0" err="1">
                <a:latin typeface="Palatino Linotype" pitchFamily="18" charset="0"/>
              </a:rPr>
              <a:t>коњугована</a:t>
            </a:r>
            <a:r>
              <a:rPr lang="x-none" sz="1600" dirty="0">
                <a:latin typeface="Palatino Linotype" pitchFamily="18" charset="0"/>
              </a:rPr>
              <a:t>)</a:t>
            </a:r>
          </a:p>
          <a:p>
            <a:pPr>
              <a:lnSpc>
                <a:spcPct val="150000"/>
              </a:lnSpc>
            </a:pPr>
            <a:r>
              <a:rPr lang="x-none" sz="1600" b="1" dirty="0">
                <a:latin typeface="Palatino Linotype" pitchFamily="18" charset="0"/>
              </a:rPr>
              <a:t>Узроци:</a:t>
            </a:r>
          </a:p>
          <a:p>
            <a:pPr marL="285750" indent="-285750">
              <a:lnSpc>
                <a:spcPct val="150000"/>
              </a:lnSpc>
              <a:buFont typeface="Arial" pitchFamily="34" charset="0"/>
              <a:buChar char="•"/>
            </a:pPr>
            <a:r>
              <a:rPr lang="x-none" sz="1600" dirty="0" err="1">
                <a:latin typeface="Palatino Linotype" pitchFamily="18" charset="0"/>
              </a:rPr>
              <a:t>Хепатоцелуларно</a:t>
            </a:r>
            <a:r>
              <a:rPr lang="x-none" sz="1600" dirty="0">
                <a:latin typeface="Palatino Linotype" pitchFamily="18" charset="0"/>
              </a:rPr>
              <a:t> обољење (</a:t>
            </a:r>
            <a:r>
              <a:rPr lang="x-none" sz="1600" dirty="0" err="1">
                <a:latin typeface="Palatino Linotype" pitchFamily="18" charset="0"/>
              </a:rPr>
              <a:t>вирусни</a:t>
            </a:r>
            <a:r>
              <a:rPr lang="x-none" sz="1600" dirty="0">
                <a:latin typeface="Palatino Linotype" pitchFamily="18" charset="0"/>
              </a:rPr>
              <a:t>, алкохолни, токсични хепатитис)-оштећење у </a:t>
            </a:r>
            <a:r>
              <a:rPr lang="x-none" sz="1600" dirty="0" err="1">
                <a:latin typeface="Palatino Linotype" pitchFamily="18" charset="0"/>
              </a:rPr>
              <a:t>секреторном</a:t>
            </a:r>
            <a:r>
              <a:rPr lang="x-none" sz="1600" dirty="0">
                <a:latin typeface="Palatino Linotype" pitchFamily="18" charset="0"/>
              </a:rPr>
              <a:t> механизму за жучне киселине, известан степен ретенције жучних киселина (</a:t>
            </a:r>
            <a:r>
              <a:rPr lang="x-none" sz="1600" dirty="0" err="1">
                <a:latin typeface="Palatino Linotype" pitchFamily="18" charset="0"/>
              </a:rPr>
              <a:t>холестаза</a:t>
            </a:r>
            <a:r>
              <a:rPr lang="x-none" sz="1600" dirty="0">
                <a:latin typeface="Palatino Linotype" pitchFamily="18" charset="0"/>
              </a:rPr>
              <a:t>) који може пратити ретенцију </a:t>
            </a:r>
            <a:r>
              <a:rPr lang="x-none" sz="1600" dirty="0" err="1">
                <a:latin typeface="Palatino Linotype" pitchFamily="18" charset="0"/>
              </a:rPr>
              <a:t>билирубина</a:t>
            </a:r>
            <a:endParaRPr lang="x-none" sz="1600" dirty="0">
              <a:latin typeface="Palatino Linotype" pitchFamily="18" charset="0"/>
            </a:endParaRPr>
          </a:p>
          <a:p>
            <a:pPr marL="285750" indent="-285750">
              <a:lnSpc>
                <a:spcPct val="150000"/>
              </a:lnSpc>
              <a:buFont typeface="Arial" pitchFamily="34" charset="0"/>
              <a:buChar char="•"/>
            </a:pPr>
            <a:r>
              <a:rPr lang="x-none" sz="1600" dirty="0">
                <a:latin typeface="Palatino Linotype" pitchFamily="18" charset="0"/>
              </a:rPr>
              <a:t>Генетски поремећај  у преносном систему </a:t>
            </a:r>
            <a:r>
              <a:rPr lang="x-none" sz="1600" dirty="0" err="1">
                <a:latin typeface="Palatino Linotype" pitchFamily="18" charset="0"/>
              </a:rPr>
              <a:t>билирубина</a:t>
            </a:r>
            <a:r>
              <a:rPr lang="x-none" sz="1600" dirty="0">
                <a:latin typeface="Palatino Linotype" pitchFamily="18" charset="0"/>
              </a:rPr>
              <a:t> (</a:t>
            </a:r>
            <a:r>
              <a:rPr lang="x-none" sz="1600" dirty="0" err="1">
                <a:latin typeface="Palatino Linotype" pitchFamily="18" charset="0"/>
              </a:rPr>
              <a:t>Dubin</a:t>
            </a:r>
            <a:r>
              <a:rPr lang="x-none" sz="1600" dirty="0">
                <a:latin typeface="Palatino Linotype" pitchFamily="18" charset="0"/>
              </a:rPr>
              <a:t>-Ј</a:t>
            </a:r>
            <a:r>
              <a:rPr lang="x-none" sz="1600" dirty="0" err="1">
                <a:latin typeface="Palatino Linotype" pitchFamily="18" charset="0"/>
              </a:rPr>
              <a:t>ohnson</a:t>
            </a:r>
            <a:r>
              <a:rPr lang="x-none" sz="1600" dirty="0">
                <a:latin typeface="Palatino Linotype" pitchFamily="18" charset="0"/>
              </a:rPr>
              <a:t>-ов синдром, Rotor-ов синдром)-чиста </a:t>
            </a:r>
            <a:r>
              <a:rPr lang="x-none" sz="1600" dirty="0" err="1">
                <a:latin typeface="Palatino Linotype" pitchFamily="18" charset="0"/>
              </a:rPr>
              <a:t>коњугована</a:t>
            </a:r>
            <a:r>
              <a:rPr lang="x-none" sz="1600" dirty="0">
                <a:latin typeface="Palatino Linotype" pitchFamily="18" charset="0"/>
              </a:rPr>
              <a:t> </a:t>
            </a:r>
            <a:r>
              <a:rPr lang="x-none" sz="1600" dirty="0" err="1">
                <a:latin typeface="Palatino Linotype" pitchFamily="18" charset="0"/>
              </a:rPr>
              <a:t>хиперебилирубинемија</a:t>
            </a:r>
            <a:r>
              <a:rPr lang="x-none" sz="1600" dirty="0">
                <a:latin typeface="Palatino Linotype" pitchFamily="18" charset="0"/>
              </a:rPr>
              <a:t>, без повећања жучних киселина (</a:t>
            </a:r>
            <a:r>
              <a:rPr lang="x-none" sz="1600" dirty="0" err="1">
                <a:latin typeface="Palatino Linotype" pitchFamily="18" charset="0"/>
              </a:rPr>
              <a:t>хипербилирубинемија</a:t>
            </a:r>
            <a:r>
              <a:rPr lang="x-none" sz="1600" dirty="0">
                <a:latin typeface="Palatino Linotype" pitchFamily="18" charset="0"/>
              </a:rPr>
              <a:t> без </a:t>
            </a:r>
            <a:r>
              <a:rPr lang="x-none" sz="1600" dirty="0" err="1">
                <a:latin typeface="Palatino Linotype" pitchFamily="18" charset="0"/>
              </a:rPr>
              <a:t>холестазе</a:t>
            </a:r>
            <a:r>
              <a:rPr lang="x-none" sz="1600" dirty="0">
                <a:latin typeface="Palatino Linotype" pitchFamily="18" charset="0"/>
              </a:rPr>
              <a:t>)</a:t>
            </a:r>
          </a:p>
          <a:p>
            <a:pPr marL="285750" indent="-285750">
              <a:lnSpc>
                <a:spcPct val="150000"/>
              </a:lnSpc>
              <a:buFont typeface="Wingdings" pitchFamily="2" charset="2"/>
              <a:buChar char="v"/>
            </a:pPr>
            <a:r>
              <a:rPr lang="x-none" sz="1600" b="1" dirty="0" err="1">
                <a:latin typeface="Palatino Linotype" pitchFamily="18" charset="0"/>
              </a:rPr>
              <a:t>Dubin</a:t>
            </a:r>
            <a:r>
              <a:rPr lang="x-none" sz="1600" b="1" dirty="0">
                <a:latin typeface="Palatino Linotype" pitchFamily="18" charset="0"/>
              </a:rPr>
              <a:t>-Ј</a:t>
            </a:r>
            <a:r>
              <a:rPr lang="x-none" sz="1600" b="1" dirty="0" err="1">
                <a:latin typeface="Palatino Linotype" pitchFamily="18" charset="0"/>
              </a:rPr>
              <a:t>ohnson</a:t>
            </a:r>
            <a:r>
              <a:rPr lang="x-none" sz="1600" b="1" dirty="0">
                <a:latin typeface="Palatino Linotype" pitchFamily="18" charset="0"/>
              </a:rPr>
              <a:t>-ов синдром-</a:t>
            </a:r>
            <a:r>
              <a:rPr lang="x-none" sz="1600" dirty="0" err="1">
                <a:latin typeface="Palatino Linotype" pitchFamily="18" charset="0"/>
              </a:rPr>
              <a:t>флуктуирајућа</a:t>
            </a:r>
            <a:r>
              <a:rPr lang="x-none" sz="1600" dirty="0">
                <a:latin typeface="Palatino Linotype" pitchFamily="18" charset="0"/>
              </a:rPr>
              <a:t> жутица, у II и III деценији живота, повећава се у трудноћи, при операцијама, инфекцијама, 60% </a:t>
            </a:r>
            <a:r>
              <a:rPr lang="x-none" sz="1600" dirty="0" err="1">
                <a:latin typeface="Palatino Linotype" pitchFamily="18" charset="0"/>
              </a:rPr>
              <a:t>билирубина</a:t>
            </a:r>
            <a:r>
              <a:rPr lang="x-none" sz="1600" dirty="0">
                <a:latin typeface="Palatino Linotype" pitchFamily="18" charset="0"/>
              </a:rPr>
              <a:t> је </a:t>
            </a:r>
            <a:r>
              <a:rPr lang="x-none" sz="1600" dirty="0" err="1">
                <a:latin typeface="Palatino Linotype" pitchFamily="18" charset="0"/>
              </a:rPr>
              <a:t>коњуговано</a:t>
            </a:r>
            <a:r>
              <a:rPr lang="x-none" sz="1600" dirty="0">
                <a:latin typeface="Palatino Linotype" pitchFamily="18" charset="0"/>
              </a:rPr>
              <a:t>, при биопсији јетра </a:t>
            </a:r>
            <a:r>
              <a:rPr lang="x-none" sz="1600" dirty="0" err="1">
                <a:latin typeface="Palatino Linotype" pitchFamily="18" charset="0"/>
              </a:rPr>
              <a:t>пигментована</a:t>
            </a:r>
            <a:r>
              <a:rPr lang="x-none" sz="1600" dirty="0">
                <a:latin typeface="Palatino Linotype" pitchFamily="18" charset="0"/>
              </a:rPr>
              <a:t>, појава веће ретенције БСП-а у серуму у 90-том минуту, у </a:t>
            </a:r>
            <a:r>
              <a:rPr lang="x-none" sz="1600" dirty="0" err="1">
                <a:latin typeface="Palatino Linotype" pitchFamily="18" charset="0"/>
              </a:rPr>
              <a:t>ондосу</a:t>
            </a:r>
            <a:r>
              <a:rPr lang="x-none" sz="1600" dirty="0">
                <a:latin typeface="Palatino Linotype" pitchFamily="18" charset="0"/>
              </a:rPr>
              <a:t> на 45-ти минут (</a:t>
            </a:r>
            <a:r>
              <a:rPr lang="x-none" sz="1600" dirty="0" err="1">
                <a:latin typeface="Palatino Linotype" pitchFamily="18" charset="0"/>
              </a:rPr>
              <a:t>неизлучена</a:t>
            </a:r>
            <a:r>
              <a:rPr lang="x-none" sz="1600" dirty="0">
                <a:latin typeface="Palatino Linotype" pitchFamily="18" charset="0"/>
              </a:rPr>
              <a:t> боја се враћа у плазму),  бенигни синдром не захтева терапију</a:t>
            </a:r>
            <a:endParaRPr lang="x-none" sz="1600" b="1" dirty="0">
              <a:latin typeface="Palatino Linotype" pitchFamily="18" charset="0"/>
            </a:endParaRPr>
          </a:p>
          <a:p>
            <a:endParaRPr lang="x-none" dirty="0">
              <a:latin typeface="Palatino Linotype" pitchFamily="18" charset="0"/>
            </a:endParaRPr>
          </a:p>
          <a:p>
            <a:endParaRPr lang="x-none" dirty="0">
              <a:latin typeface="Palatino Linotype" pitchFamily="18" charset="0"/>
            </a:endParaRPr>
          </a:p>
        </p:txBody>
      </p:sp>
    </p:spTree>
    <p:extLst>
      <p:ext uri="{BB962C8B-B14F-4D97-AF65-F5344CB8AC3E}">
        <p14:creationId xmlns:p14="http://schemas.microsoft.com/office/powerpoint/2010/main" val="185282954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600201"/>
            <a:ext cx="8839200" cy="2000250"/>
          </a:xfrm>
        </p:spPr>
        <p:txBody>
          <a:bodyPr>
            <a:noAutofit/>
          </a:bodyPr>
          <a:lstStyle/>
          <a:p>
            <a:r>
              <a:rPr lang="x-none" sz="3200" b="1" dirty="0">
                <a:latin typeface="Palatino Linotype" pitchFamily="18" charset="0"/>
              </a:rPr>
              <a:t>ПРИМАРНИ СКЛЕРОЗИРАЈУЋИ ХОЛАНГИТИС</a:t>
            </a:r>
            <a:br>
              <a:rPr lang="x-none" sz="3200" b="1" dirty="0">
                <a:latin typeface="Palatino Linotype" pitchFamily="18" charset="0"/>
              </a:rPr>
            </a:br>
            <a:r>
              <a:rPr lang="x-none" sz="3200" b="1" dirty="0">
                <a:latin typeface="Palatino Linotype" pitchFamily="18" charset="0"/>
              </a:rPr>
              <a:t>ПСЦ</a:t>
            </a:r>
            <a:br>
              <a:rPr lang="x-none" sz="3200" b="1" dirty="0">
                <a:latin typeface="Palatino Linotype" pitchFamily="18" charset="0"/>
              </a:rPr>
            </a:br>
            <a:r>
              <a:rPr lang="x-none" sz="3200" b="1" dirty="0" err="1">
                <a:latin typeface="Palatino Linotype" pitchFamily="18" charset="0"/>
              </a:rPr>
              <a:t>Cholangitis</a:t>
            </a:r>
            <a:r>
              <a:rPr lang="x-none" sz="3200" b="1" dirty="0">
                <a:latin typeface="Palatino Linotype" pitchFamily="18" charset="0"/>
              </a:rPr>
              <a:t> </a:t>
            </a:r>
            <a:r>
              <a:rPr lang="x-none" sz="3200" b="1" dirty="0" err="1">
                <a:latin typeface="Palatino Linotype" pitchFamily="18" charset="0"/>
              </a:rPr>
              <a:t>sclerosans</a:t>
            </a:r>
            <a:r>
              <a:rPr lang="x-none" sz="3200" b="1" dirty="0">
                <a:latin typeface="Palatino Linotype" pitchFamily="18" charset="0"/>
              </a:rPr>
              <a:t> </a:t>
            </a:r>
            <a:r>
              <a:rPr lang="x-none" sz="3200" b="1" dirty="0" err="1">
                <a:latin typeface="Palatino Linotype" pitchFamily="18" charset="0"/>
              </a:rPr>
              <a:t>primaria</a:t>
            </a:r>
            <a:endParaRPr lang="x-none" sz="3200" b="1" dirty="0">
              <a:latin typeface="Palatino Linotype" pitchFamily="18" charset="0"/>
            </a:endParaRP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36145903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2700"/>
            <a:ext cx="9067800" cy="6740307"/>
          </a:xfrm>
          <a:prstGeom prst="rect">
            <a:avLst/>
          </a:prstGeom>
          <a:noFill/>
        </p:spPr>
        <p:txBody>
          <a:bodyPr wrap="square" rtlCol="0">
            <a:spAutoFit/>
          </a:bodyPr>
          <a:lstStyle/>
          <a:p>
            <a:pPr>
              <a:lnSpc>
                <a:spcPct val="150000"/>
              </a:lnSpc>
            </a:pPr>
            <a:r>
              <a:rPr lang="x-none" b="1" dirty="0">
                <a:latin typeface="Palatino Linotype" pitchFamily="18" charset="0"/>
              </a:rPr>
              <a:t>PSC</a:t>
            </a:r>
          </a:p>
          <a:p>
            <a:pPr marL="285750" indent="-285750">
              <a:lnSpc>
                <a:spcPct val="150000"/>
              </a:lnSpc>
              <a:buFont typeface="Wingdings" pitchFamily="2" charset="2"/>
              <a:buChar char="v"/>
            </a:pPr>
            <a:r>
              <a:rPr lang="x-none" dirty="0">
                <a:latin typeface="Palatino Linotype" pitchFamily="18" charset="0"/>
              </a:rPr>
              <a:t>Хронична, прогресивна, </a:t>
            </a:r>
            <a:r>
              <a:rPr lang="x-none" dirty="0" err="1">
                <a:latin typeface="Palatino Linotype" pitchFamily="18" charset="0"/>
              </a:rPr>
              <a:t>холестатска</a:t>
            </a:r>
            <a:r>
              <a:rPr lang="x-none" dirty="0">
                <a:latin typeface="Palatino Linotype" pitchFamily="18" charset="0"/>
              </a:rPr>
              <a:t> болест, непознате етиологије, коју карактеришу хронична </a:t>
            </a:r>
            <a:r>
              <a:rPr lang="x-none" dirty="0" err="1">
                <a:latin typeface="Palatino Linotype" pitchFamily="18" charset="0"/>
              </a:rPr>
              <a:t>холестаза</a:t>
            </a:r>
            <a:r>
              <a:rPr lang="x-none" dirty="0">
                <a:latin typeface="Palatino Linotype" pitchFamily="18" charset="0"/>
              </a:rPr>
              <a:t>, дифузно запаљење и </a:t>
            </a:r>
            <a:r>
              <a:rPr lang="x-none" dirty="0" err="1">
                <a:latin typeface="Palatino Linotype" pitchFamily="18" charset="0"/>
              </a:rPr>
              <a:t>фиброза</a:t>
            </a:r>
            <a:r>
              <a:rPr lang="x-none" dirty="0">
                <a:latin typeface="Palatino Linotype" pitchFamily="18" charset="0"/>
              </a:rPr>
              <a:t> које захватају </a:t>
            </a:r>
            <a:r>
              <a:rPr lang="x-none" b="1" dirty="0">
                <a:latin typeface="Palatino Linotype" pitchFamily="18" charset="0"/>
              </a:rPr>
              <a:t>читаво </a:t>
            </a:r>
            <a:r>
              <a:rPr lang="x-none" b="1" dirty="0" err="1">
                <a:latin typeface="Palatino Linotype" pitchFamily="18" charset="0"/>
              </a:rPr>
              <a:t>билијарно</a:t>
            </a:r>
            <a:r>
              <a:rPr lang="x-none" b="1" dirty="0">
                <a:latin typeface="Palatino Linotype" pitchFamily="18" charset="0"/>
              </a:rPr>
              <a:t> стабло</a:t>
            </a:r>
          </a:p>
          <a:p>
            <a:pPr marL="285750" indent="-285750">
              <a:lnSpc>
                <a:spcPct val="150000"/>
              </a:lnSpc>
              <a:buFont typeface="Wingdings" pitchFamily="2" charset="2"/>
              <a:buChar char="v"/>
            </a:pPr>
            <a:r>
              <a:rPr lang="x-none" dirty="0" err="1">
                <a:latin typeface="Palatino Linotype" pitchFamily="18" charset="0"/>
              </a:rPr>
              <a:t>Облитерација</a:t>
            </a:r>
            <a:r>
              <a:rPr lang="x-none" dirty="0">
                <a:latin typeface="Palatino Linotype" pitchFamily="18" charset="0"/>
              </a:rPr>
              <a:t> </a:t>
            </a:r>
            <a:r>
              <a:rPr lang="x-none" dirty="0" err="1">
                <a:latin typeface="Palatino Linotype" pitchFamily="18" charset="0"/>
              </a:rPr>
              <a:t>интра</a:t>
            </a:r>
            <a:r>
              <a:rPr lang="x-none" dirty="0">
                <a:latin typeface="Palatino Linotype" pitchFamily="18" charset="0"/>
              </a:rPr>
              <a:t> и </a:t>
            </a:r>
            <a:r>
              <a:rPr lang="x-none" dirty="0" err="1">
                <a:latin typeface="Palatino Linotype" pitchFamily="18" charset="0"/>
              </a:rPr>
              <a:t>екстрахепатичних</a:t>
            </a:r>
            <a:r>
              <a:rPr lang="x-none" dirty="0">
                <a:latin typeface="Palatino Linotype" pitchFamily="18" charset="0"/>
              </a:rPr>
              <a:t> жучних путева доводи до </a:t>
            </a:r>
            <a:r>
              <a:rPr lang="x-none" dirty="0" err="1">
                <a:latin typeface="Palatino Linotype" pitchFamily="18" charset="0"/>
              </a:rPr>
              <a:t>билијарне</a:t>
            </a:r>
            <a:r>
              <a:rPr lang="x-none" dirty="0">
                <a:latin typeface="Palatino Linotype" pitchFamily="18" charset="0"/>
              </a:rPr>
              <a:t> цирозе јетре и </a:t>
            </a:r>
            <a:r>
              <a:rPr lang="x-none" dirty="0" err="1">
                <a:latin typeface="Palatino Linotype" pitchFamily="18" charset="0"/>
              </a:rPr>
              <a:t>портне</a:t>
            </a:r>
            <a:r>
              <a:rPr lang="x-none" dirty="0">
                <a:latin typeface="Palatino Linotype" pitchFamily="18" charset="0"/>
              </a:rPr>
              <a:t> </a:t>
            </a:r>
            <a:r>
              <a:rPr lang="x-none" dirty="0" err="1">
                <a:latin typeface="Palatino Linotype" pitchFamily="18" charset="0"/>
              </a:rPr>
              <a:t>хипертнзије</a:t>
            </a:r>
            <a:endParaRPr lang="x-none" dirty="0">
              <a:latin typeface="Palatino Linotype" pitchFamily="18" charset="0"/>
            </a:endParaRPr>
          </a:p>
          <a:p>
            <a:pPr>
              <a:lnSpc>
                <a:spcPct val="150000"/>
              </a:lnSpc>
            </a:pPr>
            <a:r>
              <a:rPr lang="x-none" b="1">
                <a:latin typeface="Palatino Linotype" pitchFamily="18" charset="0"/>
              </a:rPr>
              <a:t>ЕПИДЕМИОЛОГИЈА</a:t>
            </a:r>
            <a:endParaRPr lang="x-none" b="1"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Инциденца</a:t>
            </a:r>
            <a:r>
              <a:rPr lang="x-none" dirty="0">
                <a:latin typeface="Palatino Linotype" pitchFamily="18" charset="0"/>
              </a:rPr>
              <a:t> између 2 и 7 оболелих на 100000 становника</a:t>
            </a:r>
          </a:p>
          <a:p>
            <a:pPr marL="285750" indent="-285750">
              <a:lnSpc>
                <a:spcPct val="150000"/>
              </a:lnSpc>
              <a:buFont typeface="Wingdings" pitchFamily="2" charset="2"/>
              <a:buChar char="v"/>
            </a:pPr>
            <a:r>
              <a:rPr lang="x-none">
                <a:latin typeface="Palatino Linotype" pitchFamily="18" charset="0"/>
              </a:rPr>
              <a:t>Чешће </a:t>
            </a:r>
            <a:r>
              <a:rPr lang="x-none" dirty="0">
                <a:latin typeface="Palatino Linotype" pitchFamily="18" charset="0"/>
              </a:rPr>
              <a:t>оболевају млађи мушкарци</a:t>
            </a:r>
          </a:p>
          <a:p>
            <a:pPr marL="285750" indent="-285750">
              <a:lnSpc>
                <a:spcPct val="150000"/>
              </a:lnSpc>
              <a:buFont typeface="Wingdings" pitchFamily="2" charset="2"/>
              <a:buChar char="v"/>
            </a:pPr>
            <a:r>
              <a:rPr lang="x-none" dirty="0">
                <a:latin typeface="Palatino Linotype" pitchFamily="18" charset="0"/>
              </a:rPr>
              <a:t>У 70-80 % случајева удружен са IBD и то чешће са </a:t>
            </a:r>
            <a:r>
              <a:rPr lang="x-none" dirty="0" err="1">
                <a:latin typeface="Palatino Linotype" pitchFamily="18" charset="0"/>
              </a:rPr>
              <a:t>улцерозним</a:t>
            </a:r>
            <a:r>
              <a:rPr lang="x-none" dirty="0">
                <a:latin typeface="Palatino Linotype" pitchFamily="18" charset="0"/>
              </a:rPr>
              <a:t> колитисом (90%) него са </a:t>
            </a:r>
            <a:r>
              <a:rPr lang="x-none" dirty="0" err="1">
                <a:latin typeface="Palatino Linotype" pitchFamily="18" charset="0"/>
              </a:rPr>
              <a:t>Кроновом</a:t>
            </a:r>
            <a:r>
              <a:rPr lang="x-none" dirty="0">
                <a:latin typeface="Palatino Linotype" pitchFamily="18" charset="0"/>
              </a:rPr>
              <a:t> болешћу (</a:t>
            </a:r>
            <a:r>
              <a:rPr lang="x-none">
                <a:latin typeface="Palatino Linotype" pitchFamily="18" charset="0"/>
              </a:rPr>
              <a:t>10%)</a:t>
            </a:r>
            <a:endParaRPr lang="sr-Cyrl-RS" dirty="0">
              <a:latin typeface="Palatino Linotype" pitchFamily="18" charset="0"/>
            </a:endParaRPr>
          </a:p>
          <a:p>
            <a:pPr>
              <a:lnSpc>
                <a:spcPct val="150000"/>
              </a:lnSpc>
            </a:pPr>
            <a:r>
              <a:rPr lang="x-none" b="1">
                <a:latin typeface="Palatino Linotype" pitchFamily="18" charset="0"/>
              </a:rPr>
              <a:t>ЕТИОПАТОГЕНЕЗА</a:t>
            </a:r>
          </a:p>
          <a:p>
            <a:pPr marL="285750" indent="-285750">
              <a:lnSpc>
                <a:spcPct val="150000"/>
              </a:lnSpc>
              <a:buFont typeface="Wingdings" pitchFamily="2" charset="2"/>
              <a:buChar char="v"/>
            </a:pPr>
            <a:r>
              <a:rPr lang="x-none">
                <a:latin typeface="Palatino Linotype" pitchFamily="18" charset="0"/>
              </a:rPr>
              <a:t>Непозната</a:t>
            </a:r>
          </a:p>
          <a:p>
            <a:pPr marL="285750" indent="-285750">
              <a:lnSpc>
                <a:spcPct val="150000"/>
              </a:lnSpc>
              <a:buFont typeface="Wingdings" pitchFamily="2" charset="2"/>
              <a:buChar char="v"/>
            </a:pPr>
            <a:r>
              <a:rPr lang="x-none" b="1">
                <a:latin typeface="Palatino Linotype" pitchFamily="18" charset="0"/>
              </a:rPr>
              <a:t>Имунопатогенетски механизам</a:t>
            </a:r>
            <a:r>
              <a:rPr lang="x-none">
                <a:latin typeface="Palatino Linotype" pitchFamily="18" charset="0"/>
              </a:rPr>
              <a:t>, удрженост PSC и одређених HLA хаплотипова, присутност аутоантитела, удруженост са другим аутоимунским болестима, присутност бројних имунолошких абнормалности</a:t>
            </a:r>
            <a:endParaRPr lang="x-none" dirty="0">
              <a:latin typeface="Palatino Linotype" pitchFamily="18" charset="0"/>
            </a:endParaRPr>
          </a:p>
        </p:txBody>
      </p:sp>
    </p:spTree>
    <p:extLst>
      <p:ext uri="{BB962C8B-B14F-4D97-AF65-F5344CB8AC3E}">
        <p14:creationId xmlns:p14="http://schemas.microsoft.com/office/powerpoint/2010/main" val="1530696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763000" cy="7063472"/>
          </a:xfrm>
          <a:prstGeom prst="rect">
            <a:avLst/>
          </a:prstGeom>
          <a:noFill/>
        </p:spPr>
        <p:txBody>
          <a:bodyPr wrap="square" rtlCol="0">
            <a:spAutoFit/>
          </a:bodyPr>
          <a:lstStyle/>
          <a:p>
            <a:pPr>
              <a:lnSpc>
                <a:spcPct val="150000"/>
              </a:lnSpc>
            </a:pPr>
            <a:r>
              <a:rPr lang="x-none" sz="1400" b="1" dirty="0">
                <a:latin typeface="Palatino Linotype" pitchFamily="18" charset="0"/>
              </a:rPr>
              <a:t>КЛИНИЧКА</a:t>
            </a:r>
            <a:r>
              <a:rPr lang="x-none" sz="1400" dirty="0">
                <a:latin typeface="Palatino Linotype" pitchFamily="18" charset="0"/>
              </a:rPr>
              <a:t> </a:t>
            </a:r>
            <a:r>
              <a:rPr lang="x-none" sz="1400" b="1" dirty="0">
                <a:latin typeface="Palatino Linotype" pitchFamily="18" charset="0"/>
              </a:rPr>
              <a:t>СЛИКА</a:t>
            </a:r>
          </a:p>
          <a:p>
            <a:pPr marL="285750" indent="-285750">
              <a:lnSpc>
                <a:spcPct val="150000"/>
              </a:lnSpc>
              <a:buFont typeface="Wingdings" pitchFamily="2" charset="2"/>
              <a:buChar char="v"/>
            </a:pPr>
            <a:r>
              <a:rPr lang="x-none" sz="1400" dirty="0">
                <a:latin typeface="Palatino Linotype" pitchFamily="18" charset="0"/>
              </a:rPr>
              <a:t>Млађи мушкарци</a:t>
            </a:r>
          </a:p>
          <a:p>
            <a:pPr marL="285750" indent="-285750">
              <a:lnSpc>
                <a:spcPct val="150000"/>
              </a:lnSpc>
              <a:buFont typeface="Wingdings" pitchFamily="2" charset="2"/>
              <a:buChar char="v"/>
            </a:pPr>
            <a:r>
              <a:rPr lang="x-none" sz="1400" dirty="0">
                <a:latin typeface="Palatino Linotype" pitchFamily="18" charset="0"/>
              </a:rPr>
              <a:t>Спектар болести од </a:t>
            </a:r>
            <a:r>
              <a:rPr lang="x-none" sz="1400" dirty="0" err="1">
                <a:latin typeface="Palatino Linotype" pitchFamily="18" charset="0"/>
              </a:rPr>
              <a:t>асимптоматског</a:t>
            </a:r>
            <a:r>
              <a:rPr lang="x-none" sz="1400" dirty="0">
                <a:latin typeface="Palatino Linotype" pitchFamily="18" charset="0"/>
              </a:rPr>
              <a:t> болесника са повишеном алкалном </a:t>
            </a:r>
            <a:r>
              <a:rPr lang="x-none" sz="1400" dirty="0" err="1">
                <a:latin typeface="Palatino Linotype" pitchFamily="18" charset="0"/>
              </a:rPr>
              <a:t>фосфатазом</a:t>
            </a:r>
            <a:r>
              <a:rPr lang="x-none" sz="1400" dirty="0">
                <a:latin typeface="Palatino Linotype" pitchFamily="18" charset="0"/>
              </a:rPr>
              <a:t> до слике </a:t>
            </a:r>
            <a:r>
              <a:rPr lang="x-none" sz="1400" dirty="0" err="1">
                <a:latin typeface="Palatino Linotype" pitchFamily="18" charset="0"/>
              </a:rPr>
              <a:t>декомпензоване</a:t>
            </a:r>
            <a:r>
              <a:rPr lang="x-none" sz="1400" dirty="0">
                <a:latin typeface="Palatino Linotype" pitchFamily="18" charset="0"/>
              </a:rPr>
              <a:t> цирозе јетре са </a:t>
            </a:r>
            <a:r>
              <a:rPr lang="x-none" sz="1400" dirty="0" err="1">
                <a:latin typeface="Palatino Linotype" pitchFamily="18" charset="0"/>
              </a:rPr>
              <a:t>асцитесом</a:t>
            </a:r>
            <a:r>
              <a:rPr lang="x-none" sz="1400" dirty="0">
                <a:latin typeface="Palatino Linotype" pitchFamily="18" charset="0"/>
              </a:rPr>
              <a:t>, </a:t>
            </a:r>
            <a:r>
              <a:rPr lang="x-none" sz="1400" dirty="0" err="1">
                <a:latin typeface="Palatino Linotype" pitchFamily="18" charset="0"/>
              </a:rPr>
              <a:t>варикозним</a:t>
            </a:r>
            <a:r>
              <a:rPr lang="x-none" sz="1400" dirty="0">
                <a:latin typeface="Palatino Linotype" pitchFamily="18" charset="0"/>
              </a:rPr>
              <a:t> крварењем и </a:t>
            </a:r>
            <a:r>
              <a:rPr lang="x-none" sz="1400" dirty="0" err="1">
                <a:latin typeface="Palatino Linotype" pitchFamily="18" charset="0"/>
              </a:rPr>
              <a:t>енцефалопатијом</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Холестатски</a:t>
            </a:r>
            <a:r>
              <a:rPr lang="x-none" sz="1400" dirty="0">
                <a:latin typeface="Palatino Linotype" pitchFamily="18" charset="0"/>
              </a:rPr>
              <a:t> биохемијски профил</a:t>
            </a:r>
          </a:p>
          <a:p>
            <a:pPr marL="285750" indent="-285750">
              <a:lnSpc>
                <a:spcPct val="150000"/>
              </a:lnSpc>
              <a:buFont typeface="Wingdings" pitchFamily="2" charset="2"/>
              <a:buChar char="v"/>
            </a:pPr>
            <a:r>
              <a:rPr lang="x-none" sz="1400" dirty="0">
                <a:latin typeface="Palatino Linotype" pitchFamily="18" charset="0"/>
              </a:rPr>
              <a:t>Умор, </a:t>
            </a:r>
            <a:r>
              <a:rPr lang="x-none" sz="1400" dirty="0" err="1">
                <a:latin typeface="Palatino Linotype" pitchFamily="18" charset="0"/>
              </a:rPr>
              <a:t>пруритус</a:t>
            </a:r>
            <a:r>
              <a:rPr lang="x-none" sz="1400" dirty="0">
                <a:latin typeface="Palatino Linotype" pitchFamily="18" charset="0"/>
              </a:rPr>
              <a:t>, </a:t>
            </a:r>
            <a:r>
              <a:rPr lang="x-none" sz="1400" dirty="0" err="1">
                <a:latin typeface="Palatino Linotype" pitchFamily="18" charset="0"/>
              </a:rPr>
              <a:t>иктерус</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Хепатомегалија</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Спленомегалија</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Хиперпигментација</a:t>
            </a:r>
            <a:endParaRPr lang="x-none" sz="1400" dirty="0">
              <a:latin typeface="Palatino Linotype" pitchFamily="18" charset="0"/>
            </a:endParaRPr>
          </a:p>
          <a:p>
            <a:pPr marL="285750" indent="-285750">
              <a:lnSpc>
                <a:spcPct val="150000"/>
              </a:lnSpc>
              <a:buFont typeface="Wingdings" pitchFamily="2" charset="2"/>
              <a:buChar char="v"/>
            </a:pPr>
            <a:r>
              <a:rPr lang="x-none" sz="1400">
                <a:latin typeface="Palatino Linotype" pitchFamily="18" charset="0"/>
              </a:rPr>
              <a:t>Ксантоми</a:t>
            </a:r>
            <a:endParaRPr lang="sr-Cyrl-RS" sz="1400" dirty="0">
              <a:latin typeface="Palatino Linotype" pitchFamily="18" charset="0"/>
            </a:endParaRPr>
          </a:p>
          <a:p>
            <a:pPr>
              <a:lnSpc>
                <a:spcPct val="150000"/>
              </a:lnSpc>
            </a:pPr>
            <a:r>
              <a:rPr lang="x-none" sz="1400" b="1">
                <a:latin typeface="Palatino Linotype" pitchFamily="18" charset="0"/>
              </a:rPr>
              <a:t>КОМЛИКАЦИЈЕ</a:t>
            </a:r>
          </a:p>
          <a:p>
            <a:pPr>
              <a:lnSpc>
                <a:spcPct val="150000"/>
              </a:lnSpc>
            </a:pPr>
            <a:r>
              <a:rPr lang="x-none" sz="1400" b="1">
                <a:latin typeface="Palatino Linotype" pitchFamily="18" charset="0"/>
              </a:rPr>
              <a:t>Комликације хроничне холестатске болести јетре</a:t>
            </a:r>
          </a:p>
          <a:p>
            <a:pPr>
              <a:lnSpc>
                <a:spcPct val="150000"/>
              </a:lnSpc>
            </a:pPr>
            <a:r>
              <a:rPr lang="x-none" sz="1400" b="1">
                <a:latin typeface="Palatino Linotype" pitchFamily="18" charset="0"/>
              </a:rPr>
              <a:t>ПРУРИТУС</a:t>
            </a:r>
          </a:p>
          <a:p>
            <a:pPr marL="285750" indent="-285750">
              <a:lnSpc>
                <a:spcPct val="150000"/>
              </a:lnSpc>
              <a:buFont typeface="Wingdings" pitchFamily="2" charset="2"/>
              <a:buChar char="v"/>
            </a:pPr>
            <a:r>
              <a:rPr lang="x-none" sz="1400">
                <a:latin typeface="Palatino Linotype" pitchFamily="18" charset="0"/>
              </a:rPr>
              <a:t>Чест и карактеристичан за PSC</a:t>
            </a:r>
          </a:p>
          <a:p>
            <a:pPr>
              <a:lnSpc>
                <a:spcPct val="150000"/>
              </a:lnSpc>
            </a:pPr>
            <a:r>
              <a:rPr lang="x-none" sz="1400" b="1">
                <a:latin typeface="Palatino Linotype" pitchFamily="18" charset="0"/>
              </a:rPr>
              <a:t>СТЕАТОРЕЈА</a:t>
            </a:r>
          </a:p>
          <a:p>
            <a:pPr marL="285750" indent="-285750">
              <a:lnSpc>
                <a:spcPct val="150000"/>
              </a:lnSpc>
              <a:buFont typeface="Wingdings" pitchFamily="2" charset="2"/>
              <a:buChar char="v"/>
            </a:pPr>
            <a:r>
              <a:rPr lang="x-none" sz="1400">
                <a:latin typeface="Palatino Linotype" pitchFamily="18" charset="0"/>
              </a:rPr>
              <a:t>Са дефицитом витамина растворљивим у мастима</a:t>
            </a:r>
          </a:p>
          <a:p>
            <a:pPr>
              <a:lnSpc>
                <a:spcPct val="150000"/>
              </a:lnSpc>
            </a:pPr>
            <a:r>
              <a:rPr lang="x-none" sz="1400" b="1">
                <a:latin typeface="Palatino Linotype" pitchFamily="18" charset="0"/>
              </a:rPr>
              <a:t>ОСТЕОПОРОЗА</a:t>
            </a:r>
          </a:p>
          <a:p>
            <a:pPr marL="285750" indent="-285750">
              <a:lnSpc>
                <a:spcPct val="150000"/>
              </a:lnSpc>
              <a:buFont typeface="Wingdings" pitchFamily="2" charset="2"/>
              <a:buChar char="v"/>
            </a:pPr>
            <a:r>
              <a:rPr lang="x-none" sz="1400">
                <a:latin typeface="Palatino Linotype" pitchFamily="18" charset="0"/>
              </a:rPr>
              <a:t>Супресија функције остеобласта хипербилирубинемијом</a:t>
            </a:r>
          </a:p>
          <a:p>
            <a:pPr>
              <a:lnSpc>
                <a:spcPct val="150000"/>
              </a:lnSpc>
            </a:pPr>
            <a:r>
              <a:rPr lang="x-none" sz="1400" b="1">
                <a:latin typeface="Palatino Linotype" pitchFamily="18" charset="0"/>
              </a:rPr>
              <a:t>УМОР</a:t>
            </a:r>
          </a:p>
          <a:p>
            <a:pPr marL="285750" indent="-285750">
              <a:lnSpc>
                <a:spcPct val="150000"/>
              </a:lnSpc>
              <a:buFont typeface="Wingdings" pitchFamily="2" charset="2"/>
              <a:buChar char="v"/>
            </a:pPr>
            <a:r>
              <a:rPr lang="x-none">
                <a:latin typeface="Palatino Linotype" pitchFamily="18" charset="0"/>
              </a:rPr>
              <a:t>Последица промена у серотонинергичкој неуротрансмисији у мозгу</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p14="http://schemas.microsoft.com/office/powerpoint/2010/main" val="59981981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1" cy="6605591"/>
          </a:xfrm>
          <a:prstGeom prst="rect">
            <a:avLst/>
          </a:prstGeom>
          <a:noFill/>
        </p:spPr>
        <p:txBody>
          <a:bodyPr wrap="square" rtlCol="0">
            <a:spAutoFit/>
          </a:bodyPr>
          <a:lstStyle/>
          <a:p>
            <a:pPr>
              <a:lnSpc>
                <a:spcPct val="150000"/>
              </a:lnSpc>
            </a:pPr>
            <a:r>
              <a:rPr lang="x-none" sz="1400" b="1" dirty="0">
                <a:latin typeface="Palatino Linotype" pitchFamily="18" charset="0"/>
              </a:rPr>
              <a:t>Компликације карактеристичне за PSC</a:t>
            </a:r>
          </a:p>
          <a:p>
            <a:pPr marL="285750" indent="-285750">
              <a:lnSpc>
                <a:spcPct val="150000"/>
              </a:lnSpc>
              <a:buFont typeface="Wingdings" pitchFamily="2" charset="2"/>
              <a:buChar char="v"/>
            </a:pPr>
            <a:r>
              <a:rPr lang="x-none" sz="1400" b="1">
                <a:latin typeface="Palatino Linotype" pitchFamily="18" charset="0"/>
              </a:rPr>
              <a:t>Холелитијаза </a:t>
            </a:r>
            <a:r>
              <a:rPr lang="x-none" sz="1400" b="1" dirty="0">
                <a:latin typeface="Palatino Linotype" pitchFamily="18" charset="0"/>
              </a:rPr>
              <a:t>и </a:t>
            </a:r>
            <a:r>
              <a:rPr lang="x-none" sz="1400" b="1" dirty="0" err="1">
                <a:latin typeface="Palatino Linotype" pitchFamily="18" charset="0"/>
              </a:rPr>
              <a:t>холедохолитијаза</a:t>
            </a:r>
            <a:r>
              <a:rPr lang="x-none" sz="1400" dirty="0">
                <a:latin typeface="Palatino Linotype" pitchFamily="18" charset="0"/>
              </a:rPr>
              <a:t>-хронична </a:t>
            </a:r>
            <a:r>
              <a:rPr lang="x-none" sz="1400" dirty="0" err="1">
                <a:latin typeface="Palatino Linotype" pitchFamily="18" charset="0"/>
              </a:rPr>
              <a:t>холестаза</a:t>
            </a:r>
            <a:r>
              <a:rPr lang="x-none" sz="1400" dirty="0">
                <a:latin typeface="Palatino Linotype" pitchFamily="18" charset="0"/>
              </a:rPr>
              <a:t> доводи до стварања </a:t>
            </a:r>
            <a:r>
              <a:rPr lang="x-none" sz="1400" dirty="0" err="1">
                <a:latin typeface="Palatino Linotype" pitchFamily="18" charset="0"/>
              </a:rPr>
              <a:t>холестеролских</a:t>
            </a:r>
            <a:r>
              <a:rPr lang="x-none" sz="1400" dirty="0">
                <a:latin typeface="Palatino Linotype" pitchFamily="18" charset="0"/>
              </a:rPr>
              <a:t> </a:t>
            </a:r>
            <a:r>
              <a:rPr lang="x-none" sz="1400" dirty="0" err="1">
                <a:latin typeface="Palatino Linotype" pitchFamily="18" charset="0"/>
              </a:rPr>
              <a:t>каменаца</a:t>
            </a:r>
            <a:r>
              <a:rPr lang="x-none" sz="1400" dirty="0">
                <a:latin typeface="Palatino Linotype" pitchFamily="18" charset="0"/>
              </a:rPr>
              <a:t>, а </a:t>
            </a:r>
            <a:r>
              <a:rPr lang="x-none" sz="1400" dirty="0" err="1">
                <a:latin typeface="Palatino Linotype" pitchFamily="18" charset="0"/>
              </a:rPr>
              <a:t>бактеријски</a:t>
            </a:r>
            <a:r>
              <a:rPr lang="x-none" sz="1400" dirty="0">
                <a:latin typeface="Palatino Linotype" pitchFamily="18" charset="0"/>
              </a:rPr>
              <a:t> </a:t>
            </a:r>
            <a:r>
              <a:rPr lang="x-none" sz="1400" dirty="0" err="1">
                <a:latin typeface="Palatino Linotype" pitchFamily="18" charset="0"/>
              </a:rPr>
              <a:t>холангитис</a:t>
            </a:r>
            <a:r>
              <a:rPr lang="x-none" sz="1400" dirty="0">
                <a:latin typeface="Palatino Linotype" pitchFamily="18" charset="0"/>
              </a:rPr>
              <a:t> уз </a:t>
            </a:r>
            <a:r>
              <a:rPr lang="x-none" sz="1400" dirty="0" err="1">
                <a:latin typeface="Palatino Linotype" pitchFamily="18" charset="0"/>
              </a:rPr>
              <a:t>билијарну</a:t>
            </a:r>
            <a:r>
              <a:rPr lang="x-none" sz="1400" dirty="0">
                <a:latin typeface="Palatino Linotype" pitchFamily="18" charset="0"/>
              </a:rPr>
              <a:t> стазу узрокује стварање пигментних </a:t>
            </a:r>
            <a:r>
              <a:rPr lang="x-none" sz="1400" dirty="0" err="1">
                <a:latin typeface="Palatino Linotype" pitchFamily="18" charset="0"/>
              </a:rPr>
              <a:t>каменаца</a:t>
            </a:r>
            <a:endParaRPr lang="x-none" sz="1400" dirty="0">
              <a:latin typeface="Palatino Linotype" pitchFamily="18" charset="0"/>
            </a:endParaRPr>
          </a:p>
          <a:p>
            <a:pPr marL="285750" indent="-285750">
              <a:lnSpc>
                <a:spcPct val="150000"/>
              </a:lnSpc>
              <a:buFont typeface="Wingdings" pitchFamily="2" charset="2"/>
              <a:buChar char="v"/>
            </a:pPr>
            <a:r>
              <a:rPr lang="x-none" sz="1400" b="1">
                <a:latin typeface="Palatino Linotype" pitchFamily="18" charset="0"/>
              </a:rPr>
              <a:t>Билијарне </a:t>
            </a:r>
            <a:r>
              <a:rPr lang="x-none" sz="1400" b="1" dirty="0" err="1">
                <a:latin typeface="Palatino Linotype" pitchFamily="18" charset="0"/>
              </a:rPr>
              <a:t>стриктуре</a:t>
            </a:r>
            <a:r>
              <a:rPr lang="x-none" sz="1400" dirty="0">
                <a:latin typeface="Palatino Linotype" pitchFamily="18" charset="0"/>
              </a:rPr>
              <a:t>-у подручју </a:t>
            </a:r>
            <a:r>
              <a:rPr lang="x-none" sz="1400" dirty="0" err="1">
                <a:latin typeface="Palatino Linotype" pitchFamily="18" charset="0"/>
              </a:rPr>
              <a:t>билијарног</a:t>
            </a:r>
            <a:r>
              <a:rPr lang="x-none" sz="1400" dirty="0">
                <a:latin typeface="Palatino Linotype" pitchFamily="18" charset="0"/>
              </a:rPr>
              <a:t> хилуса, акутни </a:t>
            </a:r>
            <a:r>
              <a:rPr lang="x-none" sz="1400" dirty="0" err="1">
                <a:latin typeface="Palatino Linotype" pitchFamily="18" charset="0"/>
              </a:rPr>
              <a:t>иктерус</a:t>
            </a:r>
            <a:r>
              <a:rPr lang="x-none" sz="1400" dirty="0">
                <a:latin typeface="Palatino Linotype" pitchFamily="18" charset="0"/>
              </a:rPr>
              <a:t>, </a:t>
            </a:r>
            <a:r>
              <a:rPr lang="x-none" sz="1400" dirty="0" err="1">
                <a:latin typeface="Palatino Linotype" pitchFamily="18" charset="0"/>
              </a:rPr>
              <a:t>пруритус</a:t>
            </a:r>
            <a:r>
              <a:rPr lang="x-none" sz="1400" dirty="0">
                <a:latin typeface="Palatino Linotype" pitchFamily="18" charset="0"/>
              </a:rPr>
              <a:t>, температура (</a:t>
            </a:r>
            <a:r>
              <a:rPr lang="x-none" sz="1400" dirty="0" err="1">
                <a:latin typeface="Palatino Linotype" pitchFamily="18" charset="0"/>
              </a:rPr>
              <a:t>бактеријски</a:t>
            </a:r>
            <a:r>
              <a:rPr lang="x-none" sz="1400" dirty="0">
                <a:latin typeface="Palatino Linotype" pitchFamily="18" charset="0"/>
              </a:rPr>
              <a:t> </a:t>
            </a:r>
            <a:r>
              <a:rPr lang="x-none" sz="1400" dirty="0" err="1">
                <a:latin typeface="Palatino Linotype" pitchFamily="18" charset="0"/>
              </a:rPr>
              <a:t>холангитис</a:t>
            </a:r>
            <a:r>
              <a:rPr lang="x-none" sz="1400" dirty="0">
                <a:latin typeface="Palatino Linotype" pitchFamily="18" charset="0"/>
              </a:rPr>
              <a:t>)</a:t>
            </a:r>
          </a:p>
          <a:p>
            <a:pPr marL="285750" indent="-285750">
              <a:lnSpc>
                <a:spcPct val="150000"/>
              </a:lnSpc>
              <a:buFont typeface="Wingdings" pitchFamily="2" charset="2"/>
              <a:buChar char="v"/>
            </a:pPr>
            <a:r>
              <a:rPr lang="x-none" sz="1400" b="1">
                <a:latin typeface="Palatino Linotype" pitchFamily="18" charset="0"/>
              </a:rPr>
              <a:t>Холангиокарцином</a:t>
            </a:r>
            <a:r>
              <a:rPr lang="x-none" sz="1400">
                <a:latin typeface="Palatino Linotype" pitchFamily="18" charset="0"/>
              </a:rPr>
              <a:t>-континуирани </a:t>
            </a:r>
            <a:r>
              <a:rPr lang="x-none" sz="1400" dirty="0">
                <a:latin typeface="Palatino Linotype" pitchFamily="18" charset="0"/>
              </a:rPr>
              <a:t>пораст серумског </a:t>
            </a:r>
            <a:r>
              <a:rPr lang="x-none" sz="1400" dirty="0" err="1">
                <a:latin typeface="Palatino Linotype" pitchFamily="18" charset="0"/>
              </a:rPr>
              <a:t>билирубина</a:t>
            </a:r>
            <a:endParaRPr lang="x-none" sz="1400" dirty="0">
              <a:latin typeface="Palatino Linotype" pitchFamily="18" charset="0"/>
            </a:endParaRPr>
          </a:p>
          <a:p>
            <a:pPr>
              <a:lnSpc>
                <a:spcPct val="150000"/>
              </a:lnSpc>
            </a:pPr>
            <a:r>
              <a:rPr lang="x-none" sz="1400" b="1" dirty="0">
                <a:latin typeface="Palatino Linotype" pitchFamily="18" charset="0"/>
              </a:rPr>
              <a:t>     PSC </a:t>
            </a:r>
            <a:r>
              <a:rPr lang="x-none" sz="1400" b="1" dirty="0" err="1">
                <a:latin typeface="Palatino Linotype" pitchFamily="18" charset="0"/>
              </a:rPr>
              <a:t>премалигно</a:t>
            </a:r>
            <a:r>
              <a:rPr lang="x-none" sz="1400" b="1" dirty="0">
                <a:latin typeface="Palatino Linotype" pitchFamily="18" charset="0"/>
              </a:rPr>
              <a:t> стање</a:t>
            </a:r>
          </a:p>
          <a:p>
            <a:pPr marL="285750" indent="-285750">
              <a:lnSpc>
                <a:spcPct val="150000"/>
              </a:lnSpc>
              <a:buFont typeface="Wingdings" pitchFamily="2" charset="2"/>
              <a:buChar char="v"/>
            </a:pPr>
            <a:r>
              <a:rPr lang="x-none" sz="1400">
                <a:latin typeface="Palatino Linotype" pitchFamily="18" charset="0"/>
              </a:rPr>
              <a:t>Хепатоцелуларни </a:t>
            </a:r>
            <a:r>
              <a:rPr lang="x-none" sz="1400" dirty="0" err="1">
                <a:latin typeface="Palatino Linotype" pitchFamily="18" charset="0"/>
              </a:rPr>
              <a:t>карцином</a:t>
            </a:r>
            <a:r>
              <a:rPr lang="x-none" sz="1400" dirty="0">
                <a:latin typeface="Palatino Linotype" pitchFamily="18" charset="0"/>
              </a:rPr>
              <a:t>-код екстензивног PSC са </a:t>
            </a:r>
            <a:r>
              <a:rPr lang="x-none" sz="1400" dirty="0" err="1">
                <a:latin typeface="Palatino Linotype" pitchFamily="18" charset="0"/>
              </a:rPr>
              <a:t>узнапредовалом</a:t>
            </a:r>
            <a:r>
              <a:rPr lang="x-none" sz="1400" dirty="0">
                <a:latin typeface="Palatino Linotype" pitchFamily="18" charset="0"/>
              </a:rPr>
              <a:t> </a:t>
            </a:r>
            <a:r>
              <a:rPr lang="x-none" sz="1400" dirty="0" err="1">
                <a:latin typeface="Palatino Linotype" pitchFamily="18" charset="0"/>
              </a:rPr>
              <a:t>фиброзом</a:t>
            </a:r>
            <a:r>
              <a:rPr lang="x-none" sz="1400" dirty="0">
                <a:latin typeface="Palatino Linotype" pitchFamily="18" charset="0"/>
              </a:rPr>
              <a:t>, цирозом и дифузном </a:t>
            </a:r>
            <a:r>
              <a:rPr lang="x-none" sz="1400" dirty="0" err="1">
                <a:latin typeface="Palatino Linotype" pitchFamily="18" charset="0"/>
              </a:rPr>
              <a:t>нодуларном</a:t>
            </a:r>
            <a:r>
              <a:rPr lang="x-none" sz="1400" dirty="0">
                <a:latin typeface="Palatino Linotype" pitchFamily="18" charset="0"/>
              </a:rPr>
              <a:t> </a:t>
            </a:r>
            <a:r>
              <a:rPr lang="x-none" sz="1400">
                <a:latin typeface="Palatino Linotype" pitchFamily="18" charset="0"/>
              </a:rPr>
              <a:t>регенерацијом јетре</a:t>
            </a:r>
            <a:endParaRPr lang="sr-Cyrl-RS" sz="1400" dirty="0">
              <a:latin typeface="Palatino Linotype" pitchFamily="18" charset="0"/>
            </a:endParaRPr>
          </a:p>
          <a:p>
            <a:pPr marL="285750" indent="-285750">
              <a:lnSpc>
                <a:spcPct val="150000"/>
              </a:lnSpc>
              <a:buFont typeface="Wingdings" pitchFamily="2" charset="2"/>
              <a:buChar char="v"/>
            </a:pPr>
            <a:endParaRPr lang="sr-Cyrl-RS" sz="1400" dirty="0">
              <a:latin typeface="Palatino Linotype" pitchFamily="18" charset="0"/>
            </a:endParaRPr>
          </a:p>
          <a:p>
            <a:pPr>
              <a:lnSpc>
                <a:spcPct val="150000"/>
              </a:lnSpc>
            </a:pPr>
            <a:r>
              <a:rPr lang="x-none" sz="1400" b="1">
                <a:latin typeface="Palatino Linotype" pitchFamily="18" charset="0"/>
              </a:rPr>
              <a:t>Компликације портне хипертензије</a:t>
            </a:r>
          </a:p>
          <a:p>
            <a:pPr marL="285750" indent="-285750">
              <a:lnSpc>
                <a:spcPct val="150000"/>
              </a:lnSpc>
              <a:buFont typeface="Wingdings" pitchFamily="2" charset="2"/>
              <a:buChar char="v"/>
            </a:pPr>
            <a:r>
              <a:rPr lang="x-none" sz="1400">
                <a:latin typeface="Palatino Linotype" pitchFamily="18" charset="0"/>
              </a:rPr>
              <a:t>Перистромални варикозитети-око илеостоме код оперисаних болесника од улцерозног колитиса (Тh: TIPS)</a:t>
            </a:r>
          </a:p>
          <a:p>
            <a:pPr marL="285750" indent="-285750">
              <a:lnSpc>
                <a:spcPct val="150000"/>
              </a:lnSpc>
              <a:buFont typeface="Wingdings" pitchFamily="2" charset="2"/>
              <a:buChar char="v"/>
            </a:pPr>
            <a:r>
              <a:rPr lang="x-none" sz="1400">
                <a:latin typeface="Palatino Linotype" pitchFamily="18" charset="0"/>
              </a:rPr>
              <a:t>Езофагеални варикозитети (Тh: склеротерапија, подвезивање, ТIPS)</a:t>
            </a:r>
          </a:p>
          <a:p>
            <a:pPr marL="285750" indent="-285750">
              <a:lnSpc>
                <a:spcPct val="150000"/>
              </a:lnSpc>
              <a:buFont typeface="Wingdings" pitchFamily="2" charset="2"/>
              <a:buChar char="v"/>
            </a:pPr>
            <a:r>
              <a:rPr lang="x-none" sz="1400">
                <a:latin typeface="Palatino Linotype" pitchFamily="18" charset="0"/>
              </a:rPr>
              <a:t>Асцитес (Тh: евакуација парацентезом уз диуретике, супституција албумина (серумски амбумини испод 26 g/l)</a:t>
            </a:r>
          </a:p>
          <a:p>
            <a:pPr marL="285750" indent="-285750">
              <a:lnSpc>
                <a:spcPct val="150000"/>
              </a:lnSpc>
              <a:buFont typeface="Wingdings" pitchFamily="2" charset="2"/>
              <a:buChar char="v"/>
            </a:pPr>
            <a:r>
              <a:rPr lang="x-none" sz="1400">
                <a:latin typeface="Palatino Linotype" pitchFamily="18" charset="0"/>
              </a:rPr>
              <a:t>Спонтани бактеријски перитонитис-услед билијарне сепсе и холангитиса, Тh: хронична антибиотска терапија</a:t>
            </a:r>
          </a:p>
          <a:p>
            <a:pPr marL="285750" indent="-285750">
              <a:lnSpc>
                <a:spcPct val="150000"/>
              </a:lnSpc>
              <a:buFont typeface="Wingdings" pitchFamily="2" charset="2"/>
              <a:buChar char="v"/>
            </a:pPr>
            <a:r>
              <a:rPr lang="x-none" sz="1400">
                <a:latin typeface="Palatino Linotype" pitchFamily="18" charset="0"/>
              </a:rPr>
              <a:t>Портосистемска енцефалопатија</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p14="http://schemas.microsoft.com/office/powerpoint/2010/main" val="99364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
            <a:ext cx="8991600" cy="7386638"/>
          </a:xfrm>
          <a:prstGeom prst="rect">
            <a:avLst/>
          </a:prstGeom>
          <a:noFill/>
        </p:spPr>
        <p:txBody>
          <a:bodyPr wrap="square" rtlCol="0">
            <a:spAutoFit/>
          </a:bodyPr>
          <a:lstStyle/>
          <a:p>
            <a:pPr>
              <a:lnSpc>
                <a:spcPct val="150000"/>
              </a:lnSpc>
            </a:pPr>
            <a:r>
              <a:rPr lang="x-none" sz="1400" b="1" dirty="0">
                <a:latin typeface="Palatino Linotype" pitchFamily="18" charset="0"/>
              </a:rPr>
              <a:t>ДИЈАГНОЗА</a:t>
            </a:r>
          </a:p>
          <a:p>
            <a:pPr>
              <a:lnSpc>
                <a:spcPct val="150000"/>
              </a:lnSpc>
            </a:pPr>
            <a:r>
              <a:rPr lang="x-none" sz="1400" b="1" dirty="0">
                <a:latin typeface="Palatino Linotype" pitchFamily="18" charset="0"/>
              </a:rPr>
              <a:t>БИОХЕМИЈСКО И ИМУНОЛОШКО ТЕСТИРАЊЕ</a:t>
            </a:r>
          </a:p>
          <a:p>
            <a:pPr marL="285750" indent="-285750">
              <a:lnSpc>
                <a:spcPct val="150000"/>
              </a:lnSpc>
              <a:buFont typeface="Wingdings" pitchFamily="2" charset="2"/>
              <a:buChar char="v"/>
            </a:pPr>
            <a:r>
              <a:rPr lang="x-none" sz="1400" dirty="0">
                <a:latin typeface="Palatino Linotype" pitchFamily="18" charset="0"/>
              </a:rPr>
              <a:t>↑ALP-више  два пута кроз најмање 6 месеци</a:t>
            </a:r>
          </a:p>
          <a:p>
            <a:pPr marL="285750" indent="-285750">
              <a:lnSpc>
                <a:spcPct val="150000"/>
              </a:lnSpc>
              <a:buFont typeface="Wingdings" pitchFamily="2" charset="2"/>
              <a:buChar char="v"/>
            </a:pPr>
            <a:r>
              <a:rPr lang="x-none" sz="1400" dirty="0">
                <a:latin typeface="Palatino Linotype" pitchFamily="18" charset="0"/>
              </a:rPr>
              <a:t>↑серумских трансаминаза-3 пута</a:t>
            </a:r>
          </a:p>
          <a:p>
            <a:pPr marL="285750" indent="-285750">
              <a:lnSpc>
                <a:spcPct val="150000"/>
              </a:lnSpc>
              <a:buFont typeface="Wingdings" pitchFamily="2" charset="2"/>
              <a:buChar char="v"/>
            </a:pPr>
            <a:r>
              <a:rPr lang="x-none" sz="1400" dirty="0">
                <a:latin typeface="Palatino Linotype" pitchFamily="18" charset="0"/>
              </a:rPr>
              <a:t>Серумски </a:t>
            </a:r>
            <a:r>
              <a:rPr lang="x-none" sz="1400" dirty="0" err="1">
                <a:latin typeface="Palatino Linotype" pitchFamily="18" charset="0"/>
              </a:rPr>
              <a:t>билирубини</a:t>
            </a:r>
            <a:r>
              <a:rPr lang="x-none" sz="1400" dirty="0">
                <a:latin typeface="Palatino Linotype" pitchFamily="18" charset="0"/>
              </a:rPr>
              <a:t> флуктуирају током болести и повишени код </a:t>
            </a:r>
            <a:r>
              <a:rPr lang="x-none" sz="1400" dirty="0" err="1">
                <a:latin typeface="Palatino Linotype" pitchFamily="18" charset="0"/>
              </a:rPr>
              <a:t>узнапредовале</a:t>
            </a:r>
            <a:r>
              <a:rPr lang="x-none" sz="1400" dirty="0">
                <a:latin typeface="Palatino Linotype" pitchFamily="18" charset="0"/>
              </a:rPr>
              <a:t> болести</a:t>
            </a:r>
          </a:p>
          <a:p>
            <a:pPr marL="285750" indent="-285750">
              <a:lnSpc>
                <a:spcPct val="150000"/>
              </a:lnSpc>
              <a:buFont typeface="Wingdings" pitchFamily="2" charset="2"/>
              <a:buChar char="v"/>
            </a:pPr>
            <a:r>
              <a:rPr lang="x-none" sz="1400" dirty="0">
                <a:latin typeface="Palatino Linotype" pitchFamily="18" charset="0"/>
              </a:rPr>
              <a:t>Снижене серумске вредности </a:t>
            </a:r>
            <a:r>
              <a:rPr lang="x-none" sz="1400" dirty="0" err="1">
                <a:latin typeface="Palatino Linotype" pitchFamily="18" charset="0"/>
              </a:rPr>
              <a:t>амбумина</a:t>
            </a:r>
            <a:r>
              <a:rPr lang="x-none" sz="1400" dirty="0">
                <a:latin typeface="Palatino Linotype" pitchFamily="18" charset="0"/>
              </a:rPr>
              <a:t> и продужено </a:t>
            </a:r>
            <a:r>
              <a:rPr lang="x-none" sz="1400" dirty="0" err="1">
                <a:latin typeface="Palatino Linotype" pitchFamily="18" charset="0"/>
              </a:rPr>
              <a:t>протромбинско</a:t>
            </a:r>
            <a:r>
              <a:rPr lang="x-none" sz="1400" dirty="0">
                <a:latin typeface="Palatino Linotype" pitchFamily="18" charset="0"/>
              </a:rPr>
              <a:t> време</a:t>
            </a:r>
          </a:p>
          <a:p>
            <a:pPr marL="285750" indent="-285750">
              <a:lnSpc>
                <a:spcPct val="150000"/>
              </a:lnSpc>
              <a:buFont typeface="Wingdings" pitchFamily="2" charset="2"/>
              <a:buChar char="v"/>
            </a:pPr>
            <a:r>
              <a:rPr lang="x-none" sz="1400" dirty="0" err="1">
                <a:latin typeface="Palatino Linotype" pitchFamily="18" charset="0"/>
              </a:rPr>
              <a:t>Хипергамаглобулинемија</a:t>
            </a:r>
            <a:endParaRPr lang="x-none" sz="1400" dirty="0">
              <a:latin typeface="Palatino Linotype" pitchFamily="18" charset="0"/>
            </a:endParaRPr>
          </a:p>
          <a:p>
            <a:pPr marL="285750" indent="-285750">
              <a:lnSpc>
                <a:spcPct val="150000"/>
              </a:lnSpc>
              <a:buFont typeface="Wingdings" pitchFamily="2" charset="2"/>
              <a:buChar char="v"/>
            </a:pPr>
            <a:r>
              <a:rPr lang="x-none" sz="1400" dirty="0">
                <a:latin typeface="Palatino Linotype" pitchFamily="18" charset="0"/>
              </a:rPr>
              <a:t>↑</a:t>
            </a:r>
            <a:r>
              <a:rPr lang="x-none" sz="1400" dirty="0" err="1">
                <a:latin typeface="Palatino Linotype" pitchFamily="18" charset="0"/>
              </a:rPr>
              <a:t>IgM</a:t>
            </a:r>
            <a:endParaRPr lang="x-none" sz="1400" dirty="0">
              <a:latin typeface="Palatino Linotype" pitchFamily="18" charset="0"/>
            </a:endParaRPr>
          </a:p>
          <a:p>
            <a:pPr marL="285750" indent="-285750">
              <a:lnSpc>
                <a:spcPct val="150000"/>
              </a:lnSpc>
              <a:buFont typeface="Wingdings" pitchFamily="2" charset="2"/>
              <a:buChar char="v"/>
            </a:pPr>
            <a:r>
              <a:rPr lang="x-none" sz="1400" dirty="0">
                <a:latin typeface="Palatino Linotype" pitchFamily="18" charset="0"/>
              </a:rPr>
              <a:t>↑ Антинуклерана антитела и антитела на глатку мускулатуру-у малом титру</a:t>
            </a:r>
          </a:p>
          <a:p>
            <a:pPr marL="285750" indent="-285750">
              <a:lnSpc>
                <a:spcPct val="150000"/>
              </a:lnSpc>
              <a:buFont typeface="Wingdings" pitchFamily="2" charset="2"/>
              <a:buChar char="v"/>
            </a:pPr>
            <a:r>
              <a:rPr lang="x-none" sz="1400" dirty="0">
                <a:latin typeface="Palatino Linotype" pitchFamily="18" charset="0"/>
              </a:rPr>
              <a:t>↑ Антимитохондријална антитела код 5% болесника</a:t>
            </a:r>
          </a:p>
          <a:p>
            <a:pPr marL="285750" indent="-285750">
              <a:lnSpc>
                <a:spcPct val="150000"/>
              </a:lnSpc>
              <a:buFont typeface="Wingdings" pitchFamily="2" charset="2"/>
              <a:buChar char="v"/>
            </a:pPr>
            <a:r>
              <a:rPr lang="x-none" sz="1400" dirty="0">
                <a:latin typeface="Palatino Linotype" pitchFamily="18" charset="0"/>
              </a:rPr>
              <a:t>↑ Антинеутрофилна цитоплазматска антитела са перинуклеарним типом бојења (</a:t>
            </a:r>
            <a:r>
              <a:rPr lang="x-none" sz="1400" dirty="0" err="1">
                <a:latin typeface="Palatino Linotype" pitchFamily="18" charset="0"/>
              </a:rPr>
              <a:t>pANCA</a:t>
            </a:r>
            <a:r>
              <a:rPr lang="x-none" sz="1400" dirty="0">
                <a:latin typeface="Palatino Linotype" pitchFamily="18" charset="0"/>
              </a:rPr>
              <a:t>) код 85</a:t>
            </a:r>
            <a:r>
              <a:rPr lang="x-none" sz="1400">
                <a:latin typeface="Palatino Linotype" pitchFamily="18" charset="0"/>
              </a:rPr>
              <a:t>% болесника</a:t>
            </a:r>
            <a:endParaRPr lang="sr-Cyrl-RS" sz="1400" dirty="0">
              <a:latin typeface="Palatino Linotype" pitchFamily="18" charset="0"/>
            </a:endParaRPr>
          </a:p>
          <a:p>
            <a:pPr>
              <a:lnSpc>
                <a:spcPct val="150000"/>
              </a:lnSpc>
            </a:pPr>
            <a:r>
              <a:rPr lang="x-none" sz="1400" b="1">
                <a:latin typeface="Palatino Linotype" pitchFamily="18" charset="0"/>
              </a:rPr>
              <a:t>РАДИОЛОШКИ НАЛАЗ</a:t>
            </a:r>
          </a:p>
          <a:p>
            <a:pPr>
              <a:lnSpc>
                <a:spcPct val="150000"/>
              </a:lnSpc>
            </a:pPr>
            <a:r>
              <a:rPr lang="x-none" sz="1400" b="1">
                <a:latin typeface="Palatino Linotype" pitchFamily="18" charset="0"/>
              </a:rPr>
              <a:t>ERCP ИЛИ PCT</a:t>
            </a:r>
          </a:p>
          <a:p>
            <a:pPr marL="285750" indent="-285750">
              <a:lnSpc>
                <a:spcPct val="150000"/>
              </a:lnSpc>
              <a:buFont typeface="Wingdings" pitchFamily="2" charset="2"/>
              <a:buChar char="v"/>
            </a:pPr>
            <a:r>
              <a:rPr lang="x-none" sz="1400">
                <a:latin typeface="Palatino Linotype" pitchFamily="18" charset="0"/>
              </a:rPr>
              <a:t>Мултифокалне стриктуре читавог билијарног стабла-изглед крунице</a:t>
            </a:r>
          </a:p>
          <a:p>
            <a:pPr marL="285750" indent="-285750">
              <a:lnSpc>
                <a:spcPct val="150000"/>
              </a:lnSpc>
              <a:buFont typeface="Wingdings" pitchFamily="2" charset="2"/>
              <a:buChar char="v"/>
            </a:pPr>
            <a:r>
              <a:rPr lang="x-none" sz="1400">
                <a:latin typeface="Palatino Linotype" pitchFamily="18" charset="0"/>
              </a:rPr>
              <a:t>Стриктуре-кратке, ануларне, између стриктура жучни путеви нормални или дилатирани</a:t>
            </a:r>
          </a:p>
          <a:p>
            <a:pPr marL="285750" indent="-285750">
              <a:lnSpc>
                <a:spcPct val="150000"/>
              </a:lnSpc>
              <a:buFont typeface="Wingdings" pitchFamily="2" charset="2"/>
              <a:buChar char="v"/>
            </a:pPr>
            <a:r>
              <a:rPr lang="x-none" sz="1400">
                <a:latin typeface="Palatino Linotype" pitchFamily="18" charset="0"/>
              </a:rPr>
              <a:t>81% читаво билијарно стабло</a:t>
            </a:r>
          </a:p>
          <a:p>
            <a:pPr marL="285750" indent="-285750">
              <a:lnSpc>
                <a:spcPct val="150000"/>
              </a:lnSpc>
              <a:buFont typeface="Wingdings" pitchFamily="2" charset="2"/>
              <a:buChar char="v"/>
            </a:pPr>
            <a:r>
              <a:rPr lang="x-none" sz="1400">
                <a:latin typeface="Palatino Linotype" pitchFamily="18" charset="0"/>
              </a:rPr>
              <a:t>11% интрахепатични жучни путеви</a:t>
            </a:r>
          </a:p>
          <a:p>
            <a:pPr marL="285750" indent="-285750">
              <a:lnSpc>
                <a:spcPct val="150000"/>
              </a:lnSpc>
              <a:buFont typeface="Wingdings" pitchFamily="2" charset="2"/>
              <a:buChar char="v"/>
            </a:pPr>
            <a:r>
              <a:rPr lang="x-none" sz="1400">
                <a:latin typeface="Palatino Linotype" pitchFamily="18" charset="0"/>
              </a:rPr>
              <a:t>8% екстрахепатични жучни путеви</a:t>
            </a:r>
            <a:endParaRPr lang="sr-Cyrl-RS" sz="1400" dirty="0">
              <a:latin typeface="Palatino Linotype" pitchFamily="18" charset="0"/>
            </a:endParaRPr>
          </a:p>
          <a:p>
            <a:pPr>
              <a:lnSpc>
                <a:spcPct val="150000"/>
              </a:lnSpc>
            </a:pPr>
            <a:r>
              <a:rPr lang="x-none" sz="1400" b="1">
                <a:latin typeface="Palatino Linotype" pitchFamily="18" charset="0"/>
              </a:rPr>
              <a:t>БИОПСИЈА И ХИТОЛОШКИ НАЛАЗ</a:t>
            </a:r>
          </a:p>
          <a:p>
            <a:pPr marL="285750" indent="-285750">
              <a:lnSpc>
                <a:spcPct val="150000"/>
              </a:lnSpc>
              <a:buFont typeface="Wingdings" pitchFamily="2" charset="2"/>
              <a:buChar char="v"/>
            </a:pPr>
            <a:endParaRPr lang="x-none" dirty="0">
              <a:latin typeface="Palatino Linotype" pitchFamily="18" charset="0"/>
            </a:endParaRP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24934009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709803"/>
          </a:xfrm>
          <a:prstGeom prst="rect">
            <a:avLst/>
          </a:prstGeom>
          <a:noFill/>
        </p:spPr>
        <p:txBody>
          <a:bodyPr wrap="square" rtlCol="0">
            <a:spAutoFit/>
          </a:bodyPr>
          <a:lstStyle/>
          <a:p>
            <a:pPr>
              <a:lnSpc>
                <a:spcPct val="150000"/>
              </a:lnSpc>
            </a:pPr>
            <a:r>
              <a:rPr lang="x-none" b="1" dirty="0">
                <a:latin typeface="Palatino Linotype" pitchFamily="18" charset="0"/>
              </a:rPr>
              <a:t>ТЕРАПИЈА ОСНОВНЕ БОЛЕСТИ</a:t>
            </a:r>
          </a:p>
          <a:p>
            <a:pPr marL="285750" indent="-285750">
              <a:lnSpc>
                <a:spcPct val="150000"/>
              </a:lnSpc>
              <a:buFont typeface="Wingdings" pitchFamily="2" charset="2"/>
              <a:buChar char="v"/>
            </a:pPr>
            <a:r>
              <a:rPr lang="x-none" dirty="0">
                <a:latin typeface="Palatino Linotype" pitchFamily="18" charset="0"/>
              </a:rPr>
              <a:t>Д </a:t>
            </a:r>
            <a:r>
              <a:rPr lang="x-none" dirty="0" err="1">
                <a:latin typeface="Palatino Linotype" pitchFamily="18" charset="0"/>
              </a:rPr>
              <a:t>Пенициламин</a:t>
            </a:r>
            <a:r>
              <a:rPr lang="x-none" dirty="0">
                <a:latin typeface="Palatino Linotype" pitchFamily="18" charset="0"/>
              </a:rPr>
              <a:t>-за мобилизацију акумулираног бакра у јетри који је секундарни феномен код свих </a:t>
            </a:r>
            <a:r>
              <a:rPr lang="x-none" dirty="0" err="1">
                <a:latin typeface="Palatino Linotype" pitchFamily="18" charset="0"/>
              </a:rPr>
              <a:t>холестазних</a:t>
            </a:r>
            <a:r>
              <a:rPr lang="x-none" dirty="0">
                <a:latin typeface="Palatino Linotype" pitchFamily="18" charset="0"/>
              </a:rPr>
              <a:t> болести јетре</a:t>
            </a:r>
          </a:p>
          <a:p>
            <a:pPr marL="285750" indent="-285750">
              <a:lnSpc>
                <a:spcPct val="150000"/>
              </a:lnSpc>
              <a:buFont typeface="Wingdings" pitchFamily="2" charset="2"/>
              <a:buChar char="v"/>
            </a:pPr>
            <a:r>
              <a:rPr lang="x-none" dirty="0" err="1">
                <a:latin typeface="Palatino Linotype" pitchFamily="18" charset="0"/>
              </a:rPr>
              <a:t>Имуносупресиви</a:t>
            </a:r>
            <a:endParaRPr lang="x-none" dirty="0">
              <a:latin typeface="Palatino Linotype" pitchFamily="18" charset="0"/>
            </a:endParaRPr>
          </a:p>
          <a:p>
            <a:pPr marL="285750" indent="-285750">
              <a:lnSpc>
                <a:spcPct val="150000"/>
              </a:lnSpc>
              <a:buFont typeface="Wingdings" pitchFamily="2" charset="2"/>
              <a:buChar char="v"/>
            </a:pPr>
            <a:r>
              <a:rPr lang="x-none" dirty="0">
                <a:latin typeface="Palatino Linotype" pitchFamily="18" charset="0"/>
              </a:rPr>
              <a:t>Орални </a:t>
            </a:r>
            <a:r>
              <a:rPr lang="x-none" dirty="0" err="1">
                <a:latin typeface="Palatino Linotype" pitchFamily="18" charset="0"/>
              </a:rPr>
              <a:t>кортикостероиди</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Азатиоприн</a:t>
            </a:r>
            <a:r>
              <a:rPr lang="x-none" dirty="0">
                <a:latin typeface="Palatino Linotype" pitchFamily="18" charset="0"/>
              </a:rPr>
              <a:t>-нема контролних студија</a:t>
            </a:r>
          </a:p>
          <a:p>
            <a:pPr marL="285750" indent="-285750">
              <a:lnSpc>
                <a:spcPct val="150000"/>
              </a:lnSpc>
              <a:buFont typeface="Wingdings" pitchFamily="2" charset="2"/>
              <a:buChar char="v"/>
            </a:pPr>
            <a:r>
              <a:rPr lang="x-none" dirty="0" err="1">
                <a:latin typeface="Palatino Linotype" pitchFamily="18" charset="0"/>
              </a:rPr>
              <a:t>Циклоспорин</a:t>
            </a:r>
            <a:r>
              <a:rPr lang="x-none" dirty="0">
                <a:latin typeface="Palatino Linotype" pitchFamily="18" charset="0"/>
              </a:rPr>
              <a:t>-негативни резултати контролних студија</a:t>
            </a:r>
          </a:p>
          <a:p>
            <a:pPr marL="285750" indent="-285750">
              <a:lnSpc>
                <a:spcPct val="150000"/>
              </a:lnSpc>
              <a:buFont typeface="Wingdings" pitchFamily="2" charset="2"/>
              <a:buChar char="v"/>
            </a:pPr>
            <a:r>
              <a:rPr lang="x-none" dirty="0" err="1">
                <a:latin typeface="Palatino Linotype" pitchFamily="18" charset="0"/>
              </a:rPr>
              <a:t>Метотрексат</a:t>
            </a:r>
            <a:r>
              <a:rPr lang="x-none" dirty="0">
                <a:latin typeface="Palatino Linotype" pitchFamily="18" charset="0"/>
              </a:rPr>
              <a:t>-није доказана ефикасност</a:t>
            </a:r>
          </a:p>
          <a:p>
            <a:pPr marL="285750" indent="-285750">
              <a:lnSpc>
                <a:spcPct val="150000"/>
              </a:lnSpc>
              <a:buFont typeface="Wingdings" pitchFamily="2" charset="2"/>
              <a:buChar char="v"/>
            </a:pPr>
            <a:r>
              <a:rPr lang="x-none" dirty="0" err="1">
                <a:latin typeface="Palatino Linotype" pitchFamily="18" charset="0"/>
              </a:rPr>
              <a:t>Такролимис</a:t>
            </a:r>
            <a:r>
              <a:rPr lang="x-none" dirty="0">
                <a:latin typeface="Palatino Linotype" pitchFamily="18" charset="0"/>
              </a:rPr>
              <a:t>-у малој студији доказано само мало побољшање </a:t>
            </a:r>
          </a:p>
          <a:p>
            <a:pPr marL="285750" indent="-285750">
              <a:lnSpc>
                <a:spcPct val="150000"/>
              </a:lnSpc>
              <a:buFont typeface="Wingdings" pitchFamily="2" charset="2"/>
              <a:buChar char="v"/>
            </a:pPr>
            <a:r>
              <a:rPr lang="x-none" dirty="0">
                <a:latin typeface="Palatino Linotype" pitchFamily="18" charset="0"/>
              </a:rPr>
              <a:t>Комбиновано лечење </a:t>
            </a:r>
            <a:r>
              <a:rPr lang="x-none" dirty="0" err="1">
                <a:latin typeface="Palatino Linotype" pitchFamily="18" charset="0"/>
              </a:rPr>
              <a:t>преднисоном</a:t>
            </a:r>
            <a:r>
              <a:rPr lang="x-none" dirty="0">
                <a:latin typeface="Palatino Linotype" pitchFamily="18" charset="0"/>
              </a:rPr>
              <a:t> и </a:t>
            </a:r>
            <a:r>
              <a:rPr lang="x-none" dirty="0" err="1">
                <a:latin typeface="Palatino Linotype" pitchFamily="18" charset="0"/>
              </a:rPr>
              <a:t>колхицином</a:t>
            </a:r>
            <a:r>
              <a:rPr lang="x-none" dirty="0">
                <a:latin typeface="Palatino Linotype" pitchFamily="18" charset="0"/>
              </a:rPr>
              <a:t>-без ефекта</a:t>
            </a:r>
          </a:p>
          <a:p>
            <a:pPr marL="285750" indent="-285750">
              <a:lnSpc>
                <a:spcPct val="150000"/>
              </a:lnSpc>
              <a:buFont typeface="Wingdings" pitchFamily="2" charset="2"/>
              <a:buChar char="v"/>
            </a:pPr>
            <a:r>
              <a:rPr lang="x-none" dirty="0">
                <a:latin typeface="Palatino Linotype" pitchFamily="18" charset="0"/>
              </a:rPr>
              <a:t>Комбинована терапија </a:t>
            </a:r>
            <a:r>
              <a:rPr lang="x-none" dirty="0" err="1">
                <a:latin typeface="Palatino Linotype" pitchFamily="18" charset="0"/>
              </a:rPr>
              <a:t>метротрексатом</a:t>
            </a:r>
            <a:r>
              <a:rPr lang="x-none" dirty="0">
                <a:latin typeface="Palatino Linotype" pitchFamily="18" charset="0"/>
              </a:rPr>
              <a:t> и </a:t>
            </a:r>
            <a:r>
              <a:rPr lang="x-none" dirty="0" err="1">
                <a:latin typeface="Palatino Linotype" pitchFamily="18" charset="0"/>
              </a:rPr>
              <a:t>урсодеоксихолном</a:t>
            </a:r>
            <a:r>
              <a:rPr lang="x-none" dirty="0">
                <a:latin typeface="Palatino Linotype" pitchFamily="18" charset="0"/>
              </a:rPr>
              <a:t> </a:t>
            </a:r>
            <a:r>
              <a:rPr lang="x-none" dirty="0" err="1">
                <a:latin typeface="Palatino Linotype" pitchFamily="18" charset="0"/>
              </a:rPr>
              <a:t>киелином</a:t>
            </a:r>
            <a:r>
              <a:rPr lang="x-none" dirty="0">
                <a:latin typeface="Palatino Linotype" pitchFamily="18" charset="0"/>
              </a:rPr>
              <a:t>-није показала боље резултате од саме </a:t>
            </a:r>
            <a:r>
              <a:rPr lang="x-none" dirty="0" err="1">
                <a:latin typeface="Palatino Linotype" pitchFamily="18" charset="0"/>
              </a:rPr>
              <a:t>урсодеоксихолне</a:t>
            </a:r>
            <a:r>
              <a:rPr lang="x-none" dirty="0">
                <a:latin typeface="Palatino Linotype" pitchFamily="18" charset="0"/>
              </a:rPr>
              <a:t> киселине, а била је праћена </a:t>
            </a:r>
            <a:r>
              <a:rPr lang="x-none" dirty="0" err="1">
                <a:latin typeface="Palatino Linotype" pitchFamily="18" charset="0"/>
              </a:rPr>
              <a:t>токсичношћу</a:t>
            </a:r>
            <a:r>
              <a:rPr lang="x-none" dirty="0">
                <a:latin typeface="Palatino Linotype" pitchFamily="18" charset="0"/>
              </a:rPr>
              <a:t> </a:t>
            </a:r>
            <a:r>
              <a:rPr lang="x-none" dirty="0" err="1">
                <a:latin typeface="Palatino Linotype" pitchFamily="18" charset="0"/>
              </a:rPr>
              <a:t>метотрексата</a:t>
            </a:r>
            <a:endParaRPr lang="x-none" dirty="0">
              <a:latin typeface="Palatino Linotype" pitchFamily="18" charset="0"/>
            </a:endParaRPr>
          </a:p>
          <a:p>
            <a:pPr marL="285750" indent="-285750">
              <a:lnSpc>
                <a:spcPct val="150000"/>
              </a:lnSpc>
              <a:buFont typeface="Wingdings" pitchFamily="2" charset="2"/>
              <a:buChar char="v"/>
            </a:pPr>
            <a:r>
              <a:rPr lang="x-none" dirty="0" err="1">
                <a:latin typeface="Palatino Linotype" pitchFamily="18" charset="0"/>
              </a:rPr>
              <a:t>Колхицин</a:t>
            </a:r>
            <a:r>
              <a:rPr lang="x-none" dirty="0">
                <a:latin typeface="Palatino Linotype" pitchFamily="18" charset="0"/>
              </a:rPr>
              <a:t> није показао ефикасност</a:t>
            </a:r>
          </a:p>
          <a:p>
            <a:pPr marL="285750" indent="-285750">
              <a:lnSpc>
                <a:spcPct val="150000"/>
              </a:lnSpc>
              <a:buFont typeface="Wingdings" pitchFamily="2" charset="2"/>
              <a:buChar char="v"/>
            </a:pPr>
            <a:r>
              <a:rPr lang="x-none" dirty="0" err="1">
                <a:latin typeface="Palatino Linotype" pitchFamily="18" charset="0"/>
              </a:rPr>
              <a:t>Урсодеоксихолна</a:t>
            </a:r>
            <a:r>
              <a:rPr lang="x-none" dirty="0">
                <a:latin typeface="Palatino Linotype" pitchFamily="18" charset="0"/>
              </a:rPr>
              <a:t> киселина у дози 13-15 </a:t>
            </a:r>
            <a:r>
              <a:rPr lang="x-none" dirty="0" err="1">
                <a:latin typeface="Palatino Linotype" pitchFamily="18" charset="0"/>
              </a:rPr>
              <a:t>mg</a:t>
            </a:r>
            <a:r>
              <a:rPr lang="x-none" dirty="0">
                <a:latin typeface="Palatino Linotype" pitchFamily="18" charset="0"/>
              </a:rPr>
              <a:t>/kg/дан-значајно побољшање биохемијских налаза и хистологије јетре</a:t>
            </a:r>
          </a:p>
          <a:p>
            <a:pPr marL="285750" indent="-285750">
              <a:lnSpc>
                <a:spcPct val="150000"/>
              </a:lnSpc>
              <a:buFont typeface="Wingdings" pitchFamily="2" charset="2"/>
              <a:buChar char="v"/>
            </a:pPr>
            <a:endParaRPr lang="x-none" dirty="0">
              <a:latin typeface="Palatino Linotype" pitchFamily="18" charset="0"/>
            </a:endParaRPr>
          </a:p>
          <a:p>
            <a:endParaRPr lang="x-none" dirty="0"/>
          </a:p>
          <a:p>
            <a:endParaRPr lang="x-none" dirty="0"/>
          </a:p>
        </p:txBody>
      </p:sp>
    </p:spTree>
    <p:extLst>
      <p:ext uri="{BB962C8B-B14F-4D97-AF65-F5344CB8AC3E}">
        <p14:creationId xmlns:p14="http://schemas.microsoft.com/office/powerpoint/2010/main" val="415690340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1" y="0"/>
            <a:ext cx="9144000" cy="6878806"/>
          </a:xfrm>
          <a:prstGeom prst="rect">
            <a:avLst/>
          </a:prstGeom>
          <a:noFill/>
        </p:spPr>
        <p:txBody>
          <a:bodyPr wrap="square" rtlCol="0">
            <a:spAutoFit/>
          </a:bodyPr>
          <a:lstStyle/>
          <a:p>
            <a:pPr>
              <a:lnSpc>
                <a:spcPct val="150000"/>
              </a:lnSpc>
            </a:pPr>
            <a:r>
              <a:rPr lang="x-none" sz="1400" b="1" dirty="0">
                <a:latin typeface="Palatino Linotype" pitchFamily="18" charset="0"/>
              </a:rPr>
              <a:t>ЛЕЧЕЊЕ КОМПЛИКАЦИЈА</a:t>
            </a:r>
          </a:p>
          <a:p>
            <a:pPr>
              <a:lnSpc>
                <a:spcPct val="150000"/>
              </a:lnSpc>
            </a:pPr>
            <a:r>
              <a:rPr lang="x-none" sz="1400" b="1" dirty="0" err="1">
                <a:latin typeface="Palatino Linotype" pitchFamily="18" charset="0"/>
              </a:rPr>
              <a:t>Пруритус</a:t>
            </a:r>
            <a:endParaRPr lang="x-none" sz="1400" b="1"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Холестирамин</a:t>
            </a:r>
            <a:r>
              <a:rPr lang="x-none" sz="1400" dirty="0">
                <a:latin typeface="Palatino Linotype" pitchFamily="18" charset="0"/>
              </a:rPr>
              <a:t>-смањује цревну апсорпцију жучних киселина</a:t>
            </a:r>
          </a:p>
          <a:p>
            <a:pPr marL="285750" indent="-285750">
              <a:lnSpc>
                <a:spcPct val="150000"/>
              </a:lnSpc>
              <a:buFont typeface="Wingdings" pitchFamily="2" charset="2"/>
              <a:buChar char="v"/>
            </a:pPr>
            <a:r>
              <a:rPr lang="x-none" sz="1400" dirty="0" err="1">
                <a:latin typeface="Palatino Linotype" pitchFamily="18" charset="0"/>
              </a:rPr>
              <a:t>Фенобарбитон</a:t>
            </a:r>
            <a:r>
              <a:rPr lang="x-none" sz="1400" dirty="0">
                <a:latin typeface="Palatino Linotype" pitchFamily="18" charset="0"/>
              </a:rPr>
              <a:t>-уз </a:t>
            </a:r>
            <a:r>
              <a:rPr lang="x-none" sz="1400" dirty="0" err="1">
                <a:latin typeface="Palatino Linotype" pitchFamily="18" charset="0"/>
              </a:rPr>
              <a:t>холестирамин</a:t>
            </a:r>
            <a:r>
              <a:rPr lang="x-none" sz="1400" dirty="0">
                <a:latin typeface="Palatino Linotype" pitchFamily="18" charset="0"/>
              </a:rPr>
              <a:t> за контролу ноћног свраба</a:t>
            </a:r>
          </a:p>
          <a:p>
            <a:pPr marL="285750" indent="-285750">
              <a:lnSpc>
                <a:spcPct val="150000"/>
              </a:lnSpc>
              <a:buFont typeface="Wingdings" pitchFamily="2" charset="2"/>
              <a:buChar char="v"/>
            </a:pPr>
            <a:r>
              <a:rPr lang="x-none" sz="1400" dirty="0" err="1">
                <a:latin typeface="Palatino Linotype" pitchFamily="18" charset="0"/>
              </a:rPr>
              <a:t>Урсодеоксихолна</a:t>
            </a:r>
            <a:r>
              <a:rPr lang="x-none" sz="1400" dirty="0">
                <a:latin typeface="Palatino Linotype" pitchFamily="18" charset="0"/>
              </a:rPr>
              <a:t> киселина</a:t>
            </a:r>
          </a:p>
          <a:p>
            <a:pPr marL="285750" indent="-285750">
              <a:lnSpc>
                <a:spcPct val="150000"/>
              </a:lnSpc>
              <a:buFont typeface="Wingdings" pitchFamily="2" charset="2"/>
              <a:buChar char="v"/>
            </a:pPr>
            <a:r>
              <a:rPr lang="x-none" sz="1400" dirty="0" err="1">
                <a:latin typeface="Palatino Linotype" pitchFamily="18" charset="0"/>
              </a:rPr>
              <a:t>Антихистаминици</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Рифампицин-компетитивно</a:t>
            </a:r>
            <a:r>
              <a:rPr lang="x-none" sz="1400" dirty="0">
                <a:latin typeface="Palatino Linotype" pitchFamily="18" charset="0"/>
              </a:rPr>
              <a:t> </a:t>
            </a:r>
            <a:r>
              <a:rPr lang="x-none" sz="1400" dirty="0" err="1">
                <a:latin typeface="Palatino Linotype" pitchFamily="18" charset="0"/>
              </a:rPr>
              <a:t>инхбира</a:t>
            </a:r>
            <a:r>
              <a:rPr lang="x-none" sz="1400" dirty="0">
                <a:latin typeface="Palatino Linotype" pitchFamily="18" charset="0"/>
              </a:rPr>
              <a:t> преузимање жучних киселина у </a:t>
            </a:r>
            <a:r>
              <a:rPr lang="x-none" sz="1400" dirty="0" err="1">
                <a:latin typeface="Palatino Linotype" pitchFamily="18" charset="0"/>
              </a:rPr>
              <a:t>хепатоците</a:t>
            </a:r>
            <a:endParaRPr lang="x-none" sz="1400" dirty="0">
              <a:latin typeface="Palatino Linotype" pitchFamily="18" charset="0"/>
            </a:endParaRPr>
          </a:p>
          <a:p>
            <a:pPr marL="285750" indent="-285750">
              <a:lnSpc>
                <a:spcPct val="150000"/>
              </a:lnSpc>
              <a:buFont typeface="Wingdings" pitchFamily="2" charset="2"/>
              <a:buChar char="v"/>
            </a:pPr>
            <a:r>
              <a:rPr lang="x-none" sz="1400" dirty="0">
                <a:latin typeface="Palatino Linotype" pitchFamily="18" charset="0"/>
              </a:rPr>
              <a:t>Антагонисти опијата-</a:t>
            </a:r>
            <a:r>
              <a:rPr lang="x-none" sz="1400" dirty="0" err="1">
                <a:latin typeface="Palatino Linotype" pitchFamily="18" charset="0"/>
              </a:rPr>
              <a:t>налоксон</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Плазмафереза</a:t>
            </a:r>
            <a:endParaRPr lang="x-none" sz="1400" dirty="0">
              <a:latin typeface="Palatino Linotype" pitchFamily="18" charset="0"/>
            </a:endParaRPr>
          </a:p>
          <a:p>
            <a:pPr marL="285750" indent="-285750">
              <a:lnSpc>
                <a:spcPct val="150000"/>
              </a:lnSpc>
              <a:buFont typeface="Wingdings" pitchFamily="2" charset="2"/>
              <a:buChar char="v"/>
            </a:pPr>
            <a:r>
              <a:rPr lang="x-none" sz="1400" dirty="0" err="1">
                <a:latin typeface="Palatino Linotype" pitchFamily="18" charset="0"/>
              </a:rPr>
              <a:t>Фототерапија</a:t>
            </a:r>
            <a:endParaRPr lang="x-none" sz="1400" dirty="0">
              <a:latin typeface="Palatino Linotype" pitchFamily="18" charset="0"/>
            </a:endParaRPr>
          </a:p>
          <a:p>
            <a:pPr marL="285750" indent="-285750">
              <a:lnSpc>
                <a:spcPct val="150000"/>
              </a:lnSpc>
              <a:buFont typeface="Wingdings" pitchFamily="2" charset="2"/>
              <a:buChar char="v"/>
            </a:pPr>
            <a:r>
              <a:rPr lang="x-none" sz="1400">
                <a:latin typeface="Palatino Linotype" pitchFamily="18" charset="0"/>
              </a:rPr>
              <a:t>Трансплантација јетре</a:t>
            </a:r>
            <a:endParaRPr lang="sr-Cyrl-RS" sz="1400" dirty="0">
              <a:latin typeface="Palatino Linotype" pitchFamily="18" charset="0"/>
            </a:endParaRPr>
          </a:p>
          <a:p>
            <a:pPr>
              <a:lnSpc>
                <a:spcPct val="150000"/>
              </a:lnSpc>
            </a:pPr>
            <a:r>
              <a:rPr lang="x-none" sz="1400" b="1">
                <a:latin typeface="Palatino Linotype" pitchFamily="18" charset="0"/>
              </a:rPr>
              <a:t>Стеатореја, дефицит витамина растворљивих у мастима, хепатична остеодистрофија</a:t>
            </a:r>
          </a:p>
          <a:p>
            <a:pPr marL="285750" indent="-285750">
              <a:lnSpc>
                <a:spcPct val="150000"/>
              </a:lnSpc>
              <a:buFont typeface="Wingdings" pitchFamily="2" charset="2"/>
              <a:buChar char="v"/>
            </a:pPr>
            <a:r>
              <a:rPr lang="x-none" sz="1400">
                <a:latin typeface="Palatino Linotype" pitchFamily="18" charset="0"/>
              </a:rPr>
              <a:t>Дијета са максималном дневном количином масти до 40 грама уз сусптитуцију триглицерида средње дугих ланаца (MCT)</a:t>
            </a:r>
          </a:p>
          <a:p>
            <a:pPr marL="285750" indent="-285750">
              <a:lnSpc>
                <a:spcPct val="150000"/>
              </a:lnSpc>
              <a:buFont typeface="Wingdings" pitchFamily="2" charset="2"/>
              <a:buChar char="v"/>
            </a:pPr>
            <a:r>
              <a:rPr lang="x-none" sz="1400">
                <a:latin typeface="Palatino Linotype" pitchFamily="18" charset="0"/>
              </a:rPr>
              <a:t>Витамин А 25000-50000 јединица, 2-3 пута недељно</a:t>
            </a:r>
          </a:p>
          <a:p>
            <a:pPr marL="285750" indent="-285750">
              <a:lnSpc>
                <a:spcPct val="150000"/>
              </a:lnSpc>
              <a:buFont typeface="Wingdings" pitchFamily="2" charset="2"/>
              <a:buChar char="v"/>
            </a:pPr>
            <a:r>
              <a:rPr lang="x-none" sz="1400">
                <a:latin typeface="Palatino Linotype" pitchFamily="18" charset="0"/>
              </a:rPr>
              <a:t>Витамин К 5-10 mg/дан, орално</a:t>
            </a:r>
          </a:p>
          <a:p>
            <a:pPr marL="285750" indent="-285750">
              <a:lnSpc>
                <a:spcPct val="150000"/>
              </a:lnSpc>
              <a:buFont typeface="Wingdings" pitchFamily="2" charset="2"/>
              <a:buChar char="v"/>
            </a:pPr>
            <a:r>
              <a:rPr lang="x-none" sz="1400">
                <a:latin typeface="Palatino Linotype" pitchFamily="18" charset="0"/>
              </a:rPr>
              <a:t>Витамин Е</a:t>
            </a:r>
          </a:p>
          <a:p>
            <a:pPr marL="285750" indent="-285750">
              <a:lnSpc>
                <a:spcPct val="150000"/>
              </a:lnSpc>
              <a:buFont typeface="Wingdings" pitchFamily="2" charset="2"/>
              <a:buChar char="v"/>
            </a:pPr>
            <a:r>
              <a:rPr lang="x-none" sz="1400">
                <a:latin typeface="Palatino Linotype" pitchFamily="18" charset="0"/>
              </a:rPr>
              <a:t>За остеопорозу-адекватна физичка активност, апстиненција од алкохола и цигарета, давање калцијума и витамина Д</a:t>
            </a:r>
            <a:endParaRPr lang="sr-Cyrl-RS" sz="1400" dirty="0">
              <a:latin typeface="Palatino Linotype" pitchFamily="18" charset="0"/>
            </a:endParaRPr>
          </a:p>
          <a:p>
            <a:pPr>
              <a:lnSpc>
                <a:spcPct val="150000"/>
              </a:lnSpc>
            </a:pPr>
            <a:r>
              <a:rPr lang="x-none" sz="1400" b="1">
                <a:latin typeface="Palatino Linotype" pitchFamily="18" charset="0"/>
              </a:rPr>
              <a:t>СТРИКТУРЕ</a:t>
            </a:r>
          </a:p>
          <a:p>
            <a:pPr marL="285750" indent="-285750">
              <a:lnSpc>
                <a:spcPct val="150000"/>
              </a:lnSpc>
              <a:buFont typeface="Wingdings" pitchFamily="2" charset="2"/>
              <a:buChar char="v"/>
            </a:pPr>
            <a:r>
              <a:rPr lang="x-none" sz="1400">
                <a:latin typeface="Palatino Linotype" pitchFamily="18" charset="0"/>
              </a:rPr>
              <a:t>Дилатација трансхепатичним или ретроградним приступом</a:t>
            </a:r>
            <a:r>
              <a:rPr lang="sr-Cyrl-RS" sz="1400" dirty="0">
                <a:latin typeface="Palatino Linotype" pitchFamily="18" charset="0"/>
              </a:rPr>
              <a:t>, </a:t>
            </a:r>
            <a:r>
              <a:rPr lang="x-none" sz="1400">
                <a:latin typeface="Palatino Linotype" pitchFamily="18" charset="0"/>
              </a:rPr>
              <a:t>ERCP и балон дилатација, стент</a:t>
            </a:r>
            <a:endParaRPr lang="x-none" dirty="0">
              <a:latin typeface="Palatino Linotype" pitchFamily="18" charset="0"/>
            </a:endParaRPr>
          </a:p>
        </p:txBody>
      </p:sp>
      <p:sp>
        <p:nvSpPr>
          <p:cNvPr id="3" name="TextBox 2"/>
          <p:cNvSpPr txBox="1"/>
          <p:nvPr/>
        </p:nvSpPr>
        <p:spPr>
          <a:xfrm>
            <a:off x="1916112" y="2744676"/>
            <a:ext cx="7189789" cy="382477"/>
          </a:xfrm>
          <a:prstGeom prst="rect">
            <a:avLst/>
          </a:prstGeom>
          <a:noFill/>
        </p:spPr>
        <p:txBody>
          <a:bodyPr wrap="none" rtlCol="0">
            <a:spAutoFit/>
          </a:bodyPr>
          <a:lstStyle/>
          <a:p>
            <a:pPr>
              <a:lnSpc>
                <a:spcPct val="150000"/>
              </a:lnSpc>
            </a:pPr>
            <a:r>
              <a:rPr lang="x-none" sz="1400" b="1">
                <a:solidFill>
                  <a:srgbClr val="FF0000"/>
                </a:solidFill>
                <a:latin typeface="Palatino Linotype" pitchFamily="18" charset="0"/>
              </a:rPr>
              <a:t>Трансплантација јетре једина ефикасна терапија код узнапредовале болести</a:t>
            </a:r>
            <a:endParaRPr lang="x-none" sz="1400">
              <a:solidFill>
                <a:srgbClr val="FF0000"/>
              </a:solidFill>
              <a:latin typeface="Palatino Linotype" pitchFamily="18" charset="0"/>
            </a:endParaRPr>
          </a:p>
        </p:txBody>
      </p:sp>
    </p:spTree>
    <p:extLst>
      <p:ext uri="{BB962C8B-B14F-4D97-AF65-F5344CB8AC3E}">
        <p14:creationId xmlns:p14="http://schemas.microsoft.com/office/powerpoint/2010/main" val="70193283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x-none" sz="3600" b="1" dirty="0">
                <a:latin typeface="Palatino Linotype" pitchFamily="18" charset="0"/>
              </a:rPr>
              <a:t>Васкуларне болести јетре</a:t>
            </a:r>
          </a:p>
        </p:txBody>
      </p:sp>
      <p:sp>
        <p:nvSpPr>
          <p:cNvPr id="3" name="Subtitle 2"/>
          <p:cNvSpPr>
            <a:spLocks noGrp="1"/>
          </p:cNvSpPr>
          <p:nvPr>
            <p:ph type="subTitle" idx="1"/>
          </p:nvPr>
        </p:nvSpPr>
        <p:spPr/>
        <p:txBody>
          <a:bodyPr/>
          <a:lstStyle/>
          <a:p>
            <a:r>
              <a:rPr lang="x-none" b="1" dirty="0" err="1">
                <a:solidFill>
                  <a:schemeClr val="tx1"/>
                </a:solidFill>
                <a:latin typeface="Palatino Linotype" pitchFamily="18" charset="0"/>
              </a:rPr>
              <a:t>Доц</a:t>
            </a:r>
            <a:r>
              <a:rPr lang="x-none" b="1" dirty="0">
                <a:solidFill>
                  <a:schemeClr val="tx1"/>
                </a:solidFill>
                <a:latin typeface="Palatino Linotype" pitchFamily="18" charset="0"/>
              </a:rPr>
              <a:t>. др Наташа Здравковић</a:t>
            </a:r>
          </a:p>
          <a:p>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p14="http://schemas.microsoft.com/office/powerpoint/2010/main" val="11697874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1000"/>
            <a:ext cx="9144000" cy="5909310"/>
          </a:xfrm>
          <a:prstGeom prst="rect">
            <a:avLst/>
          </a:prstGeom>
          <a:noFill/>
        </p:spPr>
        <p:txBody>
          <a:bodyPr wrap="square" rtlCol="0">
            <a:spAutoFit/>
          </a:bodyPr>
          <a:lstStyle/>
          <a:p>
            <a:pPr>
              <a:lnSpc>
                <a:spcPct val="150000"/>
              </a:lnSpc>
            </a:pPr>
            <a:r>
              <a:rPr lang="x-none" dirty="0">
                <a:latin typeface="Palatino Linotype" pitchFamily="18" charset="0"/>
              </a:rPr>
              <a:t>Тромбоза крвних судова који доводе крв у јетру (</a:t>
            </a:r>
            <a:r>
              <a:rPr lang="x-none" dirty="0" err="1">
                <a:latin typeface="Palatino Linotype" pitchFamily="18" charset="0"/>
              </a:rPr>
              <a:t>портна</a:t>
            </a:r>
            <a:r>
              <a:rPr lang="x-none" dirty="0">
                <a:latin typeface="Palatino Linotype" pitchFamily="18" charset="0"/>
              </a:rPr>
              <a:t> вена/</a:t>
            </a:r>
            <a:r>
              <a:rPr lang="x-none" dirty="0" err="1">
                <a:latin typeface="Palatino Linotype" pitchFamily="18" charset="0"/>
              </a:rPr>
              <a:t>хепатична</a:t>
            </a:r>
            <a:r>
              <a:rPr lang="x-none" dirty="0">
                <a:latin typeface="Palatino Linotype" pitchFamily="18" charset="0"/>
              </a:rPr>
              <a:t> артерија)</a:t>
            </a:r>
          </a:p>
          <a:p>
            <a:pPr>
              <a:lnSpc>
                <a:spcPct val="150000"/>
              </a:lnSpc>
            </a:pPr>
            <a:r>
              <a:rPr lang="x-none" dirty="0">
                <a:latin typeface="Palatino Linotype" pitchFamily="18" charset="0"/>
              </a:rPr>
              <a:t>Тромбоза крвних судова који одводе крв из јетре (</a:t>
            </a:r>
            <a:r>
              <a:rPr lang="x-none" dirty="0" err="1">
                <a:latin typeface="Palatino Linotype" pitchFamily="18" charset="0"/>
              </a:rPr>
              <a:t>хепатичне</a:t>
            </a:r>
            <a:r>
              <a:rPr lang="x-none" dirty="0">
                <a:latin typeface="Palatino Linotype" pitchFamily="18" charset="0"/>
              </a:rPr>
              <a:t> вене)</a:t>
            </a:r>
          </a:p>
          <a:p>
            <a:pPr>
              <a:lnSpc>
                <a:spcPct val="150000"/>
              </a:lnSpc>
            </a:pPr>
            <a:endParaRPr lang="x-none" dirty="0">
              <a:latin typeface="Palatino Linotype" pitchFamily="18" charset="0"/>
            </a:endParaRPr>
          </a:p>
          <a:p>
            <a:pPr>
              <a:lnSpc>
                <a:spcPct val="150000"/>
              </a:lnSpc>
            </a:pPr>
            <a:r>
              <a:rPr lang="x-none" b="1" dirty="0">
                <a:latin typeface="Palatino Linotype" pitchFamily="18" charset="0"/>
              </a:rPr>
              <a:t>Поремећаји </a:t>
            </a:r>
            <a:r>
              <a:rPr lang="x-none" b="1" dirty="0" err="1">
                <a:latin typeface="Palatino Linotype" pitchFamily="18" charset="0"/>
              </a:rPr>
              <a:t>одвођења</a:t>
            </a:r>
            <a:r>
              <a:rPr lang="x-none" b="1" dirty="0">
                <a:latin typeface="Palatino Linotype" pitchFamily="18" charset="0"/>
              </a:rPr>
              <a:t> крви из јетре: </a:t>
            </a:r>
          </a:p>
          <a:p>
            <a:pPr marL="342900" indent="-342900">
              <a:lnSpc>
                <a:spcPct val="150000"/>
              </a:lnSpc>
              <a:buFont typeface="+mj-lt"/>
              <a:buAutoNum type="arabicPeriod"/>
            </a:pPr>
            <a:r>
              <a:rPr lang="x-none" b="1" dirty="0" err="1">
                <a:latin typeface="Palatino Linotype" pitchFamily="18" charset="0"/>
              </a:rPr>
              <a:t>Budd</a:t>
            </a:r>
            <a:r>
              <a:rPr lang="x-none" b="1" dirty="0">
                <a:latin typeface="Palatino Linotype" pitchFamily="18" charset="0"/>
              </a:rPr>
              <a:t>-</a:t>
            </a:r>
            <a:r>
              <a:rPr lang="x-none" b="1" dirty="0" err="1">
                <a:latin typeface="Palatino Linotype" pitchFamily="18" charset="0"/>
              </a:rPr>
              <a:t>Chiarij</a:t>
            </a:r>
            <a:r>
              <a:rPr lang="x-none" b="1" dirty="0">
                <a:latin typeface="Palatino Linotype" pitchFamily="18" charset="0"/>
              </a:rPr>
              <a:t>-ев синдром </a:t>
            </a:r>
          </a:p>
          <a:p>
            <a:pPr marL="342900" indent="-342900">
              <a:lnSpc>
                <a:spcPct val="150000"/>
              </a:lnSpc>
              <a:buFont typeface="+mj-lt"/>
              <a:buAutoNum type="arabicPeriod"/>
            </a:pPr>
            <a:r>
              <a:rPr lang="x-none" b="1" dirty="0" err="1">
                <a:latin typeface="Palatino Linotype" pitchFamily="18" charset="0"/>
              </a:rPr>
              <a:t>Венооклузивна</a:t>
            </a:r>
            <a:r>
              <a:rPr lang="x-none" b="1" dirty="0">
                <a:latin typeface="Palatino Linotype" pitchFamily="18" charset="0"/>
              </a:rPr>
              <a:t> болест јетре</a:t>
            </a:r>
          </a:p>
          <a:p>
            <a:pPr>
              <a:lnSpc>
                <a:spcPct val="150000"/>
              </a:lnSpc>
            </a:pPr>
            <a:endParaRPr lang="x-none" b="1" dirty="0">
              <a:latin typeface="Palatino Linotype" pitchFamily="18" charset="0"/>
            </a:endParaRPr>
          </a:p>
          <a:p>
            <a:pPr>
              <a:lnSpc>
                <a:spcPct val="150000"/>
              </a:lnSpc>
            </a:pPr>
            <a:r>
              <a:rPr lang="x-none" b="1" dirty="0">
                <a:latin typeface="Palatino Linotype" pitchFamily="18" charset="0"/>
              </a:rPr>
              <a:t>1. </a:t>
            </a:r>
            <a:r>
              <a:rPr lang="x-none" b="1" dirty="0" err="1">
                <a:latin typeface="Palatino Linotype" pitchFamily="18" charset="0"/>
              </a:rPr>
              <a:t>Budd</a:t>
            </a:r>
            <a:r>
              <a:rPr lang="x-none" b="1" dirty="0">
                <a:latin typeface="Palatino Linotype" pitchFamily="18" charset="0"/>
              </a:rPr>
              <a:t>-</a:t>
            </a:r>
            <a:r>
              <a:rPr lang="x-none" b="1" dirty="0" err="1">
                <a:latin typeface="Palatino Linotype" pitchFamily="18" charset="0"/>
              </a:rPr>
              <a:t>Chiarij</a:t>
            </a:r>
            <a:r>
              <a:rPr lang="x-none" b="1" dirty="0">
                <a:latin typeface="Palatino Linotype" pitchFamily="18" charset="0"/>
              </a:rPr>
              <a:t>-ев синдром-о</a:t>
            </a:r>
            <a:r>
              <a:rPr lang="x-none" dirty="0">
                <a:latin typeface="Palatino Linotype" pitchFamily="18" charset="0"/>
              </a:rPr>
              <a:t>пструкција одвода венске крви из јетре (опструкција </a:t>
            </a:r>
            <a:r>
              <a:rPr lang="x-none" dirty="0" err="1">
                <a:latin typeface="Palatino Linotype" pitchFamily="18" charset="0"/>
              </a:rPr>
              <a:t>хепатичних</a:t>
            </a:r>
            <a:r>
              <a:rPr lang="x-none" dirty="0">
                <a:latin typeface="Palatino Linotype" pitchFamily="18" charset="0"/>
              </a:rPr>
              <a:t> вена)</a:t>
            </a:r>
          </a:p>
          <a:p>
            <a:pPr marL="285750" indent="-285750">
              <a:lnSpc>
                <a:spcPct val="150000"/>
              </a:lnSpc>
              <a:buFont typeface="Arial" pitchFamily="34" charset="0"/>
              <a:buChar char="•"/>
            </a:pPr>
            <a:r>
              <a:rPr lang="x-none" dirty="0">
                <a:latin typeface="Palatino Linotype" pitchFamily="18" charset="0"/>
              </a:rPr>
              <a:t>Најчешће место опструкције на месту уласка </a:t>
            </a:r>
            <a:r>
              <a:rPr lang="x-none" dirty="0" err="1">
                <a:latin typeface="Palatino Linotype" pitchFamily="18" charset="0"/>
              </a:rPr>
              <a:t>хепатичних</a:t>
            </a:r>
            <a:r>
              <a:rPr lang="x-none" dirty="0">
                <a:latin typeface="Palatino Linotype" pitchFamily="18" charset="0"/>
              </a:rPr>
              <a:t> вена у доњу шупљу вену</a:t>
            </a:r>
          </a:p>
          <a:p>
            <a:pPr marL="285750" indent="-285750">
              <a:lnSpc>
                <a:spcPct val="150000"/>
              </a:lnSpc>
              <a:buFont typeface="Arial" pitchFamily="34" charset="0"/>
              <a:buChar char="•"/>
            </a:pPr>
            <a:r>
              <a:rPr lang="x-none" dirty="0">
                <a:latin typeface="Palatino Linotype" pitchFamily="18" charset="0"/>
              </a:rPr>
              <a:t>Најчешће </a:t>
            </a:r>
            <a:r>
              <a:rPr lang="x-none" dirty="0" err="1">
                <a:latin typeface="Palatino Linotype" pitchFamily="18" charset="0"/>
              </a:rPr>
              <a:t>субакутног</a:t>
            </a:r>
            <a:r>
              <a:rPr lang="x-none" dirty="0">
                <a:latin typeface="Palatino Linotype" pitchFamily="18" charset="0"/>
              </a:rPr>
              <a:t> тока</a:t>
            </a:r>
          </a:p>
          <a:p>
            <a:pPr marL="285750" indent="-285750">
              <a:lnSpc>
                <a:spcPct val="150000"/>
              </a:lnSpc>
              <a:buFont typeface="Arial" pitchFamily="34" charset="0"/>
              <a:buChar char="•"/>
            </a:pPr>
            <a:r>
              <a:rPr lang="x-none" dirty="0">
                <a:latin typeface="Palatino Linotype" pitchFamily="18" charset="0"/>
              </a:rPr>
              <a:t>Подједнака код М (касне четрдесете-малигне болести) и Ж (око тридесете-узимање </a:t>
            </a:r>
            <a:r>
              <a:rPr lang="x-none" dirty="0" err="1">
                <a:latin typeface="Palatino Linotype" pitchFamily="18" charset="0"/>
              </a:rPr>
              <a:t>конрацептива</a:t>
            </a:r>
            <a:r>
              <a:rPr lang="x-none" dirty="0">
                <a:latin typeface="Palatino Linotype" pitchFamily="18" charset="0"/>
              </a:rPr>
              <a:t>, трудноћа)</a:t>
            </a:r>
            <a:endParaRPr lang="x-none" b="1" dirty="0">
              <a:latin typeface="Palatino Linotype" pitchFamily="18" charset="0"/>
            </a:endParaRPr>
          </a:p>
        </p:txBody>
      </p:sp>
    </p:spTree>
    <p:extLst>
      <p:ext uri="{BB962C8B-B14F-4D97-AF65-F5344CB8AC3E}">
        <p14:creationId xmlns:p14="http://schemas.microsoft.com/office/powerpoint/2010/main" val="8770700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52329289"/>
              </p:ext>
            </p:extLst>
          </p:nvPr>
        </p:nvGraphicFramePr>
        <p:xfrm>
          <a:off x="1295400" y="457200"/>
          <a:ext cx="7010400" cy="5562600"/>
        </p:xfrm>
        <a:graphic>
          <a:graphicData uri="http://schemas.openxmlformats.org/drawingml/2006/table">
            <a:tbl>
              <a:tblPr firstRow="1" bandRow="1">
                <a:tableStyleId>{5C22544A-7EE6-4342-B048-85BDC9FD1C3A}</a:tableStyleId>
              </a:tblPr>
              <a:tblGrid>
                <a:gridCol w="7010400">
                  <a:extLst>
                    <a:ext uri="{9D8B030D-6E8A-4147-A177-3AD203B41FA5}">
                      <a16:colId xmlns:a16="http://schemas.microsoft.com/office/drawing/2014/main"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x-none" dirty="0">
                          <a:latin typeface="Palatino Linotype" pitchFamily="18" charset="0"/>
                        </a:rPr>
                        <a:t>Узроци  </a:t>
                      </a:r>
                      <a:r>
                        <a:rPr lang="x-none" b="1" dirty="0" err="1">
                          <a:latin typeface="Palatino Linotype" pitchFamily="18" charset="0"/>
                        </a:rPr>
                        <a:t>Budd</a:t>
                      </a:r>
                      <a:r>
                        <a:rPr lang="x-none" b="1" dirty="0">
                          <a:latin typeface="Palatino Linotype" pitchFamily="18" charset="0"/>
                        </a:rPr>
                        <a:t>-</a:t>
                      </a:r>
                      <a:r>
                        <a:rPr lang="x-none" b="1" dirty="0" err="1">
                          <a:latin typeface="Palatino Linotype" pitchFamily="18" charset="0"/>
                        </a:rPr>
                        <a:t>Chiarij</a:t>
                      </a:r>
                      <a:r>
                        <a:rPr lang="x-none" b="1" dirty="0">
                          <a:latin typeface="Palatino Linotype" pitchFamily="18" charset="0"/>
                        </a:rPr>
                        <a:t>-евог синдрома</a:t>
                      </a:r>
                      <a:endParaRPr lang="x-none" dirty="0">
                        <a:latin typeface="Palatino Linotype" pitchFamily="18" charset="0"/>
                      </a:endParaRPr>
                    </a:p>
                  </a:txBody>
                  <a:tcPr/>
                </a:tc>
                <a:extLst>
                  <a:ext uri="{0D108BD9-81ED-4DB2-BD59-A6C34878D82A}">
                    <a16:rowId xmlns:a16="http://schemas.microsoft.com/office/drawing/2014/main" val="10000"/>
                  </a:ext>
                </a:extLst>
              </a:tr>
              <a:tr h="370840">
                <a:tc>
                  <a:txBody>
                    <a:bodyPr/>
                    <a:lstStyle/>
                    <a:p>
                      <a:r>
                        <a:rPr lang="x-none" dirty="0" err="1">
                          <a:latin typeface="Palatino Linotype" pitchFamily="18" charset="0"/>
                        </a:rPr>
                        <a:t>Мијелопролиферативне</a:t>
                      </a:r>
                      <a:r>
                        <a:rPr lang="x-none" baseline="0" dirty="0">
                          <a:latin typeface="Palatino Linotype" pitchFamily="18" charset="0"/>
                        </a:rPr>
                        <a:t> болести</a:t>
                      </a:r>
                      <a:endParaRPr lang="x-none" dirty="0">
                        <a:latin typeface="Palatino Linotype" pitchFamily="18" charset="0"/>
                      </a:endParaRPr>
                    </a:p>
                  </a:txBody>
                  <a:tcPr/>
                </a:tc>
                <a:extLst>
                  <a:ext uri="{0D108BD9-81ED-4DB2-BD59-A6C34878D82A}">
                    <a16:rowId xmlns:a16="http://schemas.microsoft.com/office/drawing/2014/main" val="10001"/>
                  </a:ext>
                </a:extLst>
              </a:tr>
              <a:tr h="370840">
                <a:tc>
                  <a:txBody>
                    <a:bodyPr/>
                    <a:lstStyle/>
                    <a:p>
                      <a:r>
                        <a:rPr lang="x-none" dirty="0" err="1">
                          <a:latin typeface="Palatino Linotype" pitchFamily="18" charset="0"/>
                        </a:rPr>
                        <a:t>Polycithemia</a:t>
                      </a:r>
                      <a:r>
                        <a:rPr lang="x-none" dirty="0">
                          <a:latin typeface="Palatino Linotype" pitchFamily="18" charset="0"/>
                        </a:rPr>
                        <a:t> </a:t>
                      </a:r>
                      <a:r>
                        <a:rPr lang="x-none" dirty="0" err="1">
                          <a:latin typeface="Palatino Linotype" pitchFamily="18" charset="0"/>
                        </a:rPr>
                        <a:t>rubra</a:t>
                      </a:r>
                      <a:r>
                        <a:rPr lang="x-none" dirty="0">
                          <a:latin typeface="Palatino Linotype" pitchFamily="18" charset="0"/>
                        </a:rPr>
                        <a:t> vera</a:t>
                      </a:r>
                    </a:p>
                  </a:txBody>
                  <a:tcPr/>
                </a:tc>
                <a:extLst>
                  <a:ext uri="{0D108BD9-81ED-4DB2-BD59-A6C34878D82A}">
                    <a16:rowId xmlns:a16="http://schemas.microsoft.com/office/drawing/2014/main" val="10002"/>
                  </a:ext>
                </a:extLst>
              </a:tr>
              <a:tr h="370840">
                <a:tc>
                  <a:txBody>
                    <a:bodyPr/>
                    <a:lstStyle/>
                    <a:p>
                      <a:r>
                        <a:rPr lang="x-none" dirty="0">
                          <a:latin typeface="Palatino Linotype" pitchFamily="18" charset="0"/>
                        </a:rPr>
                        <a:t>Инфекције, </a:t>
                      </a:r>
                      <a:r>
                        <a:rPr lang="x-none" dirty="0" err="1">
                          <a:latin typeface="Palatino Linotype" pitchFamily="18" charset="0"/>
                        </a:rPr>
                        <a:t>нодуларна</a:t>
                      </a:r>
                      <a:r>
                        <a:rPr lang="x-none" dirty="0">
                          <a:latin typeface="Palatino Linotype" pitchFamily="18" charset="0"/>
                        </a:rPr>
                        <a:t> регенеративна </a:t>
                      </a:r>
                      <a:r>
                        <a:rPr lang="x-none" dirty="0" err="1">
                          <a:latin typeface="Palatino Linotype" pitchFamily="18" charset="0"/>
                        </a:rPr>
                        <a:t>хиперплазија</a:t>
                      </a:r>
                      <a:r>
                        <a:rPr lang="x-none" dirty="0">
                          <a:latin typeface="Palatino Linotype" pitchFamily="18" charset="0"/>
                        </a:rPr>
                        <a:t> </a:t>
                      </a:r>
                    </a:p>
                  </a:txBody>
                  <a:tcPr/>
                </a:tc>
                <a:extLst>
                  <a:ext uri="{0D108BD9-81ED-4DB2-BD59-A6C34878D82A}">
                    <a16:rowId xmlns:a16="http://schemas.microsoft.com/office/drawing/2014/main" val="10003"/>
                  </a:ext>
                </a:extLst>
              </a:tr>
              <a:tr h="370840">
                <a:tc>
                  <a:txBody>
                    <a:bodyPr/>
                    <a:lstStyle/>
                    <a:p>
                      <a:r>
                        <a:rPr lang="x-none" dirty="0" err="1">
                          <a:latin typeface="Palatino Linotype" pitchFamily="18" charset="0"/>
                        </a:rPr>
                        <a:t>Смањењење</a:t>
                      </a:r>
                      <a:r>
                        <a:rPr lang="x-none" dirty="0">
                          <a:latin typeface="Palatino Linotype" pitchFamily="18" charset="0"/>
                        </a:rPr>
                        <a:t> </a:t>
                      </a:r>
                      <a:r>
                        <a:rPr lang="x-none" dirty="0" err="1">
                          <a:latin typeface="Palatino Linotype" pitchFamily="18" charset="0"/>
                        </a:rPr>
                        <a:t>антитромбина</a:t>
                      </a:r>
                      <a:r>
                        <a:rPr lang="x-none" dirty="0">
                          <a:latin typeface="Palatino Linotype" pitchFamily="18" charset="0"/>
                        </a:rPr>
                        <a:t> III</a:t>
                      </a:r>
                    </a:p>
                  </a:txBody>
                  <a:tcPr/>
                </a:tc>
                <a:extLst>
                  <a:ext uri="{0D108BD9-81ED-4DB2-BD59-A6C34878D82A}">
                    <a16:rowId xmlns:a16="http://schemas.microsoft.com/office/drawing/2014/main" val="10004"/>
                  </a:ext>
                </a:extLst>
              </a:tr>
              <a:tr h="370840">
                <a:tc>
                  <a:txBody>
                    <a:bodyPr/>
                    <a:lstStyle/>
                    <a:p>
                      <a:r>
                        <a:rPr lang="x-none" dirty="0">
                          <a:latin typeface="Palatino Linotype" pitchFamily="18" charset="0"/>
                        </a:rPr>
                        <a:t>Недостатак</a:t>
                      </a:r>
                      <a:r>
                        <a:rPr lang="x-none" baseline="0" dirty="0">
                          <a:latin typeface="Palatino Linotype" pitchFamily="18" charset="0"/>
                        </a:rPr>
                        <a:t> </a:t>
                      </a:r>
                      <a:r>
                        <a:rPr lang="el-GR" baseline="0" dirty="0">
                          <a:latin typeface="Palatino Linotype" pitchFamily="18" charset="0"/>
                        </a:rPr>
                        <a:t>α</a:t>
                      </a:r>
                      <a:r>
                        <a:rPr lang="x-none" baseline="0" dirty="0">
                          <a:latin typeface="Palatino Linotype" pitchFamily="18" charset="0"/>
                        </a:rPr>
                        <a:t>-1-</a:t>
                      </a:r>
                      <a:r>
                        <a:rPr lang="x-none" baseline="0" dirty="0" err="1">
                          <a:latin typeface="Palatino Linotype" pitchFamily="18" charset="0"/>
                        </a:rPr>
                        <a:t>антитрипсина</a:t>
                      </a:r>
                      <a:endParaRPr lang="x-none" dirty="0">
                        <a:latin typeface="Palatino Linotype" pitchFamily="18" charset="0"/>
                      </a:endParaRPr>
                    </a:p>
                  </a:txBody>
                  <a:tcPr/>
                </a:tc>
                <a:extLst>
                  <a:ext uri="{0D108BD9-81ED-4DB2-BD59-A6C34878D82A}">
                    <a16:rowId xmlns:a16="http://schemas.microsoft.com/office/drawing/2014/main" val="10005"/>
                  </a:ext>
                </a:extLst>
              </a:tr>
              <a:tr h="370840">
                <a:tc>
                  <a:txBody>
                    <a:bodyPr/>
                    <a:lstStyle/>
                    <a:p>
                      <a:r>
                        <a:rPr lang="x-none" dirty="0">
                          <a:latin typeface="Palatino Linotype" pitchFamily="18" charset="0"/>
                        </a:rPr>
                        <a:t>Тумори</a:t>
                      </a:r>
                      <a:r>
                        <a:rPr lang="x-none" baseline="0" dirty="0">
                          <a:latin typeface="Palatino Linotype" pitchFamily="18" charset="0"/>
                        </a:rPr>
                        <a:t> (HCC, </a:t>
                      </a:r>
                      <a:r>
                        <a:rPr lang="x-none" baseline="0" dirty="0" err="1">
                          <a:latin typeface="Palatino Linotype" pitchFamily="18" charset="0"/>
                        </a:rPr>
                        <a:t>Ca</a:t>
                      </a:r>
                      <a:r>
                        <a:rPr lang="x-none" baseline="0" dirty="0">
                          <a:latin typeface="Palatino Linotype" pitchFamily="18" charset="0"/>
                        </a:rPr>
                        <a:t> NBŽ, </a:t>
                      </a:r>
                      <a:r>
                        <a:rPr lang="x-none" baseline="0" dirty="0" err="1">
                          <a:latin typeface="Palatino Linotype" pitchFamily="18" charset="0"/>
                        </a:rPr>
                        <a:t>Ca</a:t>
                      </a:r>
                      <a:r>
                        <a:rPr lang="x-none" baseline="0" dirty="0">
                          <a:latin typeface="Palatino Linotype" pitchFamily="18" charset="0"/>
                        </a:rPr>
                        <a:t> бубрега)</a:t>
                      </a:r>
                      <a:endParaRPr lang="x-none" dirty="0">
                        <a:latin typeface="Palatino Linotype" pitchFamily="18" charset="0"/>
                      </a:endParaRPr>
                    </a:p>
                  </a:txBody>
                  <a:tcPr/>
                </a:tc>
                <a:extLst>
                  <a:ext uri="{0D108BD9-81ED-4DB2-BD59-A6C34878D82A}">
                    <a16:rowId xmlns:a16="http://schemas.microsoft.com/office/drawing/2014/main" val="10006"/>
                  </a:ext>
                </a:extLst>
              </a:tr>
              <a:tr h="370840">
                <a:tc>
                  <a:txBody>
                    <a:bodyPr/>
                    <a:lstStyle/>
                    <a:p>
                      <a:r>
                        <a:rPr lang="x-none" dirty="0" err="1">
                          <a:latin typeface="Palatino Linotype" pitchFamily="18" charset="0"/>
                        </a:rPr>
                        <a:t>Миксом</a:t>
                      </a:r>
                      <a:r>
                        <a:rPr lang="x-none" dirty="0">
                          <a:latin typeface="Palatino Linotype" pitchFamily="18" charset="0"/>
                        </a:rPr>
                        <a:t> десног атријума</a:t>
                      </a:r>
                    </a:p>
                  </a:txBody>
                  <a:tcPr/>
                </a:tc>
                <a:extLst>
                  <a:ext uri="{0D108BD9-81ED-4DB2-BD59-A6C34878D82A}">
                    <a16:rowId xmlns:a16="http://schemas.microsoft.com/office/drawing/2014/main" val="10007"/>
                  </a:ext>
                </a:extLst>
              </a:tr>
              <a:tr h="370840">
                <a:tc>
                  <a:txBody>
                    <a:bodyPr/>
                    <a:lstStyle/>
                    <a:p>
                      <a:r>
                        <a:rPr lang="x-none" dirty="0">
                          <a:latin typeface="Palatino Linotype" pitchFamily="18" charset="0"/>
                        </a:rPr>
                        <a:t>Орална контрацепција</a:t>
                      </a:r>
                    </a:p>
                  </a:txBody>
                  <a:tcPr/>
                </a:tc>
                <a:extLst>
                  <a:ext uri="{0D108BD9-81ED-4DB2-BD59-A6C34878D82A}">
                    <a16:rowId xmlns:a16="http://schemas.microsoft.com/office/drawing/2014/main" val="10008"/>
                  </a:ext>
                </a:extLst>
              </a:tr>
              <a:tr h="370840">
                <a:tc>
                  <a:txBody>
                    <a:bodyPr/>
                    <a:lstStyle/>
                    <a:p>
                      <a:r>
                        <a:rPr lang="x-none" dirty="0">
                          <a:latin typeface="Palatino Linotype" pitchFamily="18" charset="0"/>
                        </a:rPr>
                        <a:t>Трудноћа и порођај</a:t>
                      </a:r>
                    </a:p>
                  </a:txBody>
                  <a:tcPr/>
                </a:tc>
                <a:extLst>
                  <a:ext uri="{0D108BD9-81ED-4DB2-BD59-A6C34878D82A}">
                    <a16:rowId xmlns:a16="http://schemas.microsoft.com/office/drawing/2014/main" val="10009"/>
                  </a:ext>
                </a:extLst>
              </a:tr>
              <a:tr h="370840">
                <a:tc>
                  <a:txBody>
                    <a:bodyPr/>
                    <a:lstStyle/>
                    <a:p>
                      <a:r>
                        <a:rPr lang="x-none" dirty="0" err="1">
                          <a:latin typeface="Palatino Linotype" pitchFamily="18" charset="0"/>
                        </a:rPr>
                        <a:t>Антифосфолипидни</a:t>
                      </a:r>
                      <a:r>
                        <a:rPr lang="x-none" dirty="0">
                          <a:latin typeface="Palatino Linotype" pitchFamily="18" charset="0"/>
                        </a:rPr>
                        <a:t> синдром</a:t>
                      </a:r>
                    </a:p>
                  </a:txBody>
                  <a:tcPr/>
                </a:tc>
                <a:extLst>
                  <a:ext uri="{0D108BD9-81ED-4DB2-BD59-A6C34878D82A}">
                    <a16:rowId xmlns:a16="http://schemas.microsoft.com/office/drawing/2014/main" val="10010"/>
                  </a:ext>
                </a:extLst>
              </a:tr>
              <a:tr h="370840">
                <a:tc>
                  <a:txBody>
                    <a:bodyPr/>
                    <a:lstStyle/>
                    <a:p>
                      <a:r>
                        <a:rPr lang="x-none" dirty="0">
                          <a:latin typeface="Palatino Linotype" pitchFamily="18" charset="0"/>
                        </a:rPr>
                        <a:t>Системске болести (SLE, </a:t>
                      </a:r>
                      <a:r>
                        <a:rPr lang="x-none" dirty="0" err="1">
                          <a:latin typeface="Palatino Linotype" pitchFamily="18" charset="0"/>
                        </a:rPr>
                        <a:t>Sj</a:t>
                      </a:r>
                      <a:r>
                        <a:rPr lang="de-DE" dirty="0">
                          <a:latin typeface="Palatino Linotype" pitchFamily="18" charset="0"/>
                        </a:rPr>
                        <a:t>ö</a:t>
                      </a:r>
                      <a:r>
                        <a:rPr lang="x-none" dirty="0" err="1">
                          <a:latin typeface="Palatino Linotype" pitchFamily="18" charset="0"/>
                        </a:rPr>
                        <a:t>grenov</a:t>
                      </a:r>
                      <a:r>
                        <a:rPr lang="x-none" dirty="0">
                          <a:latin typeface="Palatino Linotype" pitchFamily="18" charset="0"/>
                        </a:rPr>
                        <a:t> синдром, </a:t>
                      </a:r>
                      <a:r>
                        <a:rPr lang="x-none" baseline="0" dirty="0" err="1">
                          <a:latin typeface="Palatino Linotype" pitchFamily="18" charset="0"/>
                        </a:rPr>
                        <a:t>Bechetov</a:t>
                      </a:r>
                      <a:r>
                        <a:rPr lang="x-none" baseline="0" dirty="0">
                          <a:latin typeface="Palatino Linotype" pitchFamily="18" charset="0"/>
                        </a:rPr>
                        <a:t> синдром)</a:t>
                      </a:r>
                      <a:endParaRPr lang="x-none" dirty="0">
                        <a:latin typeface="Palatino Linotype" pitchFamily="18" charset="0"/>
                      </a:endParaRPr>
                    </a:p>
                  </a:txBody>
                  <a:tcPr/>
                </a:tc>
                <a:extLst>
                  <a:ext uri="{0D108BD9-81ED-4DB2-BD59-A6C34878D82A}">
                    <a16:rowId xmlns:a16="http://schemas.microsoft.com/office/drawing/2014/main" val="10011"/>
                  </a:ext>
                </a:extLst>
              </a:tr>
              <a:tr h="370840">
                <a:tc>
                  <a:txBody>
                    <a:bodyPr/>
                    <a:lstStyle/>
                    <a:p>
                      <a:r>
                        <a:rPr lang="x-none" dirty="0" err="1">
                          <a:latin typeface="Palatino Linotype" pitchFamily="18" charset="0"/>
                        </a:rPr>
                        <a:t>Саркоидоза</a:t>
                      </a:r>
                      <a:endParaRPr lang="x-none" dirty="0">
                        <a:latin typeface="Palatino Linotype" pitchFamily="18" charset="0"/>
                      </a:endParaRPr>
                    </a:p>
                  </a:txBody>
                  <a:tcPr/>
                </a:tc>
                <a:extLst>
                  <a:ext uri="{0D108BD9-81ED-4DB2-BD59-A6C34878D82A}">
                    <a16:rowId xmlns:a16="http://schemas.microsoft.com/office/drawing/2014/main" val="10012"/>
                  </a:ext>
                </a:extLst>
              </a:tr>
              <a:tr h="370840">
                <a:tc>
                  <a:txBody>
                    <a:bodyPr/>
                    <a:lstStyle/>
                    <a:p>
                      <a:r>
                        <a:rPr lang="x-none" dirty="0">
                          <a:latin typeface="Palatino Linotype" pitchFamily="18" charset="0"/>
                        </a:rPr>
                        <a:t>Траума</a:t>
                      </a:r>
                    </a:p>
                  </a:txBody>
                  <a:tcPr/>
                </a:tc>
                <a:extLst>
                  <a:ext uri="{0D108BD9-81ED-4DB2-BD59-A6C34878D82A}">
                    <a16:rowId xmlns:a16="http://schemas.microsoft.com/office/drawing/2014/main" val="10013"/>
                  </a:ext>
                </a:extLst>
              </a:tr>
              <a:tr h="370840">
                <a:tc>
                  <a:txBody>
                    <a:bodyPr/>
                    <a:lstStyle/>
                    <a:p>
                      <a:r>
                        <a:rPr lang="x-none" dirty="0" err="1">
                          <a:latin typeface="Palatino Linotype" pitchFamily="18" charset="0"/>
                        </a:rPr>
                        <a:t>Идиопатски</a:t>
                      </a:r>
                      <a:endParaRPr lang="x-none" dirty="0">
                        <a:latin typeface="Palatino Linotype" pitchFamily="18" charset="0"/>
                      </a:endParaRPr>
                    </a:p>
                  </a:txBody>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021694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95300"/>
            <a:ext cx="8763000" cy="3554819"/>
          </a:xfrm>
          <a:prstGeom prst="rect">
            <a:avLst/>
          </a:prstGeom>
          <a:noFill/>
        </p:spPr>
        <p:txBody>
          <a:bodyPr wrap="square" rtlCol="0">
            <a:spAutoFit/>
          </a:bodyPr>
          <a:lstStyle/>
          <a:p>
            <a:r>
              <a:rPr lang="x-none" b="1" dirty="0">
                <a:latin typeface="Palatino Linotype" pitchFamily="18" charset="0"/>
              </a:rPr>
              <a:t>6. Поремећај у дренажи </a:t>
            </a:r>
            <a:r>
              <a:rPr lang="x-none" b="1" dirty="0" err="1">
                <a:latin typeface="Palatino Linotype" pitchFamily="18" charset="0"/>
              </a:rPr>
              <a:t>билирубина</a:t>
            </a:r>
            <a:endParaRPr lang="x-none" b="1" dirty="0">
              <a:latin typeface="Palatino Linotype" pitchFamily="18" charset="0"/>
            </a:endParaRPr>
          </a:p>
          <a:p>
            <a:pPr marL="285750" indent="-285750">
              <a:lnSpc>
                <a:spcPct val="150000"/>
              </a:lnSpc>
              <a:buFont typeface="Arial" pitchFamily="34" charset="0"/>
              <a:buChar char="•"/>
            </a:pPr>
            <a:r>
              <a:rPr lang="x-none" dirty="0">
                <a:latin typeface="Palatino Linotype" pitchFamily="18" charset="0"/>
              </a:rPr>
              <a:t>Повишена фракција: директна (</a:t>
            </a:r>
            <a:r>
              <a:rPr lang="x-none" dirty="0" err="1">
                <a:latin typeface="Palatino Linotype" pitchFamily="18" charset="0"/>
              </a:rPr>
              <a:t>коњугована</a:t>
            </a:r>
            <a:r>
              <a:rPr lang="x-none" dirty="0">
                <a:latin typeface="Palatino Linotype" pitchFamily="18" charset="0"/>
              </a:rPr>
              <a:t>)</a:t>
            </a:r>
          </a:p>
          <a:p>
            <a:pPr>
              <a:lnSpc>
                <a:spcPct val="150000"/>
              </a:lnSpc>
            </a:pPr>
            <a:r>
              <a:rPr lang="x-none" b="1" dirty="0">
                <a:latin typeface="Palatino Linotype" pitchFamily="18" charset="0"/>
              </a:rPr>
              <a:t>Узроци:</a:t>
            </a:r>
          </a:p>
          <a:p>
            <a:pPr marL="285750" indent="-285750">
              <a:lnSpc>
                <a:spcPct val="150000"/>
              </a:lnSpc>
              <a:buFont typeface="Arial" pitchFamily="34" charset="0"/>
              <a:buChar char="•"/>
            </a:pPr>
            <a:r>
              <a:rPr lang="x-none" b="1" dirty="0" err="1">
                <a:latin typeface="Palatino Linotype" pitchFamily="18" charset="0"/>
              </a:rPr>
              <a:t>Интрахепатичка</a:t>
            </a:r>
            <a:r>
              <a:rPr lang="x-none" b="1" dirty="0">
                <a:latin typeface="Palatino Linotype" pitchFamily="18" charset="0"/>
              </a:rPr>
              <a:t> </a:t>
            </a:r>
            <a:r>
              <a:rPr lang="x-none" b="1" dirty="0" err="1">
                <a:latin typeface="Palatino Linotype" pitchFamily="18" charset="0"/>
              </a:rPr>
              <a:t>холестаза</a:t>
            </a:r>
            <a:r>
              <a:rPr lang="x-none" dirty="0">
                <a:latin typeface="Palatino Linotype" pitchFamily="18" charset="0"/>
              </a:rPr>
              <a:t> (</a:t>
            </a:r>
            <a:r>
              <a:rPr lang="x-none" dirty="0" err="1">
                <a:latin typeface="Palatino Linotype" pitchFamily="18" charset="0"/>
              </a:rPr>
              <a:t>конгениталне</a:t>
            </a:r>
            <a:r>
              <a:rPr lang="x-none" dirty="0">
                <a:latin typeface="Palatino Linotype" pitchFamily="18" charset="0"/>
              </a:rPr>
              <a:t> болести, </a:t>
            </a:r>
            <a:r>
              <a:rPr lang="x-none" dirty="0" err="1">
                <a:latin typeface="Palatino Linotype" pitchFamily="18" charset="0"/>
              </a:rPr>
              <a:t>медикаментозна</a:t>
            </a:r>
            <a:r>
              <a:rPr lang="x-none" dirty="0">
                <a:latin typeface="Palatino Linotype" pitchFamily="18" charset="0"/>
              </a:rPr>
              <a:t> </a:t>
            </a:r>
            <a:r>
              <a:rPr lang="x-none" dirty="0" err="1">
                <a:latin typeface="Palatino Linotype" pitchFamily="18" charset="0"/>
              </a:rPr>
              <a:t>оштећења,инфилтративне</a:t>
            </a:r>
            <a:r>
              <a:rPr lang="x-none" dirty="0">
                <a:latin typeface="Palatino Linotype" pitchFamily="18" charset="0"/>
              </a:rPr>
              <a:t> и </a:t>
            </a:r>
            <a:r>
              <a:rPr lang="x-none" dirty="0" err="1">
                <a:latin typeface="Palatino Linotype" pitchFamily="18" charset="0"/>
              </a:rPr>
              <a:t>хепатоцелулерне</a:t>
            </a:r>
            <a:r>
              <a:rPr lang="x-none" dirty="0">
                <a:latin typeface="Palatino Linotype" pitchFamily="18" charset="0"/>
              </a:rPr>
              <a:t> болести, </a:t>
            </a:r>
            <a:r>
              <a:rPr lang="x-none" dirty="0" err="1">
                <a:latin typeface="Palatino Linotype" pitchFamily="18" charset="0"/>
              </a:rPr>
              <a:t>холангиолитички</a:t>
            </a:r>
            <a:r>
              <a:rPr lang="x-none" dirty="0">
                <a:latin typeface="Palatino Linotype" pitchFamily="18" charset="0"/>
              </a:rPr>
              <a:t> процеси)</a:t>
            </a:r>
          </a:p>
          <a:p>
            <a:pPr marL="285750" indent="-285750">
              <a:lnSpc>
                <a:spcPct val="150000"/>
              </a:lnSpc>
              <a:buFont typeface="Arial" pitchFamily="34" charset="0"/>
              <a:buChar char="•"/>
            </a:pPr>
            <a:r>
              <a:rPr lang="x-none" b="1" dirty="0" err="1">
                <a:latin typeface="Palatino Linotype" pitchFamily="18" charset="0"/>
              </a:rPr>
              <a:t>Екстрахепатичка</a:t>
            </a:r>
            <a:r>
              <a:rPr lang="x-none" b="1" dirty="0">
                <a:latin typeface="Palatino Linotype" pitchFamily="18" charset="0"/>
              </a:rPr>
              <a:t> </a:t>
            </a:r>
            <a:r>
              <a:rPr lang="x-none" b="1" dirty="0" err="1">
                <a:latin typeface="Palatino Linotype" pitchFamily="18" charset="0"/>
              </a:rPr>
              <a:t>холестаза</a:t>
            </a:r>
            <a:r>
              <a:rPr lang="x-none" b="1" dirty="0">
                <a:latin typeface="Palatino Linotype" pitchFamily="18" charset="0"/>
              </a:rPr>
              <a:t> </a:t>
            </a:r>
            <a:r>
              <a:rPr lang="x-none" dirty="0">
                <a:latin typeface="Palatino Linotype" pitchFamily="18" charset="0"/>
              </a:rPr>
              <a:t>(опструкција камењем, </a:t>
            </a:r>
            <a:r>
              <a:rPr lang="x-none" dirty="0" err="1">
                <a:latin typeface="Palatino Linotype" pitchFamily="18" charset="0"/>
              </a:rPr>
              <a:t>стриктуре</a:t>
            </a:r>
            <a:r>
              <a:rPr lang="x-none" dirty="0">
                <a:latin typeface="Palatino Linotype" pitchFamily="18" charset="0"/>
              </a:rPr>
              <a:t>, тумори, деструктивни процеси жучних путева) </a:t>
            </a:r>
          </a:p>
          <a:p>
            <a:pPr marL="285750" indent="-285750">
              <a:buFont typeface="Arial" pitchFamily="34" charset="0"/>
              <a:buChar char="•"/>
            </a:pPr>
            <a:endParaRPr lang="x-none" dirty="0">
              <a:latin typeface="Palatino Linotype" pitchFamily="18" charset="0"/>
            </a:endParaRPr>
          </a:p>
        </p:txBody>
      </p:sp>
    </p:spTree>
    <p:extLst>
      <p:ext uri="{BB962C8B-B14F-4D97-AF65-F5344CB8AC3E}">
        <p14:creationId xmlns:p14="http://schemas.microsoft.com/office/powerpoint/2010/main" val="128442887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8276"/>
            <a:ext cx="8763000" cy="6740307"/>
          </a:xfrm>
          <a:prstGeom prst="rect">
            <a:avLst/>
          </a:prstGeom>
          <a:noFill/>
        </p:spPr>
        <p:txBody>
          <a:bodyPr wrap="square" rtlCol="0">
            <a:spAutoFit/>
          </a:bodyPr>
          <a:lstStyle/>
          <a:p>
            <a:pPr>
              <a:lnSpc>
                <a:spcPct val="150000"/>
              </a:lnSpc>
            </a:pPr>
            <a:r>
              <a:rPr lang="x-none" b="1" dirty="0">
                <a:latin typeface="Palatino Linotype" pitchFamily="18" charset="0"/>
              </a:rPr>
              <a:t>Клиничка слика:</a:t>
            </a:r>
          </a:p>
          <a:p>
            <a:pPr marL="285750" indent="-285750">
              <a:lnSpc>
                <a:spcPct val="150000"/>
              </a:lnSpc>
              <a:buFont typeface="Arial" pitchFamily="34" charset="0"/>
              <a:buChar char="•"/>
            </a:pPr>
            <a:r>
              <a:rPr lang="x-none" dirty="0">
                <a:latin typeface="Palatino Linotype" pitchFamily="18" charset="0"/>
              </a:rPr>
              <a:t>Болови у горњем десном квадранту абдомена (трајни и мукли)</a:t>
            </a:r>
          </a:p>
          <a:p>
            <a:pPr marL="285750" indent="-285750">
              <a:lnSpc>
                <a:spcPct val="150000"/>
              </a:lnSpc>
              <a:buFont typeface="Arial" pitchFamily="34" charset="0"/>
              <a:buChar char="•"/>
            </a:pPr>
            <a:r>
              <a:rPr lang="x-none" dirty="0" err="1">
                <a:latin typeface="Palatino Linotype" pitchFamily="18" charset="0"/>
              </a:rPr>
              <a:t>Хепатоспленомегалија</a:t>
            </a:r>
            <a:r>
              <a:rPr lang="x-none" dirty="0">
                <a:latin typeface="Palatino Linotype" pitchFamily="18" charset="0"/>
              </a:rPr>
              <a:t> уз болну јетру и негативни </a:t>
            </a:r>
            <a:r>
              <a:rPr lang="x-none" dirty="0" err="1">
                <a:latin typeface="Palatino Linotype" pitchFamily="18" charset="0"/>
              </a:rPr>
              <a:t>хепатојугуларни</a:t>
            </a:r>
            <a:r>
              <a:rPr lang="x-none" dirty="0">
                <a:latin typeface="Palatino Linotype" pitchFamily="18" charset="0"/>
              </a:rPr>
              <a:t> </a:t>
            </a:r>
            <a:r>
              <a:rPr lang="x-none" dirty="0" err="1">
                <a:latin typeface="Palatino Linotype" pitchFamily="18" charset="0"/>
              </a:rPr>
              <a:t>рефлукс</a:t>
            </a:r>
            <a:r>
              <a:rPr lang="x-none" dirty="0">
                <a:latin typeface="Palatino Linotype" pitchFamily="18" charset="0"/>
              </a:rPr>
              <a:t>, брз настанак </a:t>
            </a:r>
            <a:r>
              <a:rPr lang="x-none" dirty="0" err="1">
                <a:latin typeface="Palatino Linotype" pitchFamily="18" charset="0"/>
              </a:rPr>
              <a:t>асцита</a:t>
            </a:r>
            <a:endParaRPr lang="x-none" dirty="0">
              <a:latin typeface="Palatino Linotype" pitchFamily="18" charset="0"/>
            </a:endParaRPr>
          </a:p>
          <a:p>
            <a:pPr marL="285750" indent="-285750">
              <a:lnSpc>
                <a:spcPct val="150000"/>
              </a:lnSpc>
              <a:buFont typeface="Arial" pitchFamily="34" charset="0"/>
              <a:buChar char="•"/>
            </a:pPr>
            <a:r>
              <a:rPr lang="x-none" dirty="0" err="1">
                <a:latin typeface="Palatino Linotype" pitchFamily="18" charset="0"/>
              </a:rPr>
              <a:t>Захваћеност</a:t>
            </a:r>
            <a:r>
              <a:rPr lang="x-none" dirty="0">
                <a:latin typeface="Palatino Linotype" pitchFamily="18" charset="0"/>
              </a:rPr>
              <a:t> и доње шупље вене-оток доњих </a:t>
            </a:r>
            <a:r>
              <a:rPr lang="x-none" dirty="0" err="1">
                <a:latin typeface="Palatino Linotype" pitchFamily="18" charset="0"/>
              </a:rPr>
              <a:t>ексремитета</a:t>
            </a:r>
            <a:r>
              <a:rPr lang="x-none" dirty="0">
                <a:latin typeface="Palatino Linotype" pitchFamily="18" charset="0"/>
              </a:rPr>
              <a:t> и трбушног зида</a:t>
            </a:r>
          </a:p>
          <a:p>
            <a:pPr marL="285750" indent="-285750">
              <a:lnSpc>
                <a:spcPct val="150000"/>
              </a:lnSpc>
              <a:buFont typeface="Arial" pitchFamily="34" charset="0"/>
              <a:buChar char="•"/>
            </a:pPr>
            <a:r>
              <a:rPr lang="x-none" dirty="0">
                <a:latin typeface="Palatino Linotype" pitchFamily="18" charset="0"/>
              </a:rPr>
              <a:t>Услед конгестије-брз развој </a:t>
            </a:r>
            <a:r>
              <a:rPr lang="x-none" dirty="0" err="1">
                <a:latin typeface="Palatino Linotype" pitchFamily="18" charset="0"/>
              </a:rPr>
              <a:t>портне</a:t>
            </a:r>
            <a:r>
              <a:rPr lang="x-none" dirty="0">
                <a:latin typeface="Palatino Linotype" pitchFamily="18" charset="0"/>
              </a:rPr>
              <a:t> хипертензије</a:t>
            </a:r>
          </a:p>
          <a:p>
            <a:pPr marL="285750" indent="-285750">
              <a:lnSpc>
                <a:spcPct val="150000"/>
              </a:lnSpc>
              <a:buFont typeface="Arial" pitchFamily="34" charset="0"/>
              <a:buChar char="•"/>
            </a:pPr>
            <a:r>
              <a:rPr lang="x-none" dirty="0">
                <a:latin typeface="Palatino Linotype" pitchFamily="18" charset="0"/>
              </a:rPr>
              <a:t>Услед пропадања </a:t>
            </a:r>
            <a:r>
              <a:rPr lang="x-none" dirty="0" err="1">
                <a:latin typeface="Palatino Linotype" pitchFamily="18" charset="0"/>
              </a:rPr>
              <a:t>хепатоцита</a:t>
            </a:r>
            <a:r>
              <a:rPr lang="x-none" dirty="0">
                <a:latin typeface="Palatino Linotype" pitchFamily="18" charset="0"/>
              </a:rPr>
              <a:t>-блага жутица</a:t>
            </a:r>
          </a:p>
          <a:p>
            <a:pPr>
              <a:lnSpc>
                <a:spcPct val="150000"/>
              </a:lnSpc>
            </a:pPr>
            <a:r>
              <a:rPr lang="x-none" b="1" dirty="0">
                <a:latin typeface="Palatino Linotype" pitchFamily="18" charset="0"/>
              </a:rPr>
              <a:t>Лабораторијске анализе:</a:t>
            </a:r>
          </a:p>
          <a:p>
            <a:pPr marL="285750" indent="-285750">
              <a:lnSpc>
                <a:spcPct val="150000"/>
              </a:lnSpc>
              <a:buFont typeface="Arial" pitchFamily="34" charset="0"/>
              <a:buChar char="•"/>
            </a:pPr>
            <a:r>
              <a:rPr lang="x-none" dirty="0">
                <a:latin typeface="Palatino Linotype" pitchFamily="18" charset="0"/>
              </a:rPr>
              <a:t>Изразит и нагли пораст LDH</a:t>
            </a:r>
          </a:p>
          <a:p>
            <a:pPr marL="285750" indent="-285750">
              <a:lnSpc>
                <a:spcPct val="150000"/>
              </a:lnSpc>
              <a:buFont typeface="Arial" pitchFamily="34" charset="0"/>
              <a:buChar char="•"/>
            </a:pPr>
            <a:r>
              <a:rPr lang="x-none" dirty="0">
                <a:latin typeface="Palatino Linotype" pitchFamily="18" charset="0"/>
              </a:rPr>
              <a:t>↑ серумског билирубина, трансаминаза, алкалне фосфатазе (4x, са изразито брзом динамиком пораста)</a:t>
            </a:r>
          </a:p>
          <a:p>
            <a:pPr>
              <a:lnSpc>
                <a:spcPct val="150000"/>
              </a:lnSpc>
            </a:pPr>
            <a:r>
              <a:rPr lang="x-none" b="1" dirty="0">
                <a:latin typeface="Palatino Linotype" pitchFamily="18" charset="0"/>
              </a:rPr>
              <a:t>Дијагноза:</a:t>
            </a:r>
          </a:p>
          <a:p>
            <a:pPr marL="285750" indent="-285750">
              <a:lnSpc>
                <a:spcPct val="150000"/>
              </a:lnSpc>
              <a:buFont typeface="Arial" pitchFamily="34" charset="0"/>
              <a:buChar char="•"/>
            </a:pPr>
            <a:r>
              <a:rPr lang="x-none" dirty="0">
                <a:latin typeface="Palatino Linotype" pitchFamily="18" charset="0"/>
              </a:rPr>
              <a:t>ЕХО  и ЦТ абдомена</a:t>
            </a:r>
          </a:p>
          <a:p>
            <a:pPr marL="285750" indent="-285750">
              <a:lnSpc>
                <a:spcPct val="150000"/>
              </a:lnSpc>
              <a:buFont typeface="Arial" pitchFamily="34" charset="0"/>
              <a:buChar char="•"/>
            </a:pPr>
            <a:r>
              <a:rPr lang="x-none" dirty="0" err="1">
                <a:latin typeface="Palatino Linotype" pitchFamily="18" charset="0"/>
              </a:rPr>
              <a:t>Сцинтриграфија</a:t>
            </a:r>
            <a:r>
              <a:rPr lang="x-none" dirty="0">
                <a:latin typeface="Palatino Linotype" pitchFamily="18" charset="0"/>
              </a:rPr>
              <a:t> јетре</a:t>
            </a:r>
          </a:p>
          <a:p>
            <a:pPr marL="285750" indent="-285750">
              <a:lnSpc>
                <a:spcPct val="150000"/>
              </a:lnSpc>
              <a:buFont typeface="Arial" pitchFamily="34" charset="0"/>
              <a:buChar char="•"/>
            </a:pPr>
            <a:r>
              <a:rPr lang="x-none" dirty="0" err="1">
                <a:latin typeface="Palatino Linotype" pitchFamily="18" charset="0"/>
              </a:rPr>
              <a:t>Хепатична</a:t>
            </a:r>
            <a:r>
              <a:rPr lang="x-none" dirty="0">
                <a:latin typeface="Palatino Linotype" pitchFamily="18" charset="0"/>
              </a:rPr>
              <a:t> </a:t>
            </a:r>
            <a:r>
              <a:rPr lang="x-none" dirty="0" err="1">
                <a:latin typeface="Palatino Linotype" pitchFamily="18" charset="0"/>
              </a:rPr>
              <a:t>венографија</a:t>
            </a:r>
            <a:r>
              <a:rPr lang="x-none" dirty="0">
                <a:latin typeface="Palatino Linotype" pitchFamily="18" charset="0"/>
              </a:rPr>
              <a:t>-златни стандард</a:t>
            </a:r>
          </a:p>
          <a:p>
            <a:pPr marL="285750" indent="-285750">
              <a:lnSpc>
                <a:spcPct val="150000"/>
              </a:lnSpc>
              <a:buFont typeface="Arial" pitchFamily="34" charset="0"/>
              <a:buChar char="•"/>
            </a:pPr>
            <a:r>
              <a:rPr lang="x-none" dirty="0">
                <a:latin typeface="Palatino Linotype" pitchFamily="18" charset="0"/>
              </a:rPr>
              <a:t>Биопсија јетре</a:t>
            </a:r>
          </a:p>
        </p:txBody>
      </p:sp>
    </p:spTree>
    <p:extLst>
      <p:ext uri="{BB962C8B-B14F-4D97-AF65-F5344CB8AC3E}">
        <p14:creationId xmlns:p14="http://schemas.microsoft.com/office/powerpoint/2010/main" val="39598417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17693"/>
            <a:ext cx="8610600" cy="6740307"/>
          </a:xfrm>
          <a:prstGeom prst="rect">
            <a:avLst/>
          </a:prstGeom>
          <a:noFill/>
        </p:spPr>
        <p:txBody>
          <a:bodyPr wrap="square" rtlCol="0">
            <a:spAutoFit/>
          </a:bodyPr>
          <a:lstStyle/>
          <a:p>
            <a:pPr>
              <a:lnSpc>
                <a:spcPct val="150000"/>
              </a:lnSpc>
            </a:pPr>
            <a:r>
              <a:rPr lang="x-none" b="1" dirty="0">
                <a:latin typeface="Palatino Linotype" pitchFamily="18" charset="0"/>
              </a:rPr>
              <a:t>Терапија:</a:t>
            </a:r>
          </a:p>
          <a:p>
            <a:pPr marL="285750" indent="-285750">
              <a:lnSpc>
                <a:spcPct val="150000"/>
              </a:lnSpc>
              <a:buFont typeface="Arial" pitchFamily="34" charset="0"/>
              <a:buChar char="•"/>
            </a:pPr>
            <a:r>
              <a:rPr lang="x-none" dirty="0">
                <a:latin typeface="Palatino Linotype" pitchFamily="18" charset="0"/>
              </a:rPr>
              <a:t>Рестрикција соли и </a:t>
            </a:r>
            <a:r>
              <a:rPr lang="x-none" dirty="0" err="1">
                <a:latin typeface="Palatino Linotype" pitchFamily="18" charset="0"/>
              </a:rPr>
              <a:t>диуретици</a:t>
            </a:r>
            <a:endParaRPr lang="x-none" dirty="0">
              <a:latin typeface="Palatino Linotype" pitchFamily="18" charset="0"/>
            </a:endParaRPr>
          </a:p>
          <a:p>
            <a:pPr marL="285750" indent="-285750">
              <a:lnSpc>
                <a:spcPct val="150000"/>
              </a:lnSpc>
              <a:buFont typeface="Arial" pitchFamily="34" charset="0"/>
              <a:buChar char="•"/>
            </a:pPr>
            <a:r>
              <a:rPr lang="x-none" dirty="0" err="1">
                <a:latin typeface="Palatino Linotype" pitchFamily="18" charset="0"/>
              </a:rPr>
              <a:t>Антикоагулантна</a:t>
            </a:r>
            <a:r>
              <a:rPr lang="x-none" dirty="0">
                <a:latin typeface="Palatino Linotype" pitchFamily="18" charset="0"/>
              </a:rPr>
              <a:t> терапија и </a:t>
            </a:r>
            <a:r>
              <a:rPr lang="x-none" dirty="0" err="1">
                <a:latin typeface="Palatino Linotype" pitchFamily="18" charset="0"/>
              </a:rPr>
              <a:t>фибринолиза</a:t>
            </a:r>
            <a:endParaRPr lang="x-none" dirty="0">
              <a:latin typeface="Palatino Linotype" pitchFamily="18" charset="0"/>
            </a:endParaRPr>
          </a:p>
          <a:p>
            <a:pPr marL="285750" indent="-285750">
              <a:lnSpc>
                <a:spcPct val="150000"/>
              </a:lnSpc>
              <a:buFont typeface="Arial" pitchFamily="34" charset="0"/>
              <a:buChar char="•"/>
            </a:pPr>
            <a:r>
              <a:rPr lang="x-none" dirty="0">
                <a:latin typeface="Palatino Linotype" pitchFamily="18" charset="0"/>
              </a:rPr>
              <a:t>Балон </a:t>
            </a:r>
            <a:r>
              <a:rPr lang="x-none" dirty="0" err="1">
                <a:latin typeface="Palatino Linotype" pitchFamily="18" charset="0"/>
              </a:rPr>
              <a:t>дилатацја</a:t>
            </a:r>
            <a:r>
              <a:rPr lang="x-none" dirty="0">
                <a:latin typeface="Palatino Linotype" pitchFamily="18" charset="0"/>
              </a:rPr>
              <a:t> и </a:t>
            </a:r>
            <a:r>
              <a:rPr lang="x-none" dirty="0" err="1">
                <a:latin typeface="Palatino Linotype" pitchFamily="18" charset="0"/>
              </a:rPr>
              <a:t>стентови</a:t>
            </a:r>
            <a:endParaRPr lang="x-none" dirty="0">
              <a:latin typeface="Palatino Linotype" pitchFamily="18" charset="0"/>
            </a:endParaRPr>
          </a:p>
          <a:p>
            <a:pPr>
              <a:lnSpc>
                <a:spcPct val="150000"/>
              </a:lnSpc>
            </a:pPr>
            <a:r>
              <a:rPr lang="x-none" b="1" u="sng" dirty="0" err="1">
                <a:latin typeface="Palatino Linotype" pitchFamily="18" charset="0"/>
              </a:rPr>
              <a:t>Диф</a:t>
            </a:r>
            <a:r>
              <a:rPr lang="x-none" b="1" u="sng" dirty="0">
                <a:latin typeface="Palatino Linotype" pitchFamily="18" charset="0"/>
              </a:rPr>
              <a:t>. </a:t>
            </a:r>
            <a:r>
              <a:rPr lang="x-none" b="1" u="sng" dirty="0" err="1">
                <a:latin typeface="Palatino Linotype" pitchFamily="18" charset="0"/>
              </a:rPr>
              <a:t>дг</a:t>
            </a:r>
            <a:r>
              <a:rPr lang="x-none" b="1" u="sng" dirty="0">
                <a:latin typeface="Palatino Linotype" pitchFamily="18" charset="0"/>
              </a:rPr>
              <a:t>: </a:t>
            </a:r>
            <a:r>
              <a:rPr lang="x-none" u="sng" dirty="0">
                <a:latin typeface="Palatino Linotype" pitchFamily="18" charset="0"/>
              </a:rPr>
              <a:t>попуштање десног срца (тешка </a:t>
            </a:r>
            <a:r>
              <a:rPr lang="x-none" u="sng" dirty="0" err="1">
                <a:latin typeface="Palatino Linotype" pitchFamily="18" charset="0"/>
              </a:rPr>
              <a:t>трикуспидална</a:t>
            </a:r>
            <a:r>
              <a:rPr lang="x-none" u="sng" dirty="0">
                <a:latin typeface="Palatino Linotype" pitchFamily="18" charset="0"/>
              </a:rPr>
              <a:t> </a:t>
            </a:r>
            <a:r>
              <a:rPr lang="x-none" u="sng" dirty="0" err="1">
                <a:latin typeface="Palatino Linotype" pitchFamily="18" charset="0"/>
              </a:rPr>
              <a:t>инсуфицијенција</a:t>
            </a:r>
            <a:r>
              <a:rPr lang="x-none" u="sng" dirty="0">
                <a:latin typeface="Palatino Linotype" pitchFamily="18" charset="0"/>
              </a:rPr>
              <a:t>)-</a:t>
            </a:r>
            <a:r>
              <a:rPr lang="x-none" b="1" u="sng" dirty="0">
                <a:latin typeface="Palatino Linotype" pitchFamily="18" charset="0"/>
              </a:rPr>
              <a:t>негативни </a:t>
            </a:r>
            <a:r>
              <a:rPr lang="x-none" b="1" u="sng" dirty="0" err="1">
                <a:latin typeface="Palatino Linotype" pitchFamily="18" charset="0"/>
              </a:rPr>
              <a:t>хепатојугуларни</a:t>
            </a:r>
            <a:r>
              <a:rPr lang="x-none" b="1" u="sng" dirty="0">
                <a:latin typeface="Palatino Linotype" pitchFamily="18" charset="0"/>
              </a:rPr>
              <a:t> </a:t>
            </a:r>
            <a:r>
              <a:rPr lang="x-none" b="1" u="sng" dirty="0" err="1">
                <a:latin typeface="Palatino Linotype" pitchFamily="18" charset="0"/>
              </a:rPr>
              <a:t>рефлукс</a:t>
            </a:r>
            <a:endParaRPr lang="x-none" b="1" u="sng" dirty="0">
              <a:latin typeface="Palatino Linotype" pitchFamily="18" charset="0"/>
            </a:endParaRPr>
          </a:p>
          <a:p>
            <a:pPr>
              <a:lnSpc>
                <a:spcPct val="150000"/>
              </a:lnSpc>
            </a:pPr>
            <a:endParaRPr lang="x-none" b="1" u="sng" dirty="0">
              <a:latin typeface="Palatino Linotype" pitchFamily="18" charset="0"/>
            </a:endParaRPr>
          </a:p>
          <a:p>
            <a:pPr>
              <a:lnSpc>
                <a:spcPct val="150000"/>
              </a:lnSpc>
            </a:pPr>
            <a:r>
              <a:rPr lang="x-none" b="1" dirty="0">
                <a:latin typeface="Palatino Linotype" pitchFamily="18" charset="0"/>
              </a:rPr>
              <a:t>2. </a:t>
            </a:r>
            <a:r>
              <a:rPr lang="x-none" b="1" dirty="0" err="1">
                <a:latin typeface="Palatino Linotype" pitchFamily="18" charset="0"/>
              </a:rPr>
              <a:t>Венооклузивна</a:t>
            </a:r>
            <a:r>
              <a:rPr lang="x-none" b="1" dirty="0">
                <a:latin typeface="Palatino Linotype" pitchFamily="18" charset="0"/>
              </a:rPr>
              <a:t> болест јетре:</a:t>
            </a:r>
          </a:p>
          <a:p>
            <a:pPr marL="285750" indent="-285750">
              <a:lnSpc>
                <a:spcPct val="150000"/>
              </a:lnSpc>
              <a:buFont typeface="Arial" pitchFamily="34" charset="0"/>
              <a:buChar char="•"/>
            </a:pPr>
            <a:r>
              <a:rPr lang="x-none" dirty="0" err="1">
                <a:latin typeface="Palatino Linotype" pitchFamily="18" charset="0"/>
              </a:rPr>
              <a:t>Облитерација</a:t>
            </a:r>
            <a:r>
              <a:rPr lang="x-none" dirty="0">
                <a:latin typeface="Palatino Linotype" pitchFamily="18" charset="0"/>
              </a:rPr>
              <a:t> </a:t>
            </a:r>
            <a:r>
              <a:rPr lang="x-none" dirty="0" err="1">
                <a:latin typeface="Palatino Linotype" pitchFamily="18" charset="0"/>
              </a:rPr>
              <a:t>хепатичних</a:t>
            </a:r>
            <a:r>
              <a:rPr lang="x-none" dirty="0">
                <a:latin typeface="Palatino Linotype" pitchFamily="18" charset="0"/>
              </a:rPr>
              <a:t> венула без евиденције о тромбози</a:t>
            </a:r>
          </a:p>
          <a:p>
            <a:pPr>
              <a:lnSpc>
                <a:spcPct val="150000"/>
              </a:lnSpc>
            </a:pPr>
            <a:r>
              <a:rPr lang="x-none" b="1" dirty="0">
                <a:latin typeface="Palatino Linotype" pitchFamily="18" charset="0"/>
              </a:rPr>
              <a:t>Узрок: </a:t>
            </a:r>
            <a:r>
              <a:rPr lang="x-none" dirty="0">
                <a:latin typeface="Palatino Linotype" pitchFamily="18" charset="0"/>
              </a:rPr>
              <a:t>лекови (</a:t>
            </a:r>
            <a:r>
              <a:rPr lang="x-none" dirty="0" err="1">
                <a:latin typeface="Palatino Linotype" pitchFamily="18" charset="0"/>
              </a:rPr>
              <a:t>контрацептиви</a:t>
            </a:r>
            <a:r>
              <a:rPr lang="x-none" dirty="0">
                <a:latin typeface="Palatino Linotype" pitchFamily="18" charset="0"/>
              </a:rPr>
              <a:t>, цитостатици), радиоактивно зрачење, компликација приликом трансплантације коштане сржи</a:t>
            </a:r>
          </a:p>
          <a:p>
            <a:pPr marL="285750" indent="-285750">
              <a:lnSpc>
                <a:spcPct val="150000"/>
              </a:lnSpc>
              <a:buFont typeface="Arial" pitchFamily="34" charset="0"/>
              <a:buChar char="•"/>
            </a:pPr>
            <a:r>
              <a:rPr lang="x-none" dirty="0">
                <a:latin typeface="Palatino Linotype" pitchFamily="18" charset="0"/>
              </a:rPr>
              <a:t>Почиње нагло, развојем </a:t>
            </a:r>
            <a:r>
              <a:rPr lang="x-none" dirty="0" err="1">
                <a:latin typeface="Palatino Linotype" pitchFamily="18" charset="0"/>
              </a:rPr>
              <a:t>асцитеса</a:t>
            </a:r>
            <a:r>
              <a:rPr lang="x-none" dirty="0">
                <a:latin typeface="Palatino Linotype" pitchFamily="18" charset="0"/>
              </a:rPr>
              <a:t>, болном </a:t>
            </a:r>
            <a:r>
              <a:rPr lang="x-none" dirty="0" err="1">
                <a:latin typeface="Palatino Linotype" pitchFamily="18" charset="0"/>
              </a:rPr>
              <a:t>хепатомегалијом</a:t>
            </a:r>
            <a:r>
              <a:rPr lang="x-none" dirty="0">
                <a:latin typeface="Palatino Linotype" pitchFamily="18" charset="0"/>
              </a:rPr>
              <a:t>, може се завршити потпуним опоравком, акутном </a:t>
            </a:r>
            <a:r>
              <a:rPr lang="x-none" dirty="0" err="1">
                <a:latin typeface="Palatino Linotype" pitchFamily="18" charset="0"/>
              </a:rPr>
              <a:t>инсуфицијенцијом</a:t>
            </a:r>
            <a:r>
              <a:rPr lang="x-none" dirty="0">
                <a:latin typeface="Palatino Linotype" pitchFamily="18" charset="0"/>
              </a:rPr>
              <a:t> јетре или цирозом јетре</a:t>
            </a:r>
          </a:p>
          <a:p>
            <a:pPr>
              <a:lnSpc>
                <a:spcPct val="150000"/>
              </a:lnSpc>
            </a:pPr>
            <a:r>
              <a:rPr lang="x-none" b="1" dirty="0" err="1">
                <a:latin typeface="Palatino Linotype" pitchFamily="18" charset="0"/>
              </a:rPr>
              <a:t>Дг</a:t>
            </a:r>
            <a:r>
              <a:rPr lang="x-none" b="1" dirty="0">
                <a:latin typeface="Palatino Linotype" pitchFamily="18" charset="0"/>
              </a:rPr>
              <a:t>:</a:t>
            </a:r>
            <a:r>
              <a:rPr lang="x-none" dirty="0">
                <a:latin typeface="Palatino Linotype" pitchFamily="18" charset="0"/>
              </a:rPr>
              <a:t> клиничка слика+биопсија јетре</a:t>
            </a:r>
          </a:p>
          <a:p>
            <a:pPr>
              <a:lnSpc>
                <a:spcPct val="150000"/>
              </a:lnSpc>
            </a:pPr>
            <a:r>
              <a:rPr lang="x-none" b="1" dirty="0">
                <a:latin typeface="Palatino Linotype" pitchFamily="18" charset="0"/>
              </a:rPr>
              <a:t>Терапија:</a:t>
            </a:r>
            <a:r>
              <a:rPr lang="x-none" dirty="0">
                <a:latin typeface="Palatino Linotype" pitchFamily="18" charset="0"/>
              </a:rPr>
              <a:t> уклањање основног узрока</a:t>
            </a:r>
          </a:p>
        </p:txBody>
      </p:sp>
    </p:spTree>
    <p:extLst>
      <p:ext uri="{BB962C8B-B14F-4D97-AF65-F5344CB8AC3E}">
        <p14:creationId xmlns:p14="http://schemas.microsoft.com/office/powerpoint/2010/main" val="136536166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067800" cy="7709803"/>
          </a:xfrm>
          <a:prstGeom prst="rect">
            <a:avLst/>
          </a:prstGeom>
          <a:noFill/>
        </p:spPr>
        <p:txBody>
          <a:bodyPr wrap="square" rtlCol="0">
            <a:spAutoFit/>
          </a:bodyPr>
          <a:lstStyle/>
          <a:p>
            <a:pPr>
              <a:lnSpc>
                <a:spcPct val="150000"/>
              </a:lnSpc>
            </a:pPr>
            <a:r>
              <a:rPr lang="x-none" sz="1400" b="1" dirty="0">
                <a:latin typeface="Palatino Linotype" pitchFamily="18" charset="0"/>
              </a:rPr>
              <a:t>Поремећаји довођења крви у јетру-Тромбоза </a:t>
            </a:r>
            <a:r>
              <a:rPr lang="x-none" sz="1400" b="1" dirty="0" err="1">
                <a:latin typeface="Palatino Linotype" pitchFamily="18" charset="0"/>
              </a:rPr>
              <a:t>портне</a:t>
            </a:r>
            <a:r>
              <a:rPr lang="x-none" sz="1400" b="1" dirty="0">
                <a:latin typeface="Palatino Linotype" pitchFamily="18" charset="0"/>
              </a:rPr>
              <a:t> вене</a:t>
            </a:r>
          </a:p>
          <a:p>
            <a:pPr marL="285750" indent="-285750">
              <a:lnSpc>
                <a:spcPct val="150000"/>
              </a:lnSpc>
              <a:buFont typeface="Arial" pitchFamily="34" charset="0"/>
              <a:buChar char="•"/>
            </a:pPr>
            <a:r>
              <a:rPr lang="x-none" sz="1400" dirty="0">
                <a:latin typeface="Palatino Linotype" pitchFamily="18" charset="0"/>
              </a:rPr>
              <a:t>Не узрокује знатније оштећење </a:t>
            </a:r>
            <a:r>
              <a:rPr lang="x-none" sz="1400" dirty="0" err="1">
                <a:latin typeface="Palatino Linotype" pitchFamily="18" charset="0"/>
              </a:rPr>
              <a:t>паренхима</a:t>
            </a:r>
            <a:r>
              <a:rPr lang="x-none" sz="1400" dirty="0">
                <a:latin typeface="Palatino Linotype" pitchFamily="18" charset="0"/>
              </a:rPr>
              <a:t> јетре</a:t>
            </a:r>
          </a:p>
          <a:p>
            <a:pPr marL="285750" indent="-285750">
              <a:lnSpc>
                <a:spcPct val="150000"/>
              </a:lnSpc>
              <a:buFont typeface="Arial" pitchFamily="34" charset="0"/>
              <a:buChar char="•"/>
            </a:pPr>
            <a:r>
              <a:rPr lang="x-none" sz="1400" dirty="0">
                <a:latin typeface="Palatino Linotype" pitchFamily="18" charset="0"/>
              </a:rPr>
              <a:t>Опструкција је обично </a:t>
            </a:r>
            <a:r>
              <a:rPr lang="x-none" sz="1400" dirty="0" err="1">
                <a:latin typeface="Palatino Linotype" pitchFamily="18" charset="0"/>
              </a:rPr>
              <a:t>тромботична</a:t>
            </a:r>
            <a:r>
              <a:rPr lang="x-none" sz="1400" dirty="0">
                <a:latin typeface="Palatino Linotype" pitchFamily="18" charset="0"/>
              </a:rPr>
              <a:t>, затим </a:t>
            </a:r>
            <a:r>
              <a:rPr lang="x-none" sz="1400" dirty="0" err="1">
                <a:latin typeface="Palatino Linotype" pitchFamily="18" charset="0"/>
              </a:rPr>
              <a:t>фибробласти</a:t>
            </a:r>
            <a:r>
              <a:rPr lang="x-none" sz="1400" dirty="0">
                <a:latin typeface="Palatino Linotype" pitchFamily="18" charset="0"/>
              </a:rPr>
              <a:t> претварају угрушак у тврди </a:t>
            </a:r>
            <a:r>
              <a:rPr lang="x-none" sz="1400" dirty="0" err="1">
                <a:latin typeface="Palatino Linotype" pitchFamily="18" charset="0"/>
              </a:rPr>
              <a:t>колагени</a:t>
            </a:r>
            <a:r>
              <a:rPr lang="x-none" sz="1400" dirty="0">
                <a:latin typeface="Palatino Linotype" pitchFamily="18" charset="0"/>
              </a:rPr>
              <a:t> чеп са </a:t>
            </a:r>
            <a:r>
              <a:rPr lang="x-none" sz="1400" dirty="0" err="1">
                <a:latin typeface="Palatino Linotype" pitchFamily="18" charset="0"/>
              </a:rPr>
              <a:t>тортоузним</a:t>
            </a:r>
            <a:r>
              <a:rPr lang="x-none" sz="1400" dirty="0">
                <a:latin typeface="Palatino Linotype" pitchFamily="18" charset="0"/>
              </a:rPr>
              <a:t> каналима (</a:t>
            </a:r>
            <a:r>
              <a:rPr lang="x-none" sz="1400" dirty="0" err="1">
                <a:latin typeface="Palatino Linotype" pitchFamily="18" charset="0"/>
              </a:rPr>
              <a:t>кавернозна</a:t>
            </a:r>
            <a:r>
              <a:rPr lang="x-none" sz="1400" dirty="0">
                <a:latin typeface="Palatino Linotype" pitchFamily="18" charset="0"/>
              </a:rPr>
              <a:t> трансформација, у року од 5 недеља до 12 месеци од </a:t>
            </a:r>
            <a:r>
              <a:rPr lang="x-none" sz="1400" dirty="0" err="1">
                <a:latin typeface="Palatino Linotype" pitchFamily="18" charset="0"/>
              </a:rPr>
              <a:t>инцијалног</a:t>
            </a:r>
            <a:r>
              <a:rPr lang="x-none" sz="1400" dirty="0">
                <a:latin typeface="Palatino Linotype" pitchFamily="18" charset="0"/>
              </a:rPr>
              <a:t> догађаја)</a:t>
            </a:r>
          </a:p>
          <a:p>
            <a:pPr>
              <a:lnSpc>
                <a:spcPct val="150000"/>
              </a:lnSpc>
            </a:pPr>
            <a:r>
              <a:rPr lang="x-none" sz="1400" b="1" dirty="0">
                <a:latin typeface="Palatino Linotype" pitchFamily="18" charset="0"/>
              </a:rPr>
              <a:t>Узроци:</a:t>
            </a:r>
          </a:p>
          <a:p>
            <a:pPr marL="285750" indent="-285750">
              <a:lnSpc>
                <a:spcPct val="150000"/>
              </a:lnSpc>
              <a:buFont typeface="Arial" pitchFamily="34" charset="0"/>
              <a:buChar char="•"/>
            </a:pPr>
            <a:r>
              <a:rPr lang="x-none" sz="1400" dirty="0">
                <a:latin typeface="Palatino Linotype" pitchFamily="18" charset="0"/>
              </a:rPr>
              <a:t>Инфекција (септична стања)</a:t>
            </a:r>
          </a:p>
          <a:p>
            <a:pPr marL="285750" indent="-285750">
              <a:lnSpc>
                <a:spcPct val="150000"/>
              </a:lnSpc>
              <a:buFont typeface="Arial" pitchFamily="34" charset="0"/>
              <a:buChar char="•"/>
            </a:pPr>
            <a:r>
              <a:rPr lang="x-none" sz="1400" dirty="0">
                <a:latin typeface="Palatino Linotype" pitchFamily="18" charset="0"/>
              </a:rPr>
              <a:t>Абдоминална траума</a:t>
            </a:r>
          </a:p>
          <a:p>
            <a:pPr marL="285750" indent="-285750">
              <a:lnSpc>
                <a:spcPct val="150000"/>
              </a:lnSpc>
              <a:buFont typeface="Arial" pitchFamily="34" charset="0"/>
              <a:buChar char="•"/>
            </a:pPr>
            <a:r>
              <a:rPr lang="x-none" sz="1400" dirty="0">
                <a:latin typeface="Palatino Linotype" pitchFamily="18" charset="0"/>
              </a:rPr>
              <a:t>Запаљење панкреаса</a:t>
            </a:r>
          </a:p>
          <a:p>
            <a:pPr marL="285750" indent="-285750">
              <a:lnSpc>
                <a:spcPct val="150000"/>
              </a:lnSpc>
              <a:buFont typeface="Arial" pitchFamily="34" charset="0"/>
              <a:buChar char="•"/>
            </a:pPr>
            <a:r>
              <a:rPr lang="x-none" sz="1400" dirty="0">
                <a:latin typeface="Palatino Linotype" pitchFamily="18" charset="0"/>
              </a:rPr>
              <a:t>Хируршке интервенције</a:t>
            </a:r>
          </a:p>
          <a:p>
            <a:pPr marL="285750" indent="-285750">
              <a:lnSpc>
                <a:spcPct val="150000"/>
              </a:lnSpc>
              <a:buFont typeface="Arial" pitchFamily="34" charset="0"/>
              <a:buChar char="•"/>
            </a:pPr>
            <a:r>
              <a:rPr lang="x-none" sz="1400" dirty="0">
                <a:latin typeface="Palatino Linotype" pitchFamily="18" charset="0"/>
              </a:rPr>
              <a:t>Малигне болести</a:t>
            </a:r>
          </a:p>
          <a:p>
            <a:pPr>
              <a:lnSpc>
                <a:spcPct val="150000"/>
              </a:lnSpc>
            </a:pPr>
            <a:r>
              <a:rPr lang="x-none" sz="1400" b="1" dirty="0">
                <a:latin typeface="Palatino Linotype" pitchFamily="18" charset="0"/>
              </a:rPr>
              <a:t>Клиничка слика:</a:t>
            </a:r>
          </a:p>
          <a:p>
            <a:pPr marL="285750" indent="-285750">
              <a:lnSpc>
                <a:spcPct val="150000"/>
              </a:lnSpc>
              <a:buFont typeface="Arial" pitchFamily="34" charset="0"/>
              <a:buChar char="•"/>
            </a:pPr>
            <a:r>
              <a:rPr lang="x-none" sz="1400" dirty="0">
                <a:latin typeface="Palatino Linotype" pitchFamily="18" charset="0"/>
              </a:rPr>
              <a:t>Типична клиничка слика </a:t>
            </a:r>
            <a:r>
              <a:rPr lang="x-none" sz="1400" dirty="0" err="1">
                <a:latin typeface="Palatino Linotype" pitchFamily="18" charset="0"/>
              </a:rPr>
              <a:t>портне</a:t>
            </a:r>
            <a:r>
              <a:rPr lang="x-none" sz="1400" dirty="0">
                <a:latin typeface="Palatino Linotype" pitchFamily="18" charset="0"/>
              </a:rPr>
              <a:t> хипертензије (</a:t>
            </a:r>
            <a:r>
              <a:rPr lang="x-none" sz="1400" dirty="0" err="1">
                <a:latin typeface="Palatino Linotype" pitchFamily="18" charset="0"/>
              </a:rPr>
              <a:t>спленомегалија</a:t>
            </a:r>
            <a:r>
              <a:rPr lang="x-none" sz="1400" dirty="0">
                <a:latin typeface="Palatino Linotype" pitchFamily="18" charset="0"/>
              </a:rPr>
              <a:t> са </a:t>
            </a:r>
            <a:r>
              <a:rPr lang="x-none" sz="1400" dirty="0" err="1">
                <a:latin typeface="Palatino Linotype" pitchFamily="18" charset="0"/>
              </a:rPr>
              <a:t>хиперспленизмом</a:t>
            </a:r>
            <a:r>
              <a:rPr lang="x-none" sz="1400" dirty="0">
                <a:latin typeface="Palatino Linotype" pitchFamily="18" charset="0"/>
              </a:rPr>
              <a:t>, настанак </a:t>
            </a:r>
            <a:r>
              <a:rPr lang="x-none" sz="1400" dirty="0" err="1">
                <a:latin typeface="Palatino Linotype" pitchFamily="18" charset="0"/>
              </a:rPr>
              <a:t>асцитеса</a:t>
            </a:r>
            <a:r>
              <a:rPr lang="x-none" sz="1400" dirty="0">
                <a:latin typeface="Palatino Linotype" pitchFamily="18" charset="0"/>
              </a:rPr>
              <a:t> у раном току </a:t>
            </a:r>
            <a:r>
              <a:rPr lang="x-none" sz="1400">
                <a:latin typeface="Palatino Linotype" pitchFamily="18" charset="0"/>
              </a:rPr>
              <a:t>болести)</a:t>
            </a:r>
            <a:r>
              <a:rPr lang="sr-Cyrl-RS" sz="1400" dirty="0">
                <a:latin typeface="Palatino Linotype" pitchFamily="18" charset="0"/>
              </a:rPr>
              <a:t>, а</a:t>
            </a:r>
            <a:r>
              <a:rPr lang="x-none" sz="1400">
                <a:latin typeface="Palatino Linotype" pitchFamily="18" charset="0"/>
              </a:rPr>
              <a:t>бдоминални </a:t>
            </a:r>
            <a:r>
              <a:rPr lang="x-none" sz="1400" dirty="0">
                <a:latin typeface="Palatino Linotype" pitchFamily="18" charset="0"/>
              </a:rPr>
              <a:t>болови при ширењу </a:t>
            </a:r>
            <a:r>
              <a:rPr lang="x-none" sz="1400" dirty="0" err="1">
                <a:latin typeface="Palatino Linotype" pitchFamily="18" charset="0"/>
              </a:rPr>
              <a:t>тромботичног</a:t>
            </a:r>
            <a:r>
              <a:rPr lang="x-none" sz="1400" dirty="0">
                <a:latin typeface="Palatino Linotype" pitchFamily="18" charset="0"/>
              </a:rPr>
              <a:t> процеса на </a:t>
            </a:r>
            <a:r>
              <a:rPr lang="x-none" sz="1400" dirty="0" err="1">
                <a:latin typeface="Palatino Linotype" pitchFamily="18" charset="0"/>
              </a:rPr>
              <a:t>мезентеричне</a:t>
            </a:r>
            <a:r>
              <a:rPr lang="x-none" sz="1400" dirty="0">
                <a:latin typeface="Palatino Linotype" pitchFamily="18" charset="0"/>
              </a:rPr>
              <a:t> вене и последичног развоја </a:t>
            </a:r>
            <a:r>
              <a:rPr lang="x-none" sz="1400">
                <a:latin typeface="Palatino Linotype" pitchFamily="18" charset="0"/>
              </a:rPr>
              <a:t>интестиналне исхемије</a:t>
            </a:r>
            <a:r>
              <a:rPr lang="sr-Cyrl-RS" sz="1400" dirty="0">
                <a:latin typeface="Palatino Linotype" pitchFamily="18" charset="0"/>
              </a:rPr>
              <a:t>, ј</a:t>
            </a:r>
            <a:r>
              <a:rPr lang="x-none" sz="1400">
                <a:latin typeface="Palatino Linotype" pitchFamily="18" charset="0"/>
              </a:rPr>
              <a:t>етра је хистолошки нормална</a:t>
            </a:r>
            <a:r>
              <a:rPr lang="sr-Cyrl-RS" sz="1400" dirty="0">
                <a:latin typeface="Palatino Linotype" pitchFamily="18" charset="0"/>
              </a:rPr>
              <a:t>, с</a:t>
            </a:r>
            <a:r>
              <a:rPr lang="x-none" sz="1400">
                <a:latin typeface="Palatino Linotype" pitchFamily="18" charset="0"/>
              </a:rPr>
              <a:t>тварање тромба резултира порастом притиска у сливу портне вене (прехепатична портна хипертензија)</a:t>
            </a:r>
          </a:p>
          <a:p>
            <a:pPr>
              <a:lnSpc>
                <a:spcPct val="150000"/>
              </a:lnSpc>
            </a:pPr>
            <a:r>
              <a:rPr lang="x-none" sz="1400" b="1">
                <a:latin typeface="Palatino Linotype" pitchFamily="18" charset="0"/>
              </a:rPr>
              <a:t>Дијагноза:</a:t>
            </a:r>
          </a:p>
          <a:p>
            <a:pPr marL="285750" indent="-285750">
              <a:lnSpc>
                <a:spcPct val="150000"/>
              </a:lnSpc>
              <a:buFont typeface="Arial" pitchFamily="34" charset="0"/>
              <a:buChar char="•"/>
            </a:pPr>
            <a:r>
              <a:rPr lang="x-none" sz="1400">
                <a:latin typeface="Palatino Linotype" pitchFamily="18" charset="0"/>
              </a:rPr>
              <a:t>Доплер ултрасонографија (ехогени угрушак у портној вени, колатерална циркулација у хилусу јетре и слезине и увећана слезина)</a:t>
            </a:r>
          </a:p>
          <a:p>
            <a:pPr>
              <a:lnSpc>
                <a:spcPct val="150000"/>
              </a:lnSpc>
            </a:pPr>
            <a:r>
              <a:rPr lang="x-none" sz="1400" b="1">
                <a:latin typeface="Palatino Linotype" pitchFamily="18" charset="0"/>
              </a:rPr>
              <a:t>Терапија:</a:t>
            </a:r>
            <a:r>
              <a:rPr lang="sr-Cyrl-RS" sz="1400" b="1" dirty="0">
                <a:latin typeface="Palatino Linotype" pitchFamily="18" charset="0"/>
              </a:rPr>
              <a:t> х</a:t>
            </a:r>
            <a:r>
              <a:rPr lang="x-none" sz="1400">
                <a:latin typeface="Palatino Linotype" pitchFamily="18" charset="0"/>
              </a:rPr>
              <a:t>ируршка</a:t>
            </a:r>
          </a:p>
          <a:p>
            <a:pPr>
              <a:lnSpc>
                <a:spcPct val="150000"/>
              </a:lnSpc>
            </a:pPr>
            <a:endParaRPr lang="x-none"/>
          </a:p>
          <a:p>
            <a:pPr marL="285750" indent="-285750">
              <a:lnSpc>
                <a:spcPct val="150000"/>
              </a:lnSpc>
              <a:buFont typeface="Arial" pitchFamily="34" charset="0"/>
              <a:buChar char="•"/>
            </a:pPr>
            <a:endParaRPr lang="x-none" dirty="0">
              <a:latin typeface="Palatino Linotype" pitchFamily="18" charset="0"/>
            </a:endParaRPr>
          </a:p>
        </p:txBody>
      </p:sp>
    </p:spTree>
    <p:extLst>
      <p:ext uri="{BB962C8B-B14F-4D97-AF65-F5344CB8AC3E}">
        <p14:creationId xmlns:p14="http://schemas.microsoft.com/office/powerpoint/2010/main" val="52829182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76200"/>
            <a:ext cx="8686800" cy="7155805"/>
          </a:xfrm>
          <a:prstGeom prst="rect">
            <a:avLst/>
          </a:prstGeom>
          <a:noFill/>
        </p:spPr>
        <p:txBody>
          <a:bodyPr wrap="square" rtlCol="0">
            <a:spAutoFit/>
          </a:bodyPr>
          <a:lstStyle/>
          <a:p>
            <a:pPr>
              <a:lnSpc>
                <a:spcPct val="150000"/>
              </a:lnSpc>
            </a:pPr>
            <a:r>
              <a:rPr lang="x-none" b="1" dirty="0">
                <a:latin typeface="Palatino Linotype" pitchFamily="18" charset="0"/>
              </a:rPr>
              <a:t>Попуштање срца и јетре</a:t>
            </a:r>
          </a:p>
          <a:p>
            <a:pPr marL="285750" indent="-285750">
              <a:lnSpc>
                <a:spcPct val="150000"/>
              </a:lnSpc>
              <a:buFont typeface="Arial" pitchFamily="34" charset="0"/>
              <a:buChar char="•"/>
            </a:pPr>
            <a:r>
              <a:rPr lang="x-none" dirty="0">
                <a:latin typeface="Palatino Linotype" pitchFamily="18" charset="0"/>
              </a:rPr>
              <a:t>Попуштање десног срца синусоидна дилатација и конгестија са последичном атрофијом </a:t>
            </a:r>
            <a:r>
              <a:rPr lang="x-none" dirty="0" err="1">
                <a:latin typeface="Palatino Linotype" pitchFamily="18" charset="0"/>
              </a:rPr>
              <a:t>хепатоцита</a:t>
            </a:r>
            <a:r>
              <a:rPr lang="x-none" dirty="0">
                <a:latin typeface="Palatino Linotype" pitchFamily="18" charset="0"/>
              </a:rPr>
              <a:t> и </a:t>
            </a:r>
            <a:r>
              <a:rPr lang="x-none" dirty="0" err="1">
                <a:latin typeface="Palatino Linotype" pitchFamily="18" charset="0"/>
              </a:rPr>
              <a:t>центролобуларним</a:t>
            </a:r>
            <a:r>
              <a:rPr lang="x-none" dirty="0">
                <a:latin typeface="Palatino Linotype" pitchFamily="18" charset="0"/>
              </a:rPr>
              <a:t> ширењем у периферију</a:t>
            </a:r>
          </a:p>
          <a:p>
            <a:pPr marL="285750" indent="-285750">
              <a:lnSpc>
                <a:spcPct val="150000"/>
              </a:lnSpc>
              <a:buFont typeface="Arial" pitchFamily="34" charset="0"/>
              <a:buChar char="•"/>
            </a:pPr>
            <a:r>
              <a:rPr lang="x-none" dirty="0">
                <a:latin typeface="Palatino Linotype" pitchFamily="18" charset="0"/>
              </a:rPr>
              <a:t>Попуштање левог срца-</a:t>
            </a:r>
            <a:r>
              <a:rPr lang="x-none" dirty="0" err="1">
                <a:latin typeface="Palatino Linotype" pitchFamily="18" charset="0"/>
              </a:rPr>
              <a:t>некроза</a:t>
            </a:r>
            <a:r>
              <a:rPr lang="x-none" dirty="0">
                <a:latin typeface="Palatino Linotype" pitchFamily="18" charset="0"/>
              </a:rPr>
              <a:t> </a:t>
            </a:r>
            <a:r>
              <a:rPr lang="x-none" dirty="0" err="1">
                <a:latin typeface="Palatino Linotype" pitchFamily="18" charset="0"/>
              </a:rPr>
              <a:t>хепатоцита</a:t>
            </a:r>
            <a:r>
              <a:rPr lang="x-none" dirty="0">
                <a:latin typeface="Palatino Linotype" pitchFamily="18" charset="0"/>
              </a:rPr>
              <a:t> у </a:t>
            </a:r>
            <a:r>
              <a:rPr lang="x-none" dirty="0" err="1">
                <a:latin typeface="Palatino Linotype" pitchFamily="18" charset="0"/>
              </a:rPr>
              <a:t>центролобуларном</a:t>
            </a:r>
            <a:r>
              <a:rPr lang="x-none" dirty="0">
                <a:latin typeface="Palatino Linotype" pitchFamily="18" charset="0"/>
              </a:rPr>
              <a:t> подручју</a:t>
            </a:r>
          </a:p>
          <a:p>
            <a:pPr>
              <a:lnSpc>
                <a:spcPct val="150000"/>
              </a:lnSpc>
            </a:pPr>
            <a:endParaRPr lang="x-none" dirty="0">
              <a:latin typeface="Palatino Linotype" pitchFamily="18" charset="0"/>
            </a:endParaRPr>
          </a:p>
          <a:p>
            <a:pPr>
              <a:lnSpc>
                <a:spcPct val="150000"/>
              </a:lnSpc>
            </a:pPr>
            <a:r>
              <a:rPr lang="x-none" b="1" dirty="0" err="1">
                <a:latin typeface="Palatino Linotype" pitchFamily="18" charset="0"/>
              </a:rPr>
              <a:t>Исхемијски</a:t>
            </a:r>
            <a:r>
              <a:rPr lang="x-none" b="1" dirty="0">
                <a:latin typeface="Palatino Linotype" pitchFamily="18" charset="0"/>
              </a:rPr>
              <a:t> хепатитис</a:t>
            </a:r>
          </a:p>
          <a:p>
            <a:pPr marL="285750" indent="-285750">
              <a:lnSpc>
                <a:spcPct val="150000"/>
              </a:lnSpc>
              <a:buFont typeface="Arial" pitchFamily="34" charset="0"/>
              <a:buChar char="•"/>
            </a:pPr>
            <a:r>
              <a:rPr lang="x-none" dirty="0">
                <a:latin typeface="Palatino Linotype" pitchFamily="18" charset="0"/>
              </a:rPr>
              <a:t>Претходи му епизода </a:t>
            </a:r>
            <a:r>
              <a:rPr lang="x-none" dirty="0" err="1">
                <a:latin typeface="Palatino Linotype" pitchFamily="18" charset="0"/>
              </a:rPr>
              <a:t>хипотензије</a:t>
            </a:r>
            <a:r>
              <a:rPr lang="x-none" dirty="0">
                <a:latin typeface="Palatino Linotype" pitchFamily="18" charset="0"/>
              </a:rPr>
              <a:t>/</a:t>
            </a:r>
            <a:r>
              <a:rPr lang="x-none" dirty="0" err="1">
                <a:latin typeface="Palatino Linotype" pitchFamily="18" charset="0"/>
              </a:rPr>
              <a:t>хипоперфузије</a:t>
            </a:r>
            <a:r>
              <a:rPr lang="x-none" dirty="0">
                <a:latin typeface="Palatino Linotype" pitchFamily="18" charset="0"/>
              </a:rPr>
              <a:t> </a:t>
            </a:r>
            <a:r>
              <a:rPr lang="x-none">
                <a:latin typeface="Palatino Linotype" pitchFamily="18" charset="0"/>
              </a:rPr>
              <a:t>код кардиолошких </a:t>
            </a:r>
            <a:r>
              <a:rPr lang="x-none" dirty="0">
                <a:latin typeface="Palatino Linotype" pitchFamily="18" charset="0"/>
              </a:rPr>
              <a:t>болесника</a:t>
            </a:r>
          </a:p>
          <a:p>
            <a:pPr marL="285750" indent="-285750">
              <a:lnSpc>
                <a:spcPct val="150000"/>
              </a:lnSpc>
              <a:buFont typeface="Arial" pitchFamily="34" charset="0"/>
              <a:buChar char="•"/>
            </a:pPr>
            <a:r>
              <a:rPr lang="x-none" dirty="0">
                <a:latin typeface="Palatino Linotype" pitchFamily="18" charset="0"/>
              </a:rPr>
              <a:t>Након кардиолошког догађаја, запажа се брз пораст </a:t>
            </a:r>
            <a:r>
              <a:rPr lang="x-none" dirty="0" err="1">
                <a:latin typeface="Palatino Linotype" pitchFamily="18" charset="0"/>
              </a:rPr>
              <a:t>трансаминаза</a:t>
            </a:r>
            <a:r>
              <a:rPr lang="x-none" dirty="0">
                <a:latin typeface="Palatino Linotype" pitchFamily="18" charset="0"/>
              </a:rPr>
              <a:t> (20x веће од нормалних вредности) у року 24-72 сата, пораст ЛДХ</a:t>
            </a:r>
          </a:p>
          <a:p>
            <a:pPr>
              <a:lnSpc>
                <a:spcPct val="150000"/>
              </a:lnSpc>
            </a:pPr>
            <a:endParaRPr lang="x-none" dirty="0">
              <a:latin typeface="Palatino Linotype" pitchFamily="18" charset="0"/>
            </a:endParaRPr>
          </a:p>
          <a:p>
            <a:pPr>
              <a:lnSpc>
                <a:spcPct val="150000"/>
              </a:lnSpc>
            </a:pPr>
            <a:r>
              <a:rPr lang="x-none" b="1" dirty="0" err="1">
                <a:latin typeface="Palatino Linotype" pitchFamily="18" charset="0"/>
              </a:rPr>
              <a:t>Конгестивна</a:t>
            </a:r>
            <a:r>
              <a:rPr lang="x-none" b="1" dirty="0">
                <a:latin typeface="Palatino Linotype" pitchFamily="18" charset="0"/>
              </a:rPr>
              <a:t> </a:t>
            </a:r>
            <a:r>
              <a:rPr lang="x-none" b="1" dirty="0" err="1">
                <a:latin typeface="Palatino Linotype" pitchFamily="18" charset="0"/>
              </a:rPr>
              <a:t>хепатопатија</a:t>
            </a:r>
            <a:endParaRPr lang="x-none" b="1" dirty="0">
              <a:latin typeface="Palatino Linotype" pitchFamily="18" charset="0"/>
            </a:endParaRPr>
          </a:p>
          <a:p>
            <a:pPr marL="285750" indent="-285750">
              <a:lnSpc>
                <a:spcPct val="150000"/>
              </a:lnSpc>
              <a:buFont typeface="Arial" pitchFamily="34" charset="0"/>
              <a:buChar char="•"/>
            </a:pPr>
            <a:r>
              <a:rPr lang="x-none" dirty="0">
                <a:latin typeface="Palatino Linotype" pitchFamily="18" charset="0"/>
              </a:rPr>
              <a:t>Код попуштања десног срца (пасивна конгестија, пренос повећаног централног венског притиска доњом шупљом веном и </a:t>
            </a:r>
            <a:r>
              <a:rPr lang="x-none" dirty="0" err="1">
                <a:latin typeface="Palatino Linotype" pitchFamily="18" charset="0"/>
              </a:rPr>
              <a:t>хепатичним</a:t>
            </a:r>
            <a:r>
              <a:rPr lang="x-none" dirty="0">
                <a:latin typeface="Palatino Linotype" pitchFamily="18" charset="0"/>
              </a:rPr>
              <a:t> венама на </a:t>
            </a:r>
            <a:r>
              <a:rPr lang="x-none" dirty="0" err="1">
                <a:latin typeface="Palatino Linotype" pitchFamily="18" charset="0"/>
              </a:rPr>
              <a:t>паренхим</a:t>
            </a:r>
            <a:r>
              <a:rPr lang="x-none" dirty="0">
                <a:latin typeface="Palatino Linotype" pitchFamily="18" charset="0"/>
              </a:rPr>
              <a:t> јетре)</a:t>
            </a:r>
          </a:p>
          <a:p>
            <a:pPr>
              <a:lnSpc>
                <a:spcPct val="150000"/>
              </a:lnSpc>
            </a:pPr>
            <a:endParaRPr lang="x-none" dirty="0">
              <a:latin typeface="Palatino Linotype" pitchFamily="18" charset="0"/>
            </a:endParaRPr>
          </a:p>
        </p:txBody>
      </p:sp>
    </p:spTree>
    <p:extLst>
      <p:ext uri="{BB962C8B-B14F-4D97-AF65-F5344CB8AC3E}">
        <p14:creationId xmlns:p14="http://schemas.microsoft.com/office/powerpoint/2010/main" val="3634997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1033</TotalTime>
  <Words>7930</Words>
  <Application>Microsoft Macintosh PowerPoint</Application>
  <PresentationFormat>On-screen Show (4:3)</PresentationFormat>
  <Paragraphs>1071</Paragraphs>
  <Slides>93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93</vt:i4>
      </vt:variant>
    </vt:vector>
  </HeadingPairs>
  <TitlesOfParts>
    <vt:vector size="98" baseType="lpstr">
      <vt:lpstr>Arial</vt:lpstr>
      <vt:lpstr>Calibri</vt:lpstr>
      <vt:lpstr>Palatino Linotype</vt:lpstr>
      <vt:lpstr>Wingdings</vt:lpstr>
      <vt:lpstr>Office Theme</vt:lpstr>
      <vt:lpstr>Интегрисане академске студије медицине Наставна јединица 17  Поремећај метаболизма билирубина Наследне метаболичке болести јетре Оштећење јетре узроковано лековима Акутна инсуфицијенција јетре Алкохолна болест јетре Масна јетра Неалкохолни стеатохепатитис Аутоимунски хепатитис Примарна билијарна цироза Примарни склерозирајући холангитис Васкуларне болести јетре  </vt:lpstr>
      <vt:lpstr>Хипербилирубинемија, жутица, холестаза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Хепатолентикулска дегенерација, Wilsonova болест (Degeneratio hepatolenticularis)</vt:lpstr>
      <vt:lpstr>Дефиниција</vt:lpstr>
      <vt:lpstr>Клиничка слика</vt:lpstr>
      <vt:lpstr>Акутни вилсонски хепатитис и фулминантна Wilson-ова болест</vt:lpstr>
      <vt:lpstr>Екстрахепатичке манифестације</vt:lpstr>
      <vt:lpstr>Kayser-Fleischer-ов прстен </vt:lpstr>
      <vt:lpstr>Дијагноза</vt:lpstr>
      <vt:lpstr>Лечење</vt:lpstr>
      <vt:lpstr>Лечење</vt:lpstr>
      <vt:lpstr>Хемохроматоза (Haemocromatosis hepatis) </vt:lpstr>
      <vt:lpstr>PowerPoint Presentation</vt:lpstr>
      <vt:lpstr>Клиничке манифестације</vt:lpstr>
      <vt:lpstr>Клиничке манифестације</vt:lpstr>
      <vt:lpstr>PowerPoint Presentation</vt:lpstr>
      <vt:lpstr>Лечење НХ</vt:lpstr>
      <vt:lpstr>Оштећење јетре узроковано лековима (токсични и медикаментозни хепатитис)</vt:lpstr>
      <vt:lpstr>Прави хепатотоксини Идиосинкразијски хепатотоксини </vt:lpstr>
      <vt:lpstr>Оштећење јетре лековима</vt:lpstr>
      <vt:lpstr>Фактори ризика за хепатотоксичност лекова</vt:lpstr>
      <vt:lpstr>Хепатоцелуларна некроза, слика акутног вирусног хепатитиса, хронични јатрогени хепатитис</vt:lpstr>
      <vt:lpstr>Масна јетра - стеатоза</vt:lpstr>
      <vt:lpstr>Интрахепатична холестаза, грануломи, васкуларне лезије, хиперпластичне и неопластичне лезије</vt:lpstr>
      <vt:lpstr>Клиничка слика</vt:lpstr>
      <vt:lpstr>АКУТНА ИНСУФИЦИЈЕНЦИЈА ЈЕТРЕ Insufitientia hepatis acuta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АЛКОХОЛНА БОЛЕСТ ЈЕТРЕ</vt:lpstr>
      <vt:lpstr>PowerPoint Presentation</vt:lpstr>
      <vt:lpstr>PowerPoint Presentation</vt:lpstr>
      <vt:lpstr>PowerPoint Presentation</vt:lpstr>
      <vt:lpstr>PowerPoint Presentation</vt:lpstr>
      <vt:lpstr>МОРФОЛОШКИ ОБЛИЦИ</vt:lpstr>
      <vt:lpstr>PowerPoint Presentation</vt:lpstr>
      <vt:lpstr>PowerPoint Presentation</vt:lpstr>
      <vt:lpstr>PowerPoint Presentation</vt:lpstr>
      <vt:lpstr>PowerPoint Presentation</vt:lpstr>
      <vt:lpstr>PowerPoint Presentation</vt:lpstr>
      <vt:lpstr>PowerPoint Presentation</vt:lpstr>
      <vt:lpstr>МАСНА ЈЕТРА НЕАЛКОХОЛНИ СТЕАТОХЕПАТИТИС</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АУТОИМУНСКИ ХЕПАТИТИС</vt:lpstr>
      <vt:lpstr>PowerPoint Presentation</vt:lpstr>
      <vt:lpstr>PowerPoint Presentation</vt:lpstr>
      <vt:lpstr>PowerPoint Presentation</vt:lpstr>
      <vt:lpstr>PowerPoint Presentation</vt:lpstr>
      <vt:lpstr>PowerPoint Presentation</vt:lpstr>
      <vt:lpstr>PowerPoint Presentation</vt:lpstr>
      <vt:lpstr>Примарна билијарна цироза ПБЦ Cirrhosis heptis billiaris primaria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ПРИМАРНИ СКЛЕРОЗИРАЈУЋИ ХОЛАНГИТИС ПСЦ Cholangitis sclerosans primaria</vt:lpstr>
      <vt:lpstr>PowerPoint Presentation</vt:lpstr>
      <vt:lpstr>PowerPoint Presentation</vt:lpstr>
      <vt:lpstr>PowerPoint Presentation</vt:lpstr>
      <vt:lpstr>PowerPoint Presentation</vt:lpstr>
      <vt:lpstr>PowerPoint Presentation</vt:lpstr>
      <vt:lpstr>PowerPoint Presentation</vt:lpstr>
      <vt:lpstr>Васкуларне болести јетре</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медицине наставна јединица 17</dc:title>
  <dc:creator>MISEL</dc:creator>
  <cp:lastModifiedBy>Stefan Simovic</cp:lastModifiedBy>
  <cp:revision>97</cp:revision>
  <dcterms:created xsi:type="dcterms:W3CDTF">2015-08-04T20:39:06Z</dcterms:created>
  <dcterms:modified xsi:type="dcterms:W3CDTF">2019-09-12T17:38:35Z</dcterms:modified>
</cp:coreProperties>
</file>